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598" r:id="rId2"/>
    <p:sldId id="555" r:id="rId3"/>
    <p:sldId id="556" r:id="rId4"/>
    <p:sldId id="557" r:id="rId5"/>
    <p:sldId id="264" r:id="rId6"/>
    <p:sldId id="559" r:id="rId7"/>
    <p:sldId id="560" r:id="rId8"/>
    <p:sldId id="561" r:id="rId9"/>
    <p:sldId id="562" r:id="rId10"/>
    <p:sldId id="563" r:id="rId11"/>
    <p:sldId id="564" r:id="rId12"/>
    <p:sldId id="565" r:id="rId13"/>
    <p:sldId id="566" r:id="rId14"/>
    <p:sldId id="567" r:id="rId15"/>
    <p:sldId id="568" r:id="rId16"/>
    <p:sldId id="490" r:id="rId17"/>
    <p:sldId id="391" r:id="rId18"/>
    <p:sldId id="510" r:id="rId19"/>
    <p:sldId id="305" r:id="rId20"/>
    <p:sldId id="300" r:id="rId21"/>
    <p:sldId id="306" r:id="rId22"/>
    <p:sldId id="313" r:id="rId23"/>
    <p:sldId id="314" r:id="rId24"/>
    <p:sldId id="396" r:id="rId25"/>
    <p:sldId id="397" r:id="rId26"/>
    <p:sldId id="398" r:id="rId27"/>
    <p:sldId id="303" r:id="rId28"/>
    <p:sldId id="537" r:id="rId29"/>
    <p:sldId id="595" r:id="rId30"/>
    <p:sldId id="596" r:id="rId31"/>
    <p:sldId id="597" r:id="rId32"/>
    <p:sldId id="635" r:id="rId33"/>
    <p:sldId id="599" r:id="rId34"/>
    <p:sldId id="600" r:id="rId35"/>
    <p:sldId id="601" r:id="rId36"/>
    <p:sldId id="602" r:id="rId37"/>
    <p:sldId id="603" r:id="rId38"/>
    <p:sldId id="539" r:id="rId39"/>
    <p:sldId id="540" r:id="rId40"/>
    <p:sldId id="541" r:id="rId41"/>
    <p:sldId id="542" r:id="rId42"/>
    <p:sldId id="589" r:id="rId43"/>
    <p:sldId id="612" r:id="rId44"/>
    <p:sldId id="590" r:id="rId45"/>
    <p:sldId id="591" r:id="rId46"/>
    <p:sldId id="592" r:id="rId47"/>
    <p:sldId id="593" r:id="rId48"/>
    <p:sldId id="594" r:id="rId49"/>
    <p:sldId id="613" r:id="rId50"/>
    <p:sldId id="623" r:id="rId51"/>
    <p:sldId id="624" r:id="rId52"/>
    <p:sldId id="625" r:id="rId53"/>
    <p:sldId id="626" r:id="rId54"/>
    <p:sldId id="618" r:id="rId55"/>
    <p:sldId id="344" r:id="rId56"/>
    <p:sldId id="634" r:id="rId57"/>
    <p:sldId id="289" r:id="rId58"/>
    <p:sldId id="342" r:id="rId59"/>
    <p:sldId id="316" r:id="rId60"/>
    <p:sldId id="325" r:id="rId61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06" y="6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460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20E90-27E2-4801-98A4-85C8EF9F22B3}" type="datetimeFigureOut">
              <a:rPr lang="de-DE" smtClean="0"/>
              <a:t>13.09.2018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2EDDF-18F7-4A25-955F-E48FAC13DC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7648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statis.de/DE/ZahlenFakten/GesellschaftStaat/Bevoelkerung/Mikrozensus.html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pwc.com/gx/en/managing-tomorrows-people/future-of-work/assets/reshaping-the-workplace.pdf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turetech.ox.ac.uk/news-release-oxford-martin-school-study-shows-nearly-half-us-jobs-could-be-risk-computerisation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F5056-4C71-4506-9372-91280C81E6C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12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E15D1587-9BF9-47E2-8BF8-AC1D861F4CEE}" type="slidenum">
              <a:rPr lang="en-US" altLang="de-DE" sz="1200"/>
              <a:pPr eaLnBrk="1" hangingPunct="1">
                <a:defRPr/>
              </a:pPr>
              <a:t>59</a:t>
            </a:fld>
            <a:endParaRPr lang="en-US" altLang="de-DE" sz="120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z="1600" dirty="0"/>
              <a:t>In diesem Sinne wünsche ich Ihnen eine zielführende und ergebnisorientierte Diskussion, stimulierende Gespräche und einen wunderschönen und anregenden Abend.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B30DE-386B-4172-B322-187239B1574F}" type="slidenum">
              <a:rPr lang="de-DE" smtClean="0"/>
              <a:pPr/>
              <a:t>60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F46BA1-74C2-40E8-B031-D0EB2310FFBA}" type="slidenum">
              <a:rPr lang="de-DE"/>
              <a:pPr>
                <a:defRPr/>
              </a:pPr>
              <a:t>2</a:t>
            </a:fld>
            <a:endParaRPr lang="de-DE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9410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682D18-BFC5-452C-BBBF-196DD6088331}" type="slidenum">
              <a:rPr lang="de-DE"/>
              <a:pPr>
                <a:defRPr/>
              </a:pPr>
              <a:t>7</a:t>
            </a:fld>
            <a:endParaRPr lang="de-DE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89726" tIns="44863" rIns="89726" bIns="4486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Organizations seeking to use the web to generate competitive advantage.</a:t>
            </a:r>
          </a:p>
          <a:p>
            <a:pPr eaLnBrk="1" hangingPunct="1"/>
            <a:r>
              <a:rPr lang="en-US" altLang="en-US"/>
              <a:t>Competitive advantage derived from better sales, better customer satisfaction, better internal and external efficiencies</a:t>
            </a:r>
          </a:p>
          <a:p>
            <a:pPr eaLnBrk="1" hangingPunct="1"/>
            <a:r>
              <a:rPr lang="en-US" altLang="en-US"/>
              <a:t>These improvements come from better knowledge and process sharing across BU’s, and with C, P, S.</a:t>
            </a:r>
          </a:p>
        </p:txBody>
      </p:sp>
    </p:spTree>
    <p:extLst>
      <p:ext uri="{BB962C8B-B14F-4D97-AF65-F5344CB8AC3E}">
        <p14:creationId xmlns:p14="http://schemas.microsoft.com/office/powerpoint/2010/main" val="2030889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Bevölkerungskohorten</a:t>
            </a:r>
          </a:p>
          <a:p>
            <a:endParaRPr lang="de-DE" dirty="0"/>
          </a:p>
          <a:p>
            <a:r>
              <a:rPr lang="de-DE" dirty="0"/>
              <a:t>Schon im Jahr 2015 wird der Anteil der Generation Y an der erwerbstätigen Bevölkerung bei 30% liegen (Quelle: </a:t>
            </a:r>
            <a:r>
              <a:rPr lang="de-DE" dirty="0">
                <a:hlinkClick r:id="rId3"/>
              </a:rPr>
              <a:t>destatis.de</a:t>
            </a:r>
            <a:r>
              <a:rPr lang="de-DE" dirty="0"/>
              <a:t>)  In 2020 wird die Generation Y 50% der weltweiten Arbeitskräfte stellen (Quelle: </a:t>
            </a:r>
            <a:r>
              <a:rPr lang="de-DE" dirty="0">
                <a:hlinkClick r:id="rId4"/>
              </a:rPr>
              <a:t>PWC)</a:t>
            </a:r>
            <a:r>
              <a:rPr lang="de-DE" dirty="0"/>
              <a:t>. 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55614-45AE-4E92-86AA-EBDF2B531766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871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Forget the rigid corporate ladder – now the corporate lattice allows free-flowing ideas and career paths</a:t>
            </a:r>
          </a:p>
          <a:p>
            <a:r>
              <a:rPr lang="en-US" dirty="0"/>
              <a:t>In the lattice </a:t>
            </a:r>
            <a:r>
              <a:rPr lang="en-US" dirty="0" err="1"/>
              <a:t>organisation</a:t>
            </a:r>
            <a:r>
              <a:rPr lang="en-US" dirty="0"/>
              <a:t> you can find growth by doing different roles, so you have new experiences, you acquire new skills, you tap into new networks. </a:t>
            </a:r>
          </a:p>
          <a:p>
            <a:r>
              <a:rPr lang="en-US" dirty="0"/>
              <a:t>This might involve hot-desking, ideas workshops and regularly switching teams.</a:t>
            </a:r>
          </a:p>
          <a:p>
            <a:r>
              <a:rPr lang="en-US" dirty="0"/>
              <a:t>Large corporations are starting to emulate small startups to attract talent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2EDDF-18F7-4A25-955F-E48FAC13DCBE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1217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Oxford Martin School</a:t>
            </a:r>
            <a:r>
              <a:rPr lang="en-US" dirty="0"/>
              <a:t> 47% of jobs in the US.</a:t>
            </a:r>
          </a:p>
          <a:p>
            <a:r>
              <a:rPr lang="de-DE" dirty="0" err="1"/>
              <a:t>Avoid</a:t>
            </a:r>
            <a:r>
              <a:rPr lang="de-DE" dirty="0"/>
              <a:t> </a:t>
            </a:r>
            <a:r>
              <a:rPr lang="de-DE" dirty="0" err="1"/>
              <a:t>routine</a:t>
            </a:r>
            <a:r>
              <a:rPr lang="de-DE" dirty="0"/>
              <a:t>, repetitive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predictable</a:t>
            </a:r>
            <a:endParaRPr lang="de-DE" dirty="0"/>
          </a:p>
          <a:p>
            <a:r>
              <a:rPr lang="en-US" dirty="0"/>
              <a:t>“If you’re digging a ditch or painting a house, laying pipes or setting bricks – anything that involves basic hand-eye co-ordination – there will be low-cost, efficient mechanical devices that can do that work,”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2EDDF-18F7-4A25-955F-E48FAC13DCBE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1149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2EDDF-18F7-4A25-955F-E48FAC13DCBE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042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pressure comes from governments, which struggle to afford pensions for a longer-living population, and also from individuals themselves, who find it harder to make their retirement savings stretch as the average life expectancy</a:t>
            </a:r>
          </a:p>
          <a:p>
            <a:r>
              <a:rPr lang="en-US" dirty="0"/>
              <a:t>older worker with sought-after skills can manage transitions from one job to another easily enough, but for those in low-skill, physically demanding jobs, having to work longer than you planned can be quite scary.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2EDDF-18F7-4A25-955F-E48FAC13DCBE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4245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2EDDF-18F7-4A25-955F-E48FAC13DCBE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7211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A73A-A7BF-485D-A524-72FAA920C005}" type="datetimeFigureOut">
              <a:rPr lang="de-DE" smtClean="0"/>
              <a:t>13.09.2018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D262-C213-47E6-AC08-A322D32B0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1107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A73A-A7BF-485D-A524-72FAA920C005}" type="datetimeFigureOut">
              <a:rPr lang="de-DE" smtClean="0"/>
              <a:t>13.09.2018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D262-C213-47E6-AC08-A322D32B0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8174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A73A-A7BF-485D-A524-72FAA920C005}" type="datetimeFigureOut">
              <a:rPr lang="de-DE" smtClean="0"/>
              <a:t>13.09.2018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D262-C213-47E6-AC08-A322D32B0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426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30532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A73A-A7BF-485D-A524-72FAA920C005}" type="datetimeFigureOut">
              <a:rPr lang="de-DE" smtClean="0"/>
              <a:t>13.09.2018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D262-C213-47E6-AC08-A322D32B0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126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A73A-A7BF-485D-A524-72FAA920C005}" type="datetimeFigureOut">
              <a:rPr lang="de-DE" smtClean="0"/>
              <a:t>13.09.2018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D262-C213-47E6-AC08-A322D32B0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9195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A73A-A7BF-485D-A524-72FAA920C005}" type="datetimeFigureOut">
              <a:rPr lang="de-DE" smtClean="0"/>
              <a:t>13.09.2018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D262-C213-47E6-AC08-A322D32B0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121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A73A-A7BF-485D-A524-72FAA920C005}" type="datetimeFigureOut">
              <a:rPr lang="de-DE" smtClean="0"/>
              <a:t>13.09.2018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D262-C213-47E6-AC08-A322D32B0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566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A73A-A7BF-485D-A524-72FAA920C005}" type="datetimeFigureOut">
              <a:rPr lang="de-DE" smtClean="0"/>
              <a:t>13.09.2018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D262-C213-47E6-AC08-A322D32B0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834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A73A-A7BF-485D-A524-72FAA920C005}" type="datetimeFigureOut">
              <a:rPr lang="de-DE" smtClean="0"/>
              <a:t>13.09.2018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D262-C213-47E6-AC08-A322D32B0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7788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A73A-A7BF-485D-A524-72FAA920C005}" type="datetimeFigureOut">
              <a:rPr lang="de-DE" smtClean="0"/>
              <a:t>13.09.2018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D262-C213-47E6-AC08-A322D32B0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711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A73A-A7BF-485D-A524-72FAA920C005}" type="datetimeFigureOut">
              <a:rPr lang="de-DE" smtClean="0"/>
              <a:t>13.09.2018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D262-C213-47E6-AC08-A322D32B0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9537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4A73A-A7BF-485D-A524-72FAA920C005}" type="datetimeFigureOut">
              <a:rPr lang="de-DE" smtClean="0"/>
              <a:t>13.09.2018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5D262-C213-47E6-AC08-A322D32B0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829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60.jpe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8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9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mailto:tim@cole.d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92179" y="2911134"/>
            <a:ext cx="7200800" cy="1102519"/>
          </a:xfrm>
        </p:spPr>
        <p:txBody>
          <a:bodyPr>
            <a:normAutofit fontScale="90000"/>
          </a:bodyPr>
          <a:lstStyle/>
          <a:p>
            <a:r>
              <a:rPr lang="de-DE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Transformation</a:t>
            </a:r>
            <a:br>
              <a:rPr lang="de-DE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de-D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really</a:t>
            </a:r>
            <a:r>
              <a:rPr lang="de-D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</a:t>
            </a:r>
            <a:r>
              <a:rPr lang="de-D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trends</a:t>
            </a:r>
            <a:r>
              <a:rPr lang="de-D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a </a:t>
            </a:r>
            <a:r>
              <a:rPr lang="de-DE" sz="3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triple</a:t>
            </a:r>
            <a:r>
              <a:rPr lang="de-DE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jump, </a:t>
            </a:r>
            <a:r>
              <a:rPr lang="de-D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de-DE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lots</a:t>
            </a:r>
            <a:r>
              <a:rPr lang="de-D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r>
              <a:rPr lang="de-D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de-D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</a:t>
            </a:r>
            <a:r>
              <a:rPr lang="de-D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yourself</a:t>
            </a:r>
            <a:endParaRPr lang="de-DE" sz="16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92279" y="4013653"/>
            <a:ext cx="4800600" cy="1314450"/>
          </a:xfrm>
        </p:spPr>
        <p:txBody>
          <a:bodyPr/>
          <a:lstStyle/>
          <a:p>
            <a:r>
              <a:rPr lang="de-DE" dirty="0"/>
              <a:t>Tim Cole</a:t>
            </a:r>
          </a:p>
          <a:p>
            <a:r>
              <a:rPr lang="de-DE" sz="1500" dirty="0"/>
              <a:t>Internet-</a:t>
            </a:r>
            <a:r>
              <a:rPr lang="de-DE" sz="1500" dirty="0" err="1"/>
              <a:t>Philosopher</a:t>
            </a:r>
            <a:endParaRPr lang="de-DE" sz="1500" dirty="0"/>
          </a:p>
          <a:p>
            <a:r>
              <a:rPr lang="de-DE" sz="1500" dirty="0"/>
              <a:t>Salzburg/Munich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079" y="243261"/>
            <a:ext cx="3429000" cy="235267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028384" y="4919717"/>
            <a:ext cx="92365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750" dirty="0"/>
              <a:t>BOA Varna 070618</a:t>
            </a:r>
          </a:p>
        </p:txBody>
      </p:sp>
    </p:spTree>
    <p:extLst>
      <p:ext uri="{BB962C8B-B14F-4D97-AF65-F5344CB8AC3E}">
        <p14:creationId xmlns:p14="http://schemas.microsoft.com/office/powerpoint/2010/main" val="52787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52"/>
    </mc:Choice>
    <mc:Fallback xmlns="">
      <p:transition spd="slow" advTm="4145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866" y="844154"/>
            <a:ext cx="551497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feld 2"/>
          <p:cNvSpPr txBox="1">
            <a:spLocks noChangeArrowheads="1"/>
          </p:cNvSpPr>
          <p:nvPr/>
        </p:nvSpPr>
        <p:spPr bwMode="auto">
          <a:xfrm>
            <a:off x="3006329" y="357188"/>
            <a:ext cx="3293269" cy="646331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de-DE" sz="3600" dirty="0" err="1">
                <a:solidFill>
                  <a:schemeClr val="bg1"/>
                </a:solidFill>
                <a:latin typeface="Showcard Gothic" pitchFamily="82" charset="0"/>
              </a:rPr>
              <a:t>MobilitY</a:t>
            </a:r>
            <a:endParaRPr lang="de-DE" sz="1350" dirty="0">
              <a:solidFill>
                <a:schemeClr val="bg1"/>
              </a:solidFill>
              <a:latin typeface="Showcard Gothi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76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97"/>
    </mc:Choice>
    <mc:Fallback xmlns="">
      <p:transition spd="slow" advTm="1419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735" y="-160735"/>
            <a:ext cx="4286250" cy="428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480" y="2301720"/>
            <a:ext cx="3357563" cy="251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644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97"/>
    </mc:Choice>
    <mc:Fallback xmlns="">
      <p:transition spd="slow" advTm="88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4"/>
          <p:cNvSpPr txBox="1">
            <a:spLocks noChangeArrowheads="1"/>
          </p:cNvSpPr>
          <p:nvPr/>
        </p:nvSpPr>
        <p:spPr bwMode="auto">
          <a:xfrm>
            <a:off x="2735796" y="1221600"/>
            <a:ext cx="3618310" cy="55399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de-DE" sz="3000" dirty="0" err="1">
                <a:solidFill>
                  <a:srgbClr val="FFFF00"/>
                </a:solidFill>
                <a:latin typeface="Showcard Gothic" pitchFamily="82" charset="0"/>
              </a:rPr>
              <a:t>DigitaliZATION</a:t>
            </a:r>
            <a:endParaRPr lang="de-DE" sz="3000" dirty="0">
              <a:solidFill>
                <a:srgbClr val="FFFF00"/>
              </a:solidFill>
              <a:latin typeface="Showcard Gothic" pitchFamily="82" charset="0"/>
            </a:endParaRPr>
          </a:p>
        </p:txBody>
      </p:sp>
      <p:sp>
        <p:nvSpPr>
          <p:cNvPr id="4" name="Textfeld 2"/>
          <p:cNvSpPr txBox="1">
            <a:spLocks noChangeArrowheads="1"/>
          </p:cNvSpPr>
          <p:nvPr/>
        </p:nvSpPr>
        <p:spPr bwMode="auto">
          <a:xfrm>
            <a:off x="1601670" y="2355727"/>
            <a:ext cx="44286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3600" dirty="0">
                <a:latin typeface="Showcard Gothic" pitchFamily="82" charset="0"/>
              </a:rPr>
              <a:t>CONNECTIVITY</a:t>
            </a:r>
            <a:endParaRPr lang="de-DE" sz="1350" dirty="0">
              <a:latin typeface="Showcard Gothic" pitchFamily="82" charset="0"/>
            </a:endParaRPr>
          </a:p>
        </p:txBody>
      </p:sp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3923928" y="3327835"/>
            <a:ext cx="3293269" cy="646331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de-DE" sz="3600" dirty="0" err="1">
                <a:solidFill>
                  <a:schemeClr val="bg1"/>
                </a:solidFill>
                <a:latin typeface="Showcard Gothic" pitchFamily="82" charset="0"/>
              </a:rPr>
              <a:t>MobilitY</a:t>
            </a:r>
            <a:endParaRPr lang="de-DE" sz="1350" dirty="0">
              <a:solidFill>
                <a:schemeClr val="bg1"/>
              </a:solidFill>
              <a:latin typeface="Showcard Gothi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20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1"/>
    </mc:Choice>
    <mc:Fallback xmlns="">
      <p:transition spd="slow" advTm="706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Transformation</a:t>
            </a:r>
          </a:p>
        </p:txBody>
      </p:sp>
      <p:pic>
        <p:nvPicPr>
          <p:cNvPr id="18435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497" y="1707356"/>
            <a:ext cx="6623447" cy="210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80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15"/>
    </mc:Choice>
    <mc:Fallback xmlns="">
      <p:transition spd="slow" advTm="2631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Seeing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world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eyes</a:t>
            </a:r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http://www.chapterthree.com/sites/default/files/retro-dud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" b="8959"/>
          <a:stretch/>
        </p:blipFill>
        <p:spPr bwMode="auto">
          <a:xfrm>
            <a:off x="2722072" y="1721157"/>
            <a:ext cx="3338470" cy="229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33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4"/>
    </mc:Choice>
    <mc:Fallback xmlns="">
      <p:transition spd="slow" advTm="1655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r="4103" b="2439"/>
          <a:stretch/>
        </p:blipFill>
        <p:spPr bwMode="auto">
          <a:xfrm>
            <a:off x="2140544" y="1326238"/>
            <a:ext cx="4246382" cy="290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42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01"/>
    </mc:Choice>
    <mc:Fallback xmlns="">
      <p:transition spd="slow" advTm="3660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Disruption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8194" name="Picture 2" descr="http://knowledge.wharton.upenn.edu/wp-content/uploads/2014/07/innovation-1024x4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94" y="1761662"/>
            <a:ext cx="5561559" cy="19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71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7"/>
    </mc:Choice>
    <mc:Fallback xmlns="">
      <p:transition spd="slow" advTm="648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30" y="555527"/>
            <a:ext cx="869453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20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4" descr="https://upload.wikimedia.org/wikipedia/commons/thumb/d/d8/Prof._Dr._Tobias_Kollmann.jpg/220px-Prof._Dr._Tobias_Kollman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95264"/>
            <a:ext cx="1808064" cy="207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feld 1"/>
          <p:cNvSpPr txBox="1">
            <a:spLocks noChangeArrowheads="1"/>
          </p:cNvSpPr>
          <p:nvPr/>
        </p:nvSpPr>
        <p:spPr bwMode="auto">
          <a:xfrm>
            <a:off x="6516218" y="2275008"/>
            <a:ext cx="19651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/>
              <a:t>Prof. Tobias Kollmann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600" dirty="0"/>
              <a:t>Uni Duisburg-Essen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83569" y="1234677"/>
            <a:ext cx="5123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„</a:t>
            </a:r>
            <a:r>
              <a:rPr lang="de-DE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Kollmann‘s</a:t>
            </a:r>
            <a:r>
              <a:rPr lang="de-DE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Law“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1521" y="2949793"/>
            <a:ext cx="793819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 err="1"/>
              <a:t>Which</a:t>
            </a:r>
            <a:r>
              <a:rPr lang="de-DE" sz="3200" b="1" i="1" dirty="0"/>
              <a:t> smart </a:t>
            </a:r>
            <a:r>
              <a:rPr lang="de-DE" sz="3200" b="1" i="1" dirty="0" err="1"/>
              <a:t>young</a:t>
            </a:r>
            <a:r>
              <a:rPr lang="de-DE" sz="3200" b="1" i="1" dirty="0"/>
              <a:t> </a:t>
            </a:r>
            <a:r>
              <a:rPr lang="de-DE" sz="3200" b="1" i="1" dirty="0" err="1"/>
              <a:t>kids</a:t>
            </a:r>
            <a:r>
              <a:rPr lang="de-DE" sz="3200" b="1" i="1" dirty="0"/>
              <a:t> in Silicon Valley </a:t>
            </a:r>
            <a:r>
              <a:rPr lang="de-DE" sz="3200" b="1" i="1" dirty="0" err="1"/>
              <a:t>with</a:t>
            </a:r>
            <a:r>
              <a:rPr lang="de-DE" sz="3200" b="1" i="1" dirty="0"/>
              <a:t> </a:t>
            </a:r>
          </a:p>
          <a:p>
            <a:r>
              <a:rPr lang="de-DE" sz="3200" b="1" i="1" dirty="0"/>
              <a:t>a </a:t>
            </a:r>
            <a:r>
              <a:rPr lang="de-DE" sz="3200" b="1" i="1" dirty="0" err="1"/>
              <a:t>great</a:t>
            </a:r>
            <a:r>
              <a:rPr lang="de-DE" sz="3200" b="1" i="1" dirty="0"/>
              <a:t> </a:t>
            </a:r>
            <a:r>
              <a:rPr lang="de-DE" sz="3200" b="1" i="1" dirty="0" err="1"/>
              <a:t>idea</a:t>
            </a:r>
            <a:r>
              <a:rPr lang="de-DE" sz="3200" b="1" i="1" dirty="0"/>
              <a:t> </a:t>
            </a:r>
            <a:r>
              <a:rPr lang="de-DE" sz="3200" b="1" i="1" dirty="0" err="1"/>
              <a:t>and</a:t>
            </a:r>
            <a:r>
              <a:rPr lang="de-DE" sz="3200" b="1" i="1" dirty="0"/>
              <a:t> </a:t>
            </a:r>
            <a:r>
              <a:rPr lang="de-DE" sz="3200" b="1" i="1" dirty="0" err="1"/>
              <a:t>loads</a:t>
            </a:r>
            <a:r>
              <a:rPr lang="de-DE" sz="3200" b="1" i="1" dirty="0"/>
              <a:t> </a:t>
            </a:r>
            <a:r>
              <a:rPr lang="de-DE" sz="3200" b="1" i="1" dirty="0" err="1"/>
              <a:t>of</a:t>
            </a:r>
            <a:r>
              <a:rPr lang="de-DE" sz="3200" b="1" i="1" dirty="0"/>
              <a:t> </a:t>
            </a:r>
            <a:r>
              <a:rPr lang="de-DE" sz="3200" b="1" i="1" dirty="0" err="1"/>
              <a:t>venture</a:t>
            </a:r>
            <a:r>
              <a:rPr lang="de-DE" sz="3200" b="1" i="1" dirty="0"/>
              <a:t> </a:t>
            </a:r>
            <a:r>
              <a:rPr lang="de-DE" sz="3200" b="1" i="1" dirty="0" err="1"/>
              <a:t>capital</a:t>
            </a:r>
            <a:r>
              <a:rPr lang="de-DE" sz="3200" b="1" i="1" dirty="0"/>
              <a:t> </a:t>
            </a:r>
            <a:r>
              <a:rPr lang="de-DE" sz="3200" b="1" i="1" dirty="0" err="1"/>
              <a:t>are</a:t>
            </a:r>
            <a:r>
              <a:rPr lang="de-DE" sz="3200" b="1" i="1" dirty="0"/>
              <a:t> </a:t>
            </a:r>
          </a:p>
          <a:p>
            <a:r>
              <a:rPr lang="de-DE" sz="3200" b="1" i="1" dirty="0" err="1"/>
              <a:t>thinking</a:t>
            </a:r>
            <a:r>
              <a:rPr lang="de-DE" sz="3200" b="1" i="1" dirty="0"/>
              <a:t> </a:t>
            </a:r>
            <a:r>
              <a:rPr lang="de-DE" sz="3200" b="1" i="1" dirty="0" err="1"/>
              <a:t>right</a:t>
            </a:r>
            <a:r>
              <a:rPr lang="de-DE" sz="3200" b="1" i="1" dirty="0"/>
              <a:t> </a:t>
            </a:r>
            <a:r>
              <a:rPr lang="de-DE" sz="3200" b="1" i="1" dirty="0" err="1"/>
              <a:t>now</a:t>
            </a:r>
            <a:r>
              <a:rPr lang="de-DE" sz="3200" b="1" i="1" dirty="0"/>
              <a:t> </a:t>
            </a:r>
            <a:r>
              <a:rPr lang="de-DE" sz="3200" b="1" i="1" dirty="0" err="1"/>
              <a:t>how</a:t>
            </a:r>
            <a:r>
              <a:rPr lang="de-DE" sz="3200" b="1" i="1" dirty="0"/>
              <a:t> </a:t>
            </a:r>
            <a:r>
              <a:rPr lang="de-DE" sz="3200" b="1" i="1" dirty="0" err="1"/>
              <a:t>to</a:t>
            </a:r>
            <a:r>
              <a:rPr lang="de-DE" sz="3200" b="1" i="1" dirty="0"/>
              <a:t> </a:t>
            </a:r>
            <a:r>
              <a:rPr lang="de-DE" sz="3200" b="1" i="1" dirty="0" err="1"/>
              <a:t>put</a:t>
            </a:r>
            <a:r>
              <a:rPr lang="de-DE" sz="3200" b="1" i="1" dirty="0"/>
              <a:t> </a:t>
            </a:r>
            <a:r>
              <a:rPr lang="de-DE" sz="3200" b="1" i="1" dirty="0" err="1"/>
              <a:t>you</a:t>
            </a:r>
            <a:r>
              <a:rPr lang="de-DE" sz="3200" b="1" i="1" dirty="0"/>
              <a:t> </a:t>
            </a:r>
          </a:p>
          <a:p>
            <a:r>
              <a:rPr lang="de-DE" sz="3200" b="1" i="1" dirty="0"/>
              <a:t>out </a:t>
            </a:r>
            <a:r>
              <a:rPr lang="de-DE" sz="3200" b="1" i="1" dirty="0" err="1"/>
              <a:t>of</a:t>
            </a:r>
            <a:r>
              <a:rPr lang="de-DE" sz="3200" b="1" i="1" dirty="0"/>
              <a:t> </a:t>
            </a:r>
            <a:r>
              <a:rPr lang="de-DE" sz="3200" b="1" i="1" dirty="0" err="1"/>
              <a:t>business</a:t>
            </a:r>
            <a:r>
              <a:rPr lang="de-DE" sz="32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08828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</a:t>
            </a:r>
            <a:r>
              <a:rPr lang="de-DE" dirty="0" err="1"/>
              <a:t>Become</a:t>
            </a:r>
            <a:r>
              <a:rPr lang="de-DE" dirty="0"/>
              <a:t> a digital </a:t>
            </a:r>
            <a:r>
              <a:rPr lang="de-DE" dirty="0" err="1"/>
              <a:t>enterprise</a:t>
            </a:r>
            <a:r>
              <a:rPr lang="de-DE" dirty="0"/>
              <a:t>“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2033718" y="1707654"/>
            <a:ext cx="4471988" cy="3243888"/>
            <a:chOff x="1187624" y="2276872"/>
            <a:chExt cx="5962650" cy="4325183"/>
          </a:xfrm>
        </p:grpSpPr>
        <p:pic>
          <p:nvPicPr>
            <p:cNvPr id="18434" name="Picture 2" descr="https://www.allianz.com/v_1342448968000/media/press/media_database/diekmann_626x38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2276872"/>
              <a:ext cx="5962650" cy="364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feld 2"/>
            <p:cNvSpPr txBox="1"/>
            <p:nvPr/>
          </p:nvSpPr>
          <p:spPr>
            <a:xfrm>
              <a:off x="3069708" y="5924947"/>
              <a:ext cx="300458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350" dirty="0"/>
                <a:t>Michael Diekmann</a:t>
              </a:r>
            </a:p>
            <a:p>
              <a:pPr algn="ctr"/>
              <a:r>
                <a:rPr lang="de-DE" sz="1350" dirty="0"/>
                <a:t>CEO Allianz Group 2003-2015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9029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01918"/>
            <a:ext cx="4914546" cy="488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1CCF6B32-FB9D-4A1A-AE11-76B4BCB5E34B}"/>
              </a:ext>
            </a:extLst>
          </p:cNvPr>
          <p:cNvGrpSpPr/>
          <p:nvPr/>
        </p:nvGrpSpPr>
        <p:grpSpPr>
          <a:xfrm>
            <a:off x="1494683" y="1744261"/>
            <a:ext cx="5869939" cy="3193148"/>
            <a:chOff x="1494683" y="1744261"/>
            <a:chExt cx="5869939" cy="3193148"/>
          </a:xfrm>
        </p:grpSpPr>
        <p:pic>
          <p:nvPicPr>
            <p:cNvPr id="5" name="Picture 2" descr="http://www.cole.de/wp-content/uploads/2013/02/erfolgsfaktor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0" t="2058" r="20467" b="2645"/>
            <a:stretch/>
          </p:blipFill>
          <p:spPr bwMode="auto">
            <a:xfrm>
              <a:off x="1494683" y="2440129"/>
              <a:ext cx="1591551" cy="24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864" y="1744261"/>
              <a:ext cx="2047685" cy="3193148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BC8FC1EE-2FC8-4622-9BDD-75D5B0187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9695" y="2234038"/>
              <a:ext cx="1684927" cy="2703371"/>
            </a:xfrm>
            <a:prstGeom prst="rect">
              <a:avLst/>
            </a:prstGeom>
          </p:spPr>
        </p:pic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BCD839E3-13BF-450C-92FC-CDE61CCBE6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2782"/>
            <a:ext cx="3635619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10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00"/>
    </mc:Choice>
    <mc:Fallback xmlns="">
      <p:transition spd="slow" advTm="6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oxfamblogs.org/fp2p/wp-content/uploads/complexity-sign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875" y="1113588"/>
            <a:ext cx="2021681" cy="287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Complexity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09769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Deconstruct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Hierarchies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19460" name="Picture 4" descr="http://thumbs.dreamstime.com/z/business-hierarchy-top-to-bottom-166516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42" y="1113588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www.the-vital-edge.com/wp-content/uploads/2012/09/bigstock-Cartoon-Crowd-Links-Layered-S-83184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658" y="1275606"/>
            <a:ext cx="6350794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48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 Chain (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3" t="13399" r="50585" b="15139"/>
          <a:stretch/>
        </p:blipFill>
        <p:spPr bwMode="auto">
          <a:xfrm>
            <a:off x="1931086" y="1113588"/>
            <a:ext cx="5233202" cy="367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2249742" y="1329612"/>
            <a:ext cx="232225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3911100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 Chain (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de-D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3400" r="50780" b="14945"/>
          <a:stretch/>
        </p:blipFill>
        <p:spPr bwMode="auto">
          <a:xfrm>
            <a:off x="1763689" y="865686"/>
            <a:ext cx="5676767" cy="402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2033718" y="1113588"/>
            <a:ext cx="210623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3392621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archiv.ethlife.ethz.ch/images/nonaka-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0" t="11258" r="40720"/>
          <a:stretch/>
        </p:blipFill>
        <p:spPr bwMode="auto">
          <a:xfrm>
            <a:off x="1817694" y="1078706"/>
            <a:ext cx="2571750" cy="355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knowledge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357754" y="4635178"/>
            <a:ext cx="15650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/>
              <a:t>Prof. </a:t>
            </a:r>
            <a:r>
              <a:rPr lang="de-DE" sz="1350" dirty="0" err="1"/>
              <a:t>Ikujiro</a:t>
            </a:r>
            <a:r>
              <a:rPr lang="de-DE" sz="1350" dirty="0"/>
              <a:t> </a:t>
            </a:r>
            <a:r>
              <a:rPr lang="de-DE" sz="1350" dirty="0" err="1"/>
              <a:t>Nonaka</a:t>
            </a:r>
            <a:endParaRPr lang="de-DE" sz="1350" dirty="0"/>
          </a:p>
        </p:txBody>
      </p:sp>
      <p:sp>
        <p:nvSpPr>
          <p:cNvPr id="4" name="Textfeld 3"/>
          <p:cNvSpPr txBox="1"/>
          <p:nvPr/>
        </p:nvSpPr>
        <p:spPr>
          <a:xfrm>
            <a:off x="4517994" y="1005576"/>
            <a:ext cx="32669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“The work in project groups with shallow or </a:t>
            </a:r>
            <a:r>
              <a:rPr lang="en-US" sz="2700" b="1" dirty="0"/>
              <a:t>no hierarchy </a:t>
            </a:r>
            <a:r>
              <a:rPr lang="en-US" sz="2700" dirty="0"/>
              <a:t>encourages dialogue and the exchange of tacit knowledge.”</a:t>
            </a:r>
          </a:p>
        </p:txBody>
      </p:sp>
    </p:spTree>
    <p:extLst>
      <p:ext uri="{BB962C8B-B14F-4D97-AF65-F5344CB8AC3E}">
        <p14:creationId xmlns:p14="http://schemas.microsoft.com/office/powerpoint/2010/main" val="119741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439652" y="3832614"/>
            <a:ext cx="621069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Tacit knowledge </a:t>
            </a:r>
            <a:r>
              <a:rPr lang="en-US" sz="1500" dirty="0"/>
              <a:t>is personal, context specific, and therefore hard to formalize and communicate. </a:t>
            </a:r>
          </a:p>
          <a:p>
            <a:endParaRPr lang="en-US" sz="1500" dirty="0"/>
          </a:p>
          <a:p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Explicit or codified knowledge </a:t>
            </a:r>
            <a:r>
              <a:rPr lang="en-US" sz="1500" dirty="0"/>
              <a:t>refers to knowledge that is transmittable in a formal systematic language.</a:t>
            </a:r>
            <a:endParaRPr lang="de-DE" sz="1500" dirty="0"/>
          </a:p>
        </p:txBody>
      </p:sp>
      <p:pic>
        <p:nvPicPr>
          <p:cNvPr id="22530" name="Picture 2" descr="http://www.cognitivedesignsolutions.com/images/ExplicitTacitIceber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1"/>
          <a:stretch/>
        </p:blipFill>
        <p:spPr bwMode="auto">
          <a:xfrm>
            <a:off x="1979712" y="295093"/>
            <a:ext cx="5468243" cy="324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684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5900" y="303498"/>
            <a:ext cx="6172200" cy="857250"/>
          </a:xfrm>
        </p:spPr>
        <p:txBody>
          <a:bodyPr/>
          <a:lstStyle/>
          <a:p>
            <a:r>
              <a:rPr lang="de-DE" dirty="0"/>
              <a:t>SECI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1709682" y="789552"/>
            <a:ext cx="5675348" cy="694373"/>
            <a:chOff x="323528" y="1340768"/>
            <a:chExt cx="6696744" cy="925830"/>
          </a:xfrm>
        </p:grpSpPr>
        <p:cxnSp>
          <p:nvCxnSpPr>
            <p:cNvPr id="6" name="Gerade Verbindung 5"/>
            <p:cNvCxnSpPr/>
            <p:nvPr/>
          </p:nvCxnSpPr>
          <p:spPr>
            <a:xfrm>
              <a:off x="6300192" y="1530415"/>
              <a:ext cx="7200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mit Pfeil 7"/>
            <p:cNvCxnSpPr/>
            <p:nvPr/>
          </p:nvCxnSpPr>
          <p:spPr>
            <a:xfrm>
              <a:off x="7020272" y="1530415"/>
              <a:ext cx="0" cy="72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feld 8"/>
            <p:cNvSpPr txBox="1"/>
            <p:nvPr/>
          </p:nvSpPr>
          <p:spPr>
            <a:xfrm>
              <a:off x="5580112" y="1340768"/>
              <a:ext cx="60293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50" dirty="0" err="1"/>
                <a:t>Tacit</a:t>
              </a:r>
              <a:endParaRPr lang="de-DE" sz="1350" dirty="0"/>
            </a:p>
          </p:txBody>
        </p:sp>
        <p:cxnSp>
          <p:nvCxnSpPr>
            <p:cNvPr id="15" name="Gerade Verbindung 14"/>
            <p:cNvCxnSpPr/>
            <p:nvPr/>
          </p:nvCxnSpPr>
          <p:spPr>
            <a:xfrm>
              <a:off x="323528" y="1536244"/>
              <a:ext cx="7200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/>
            <p:nvPr/>
          </p:nvCxnSpPr>
          <p:spPr>
            <a:xfrm>
              <a:off x="323528" y="1546598"/>
              <a:ext cx="0" cy="72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feld 11"/>
          <p:cNvSpPr txBox="1"/>
          <p:nvPr/>
        </p:nvSpPr>
        <p:spPr>
          <a:xfrm>
            <a:off x="2357754" y="789552"/>
            <a:ext cx="5109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 err="1"/>
              <a:t>Tacit</a:t>
            </a:r>
            <a:endParaRPr lang="de-DE" sz="1350" dirty="0"/>
          </a:p>
        </p:txBody>
      </p:sp>
      <p:sp>
        <p:nvSpPr>
          <p:cNvPr id="13" name="Textfeld 12"/>
          <p:cNvSpPr txBox="1"/>
          <p:nvPr/>
        </p:nvSpPr>
        <p:spPr>
          <a:xfrm>
            <a:off x="1493658" y="1538667"/>
            <a:ext cx="5109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 err="1"/>
              <a:t>Tacit</a:t>
            </a:r>
            <a:endParaRPr lang="de-DE" sz="1350" dirty="0"/>
          </a:p>
        </p:txBody>
      </p:sp>
      <p:sp>
        <p:nvSpPr>
          <p:cNvPr id="17" name="Textfeld 16"/>
          <p:cNvSpPr txBox="1"/>
          <p:nvPr/>
        </p:nvSpPr>
        <p:spPr>
          <a:xfrm>
            <a:off x="1493658" y="3806919"/>
            <a:ext cx="5109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 err="1"/>
              <a:t>Tacit</a:t>
            </a:r>
            <a:endParaRPr lang="de-DE" sz="1350" dirty="0"/>
          </a:p>
        </p:txBody>
      </p:sp>
      <p:sp>
        <p:nvSpPr>
          <p:cNvPr id="18" name="Textfeld 17"/>
          <p:cNvSpPr txBox="1"/>
          <p:nvPr/>
        </p:nvSpPr>
        <p:spPr>
          <a:xfrm>
            <a:off x="2249742" y="4477371"/>
            <a:ext cx="6880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/>
              <a:t>Explicit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192180" y="4486881"/>
            <a:ext cx="6880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/>
              <a:t>Explicit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7065712" y="3813888"/>
            <a:ext cx="6880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/>
              <a:t>Explicit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7065712" y="1545636"/>
            <a:ext cx="6880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/>
              <a:t>Explicit</a:t>
            </a:r>
          </a:p>
        </p:txBody>
      </p:sp>
      <p:cxnSp>
        <p:nvCxnSpPr>
          <p:cNvPr id="14" name="Gerade Verbindung 13"/>
          <p:cNvCxnSpPr>
            <a:stCxn id="20" idx="2"/>
          </p:cNvCxnSpPr>
          <p:nvPr/>
        </p:nvCxnSpPr>
        <p:spPr>
          <a:xfrm flipH="1">
            <a:off x="7385031" y="4113970"/>
            <a:ext cx="24686" cy="5169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 flipH="1">
            <a:off x="1709682" y="4083918"/>
            <a:ext cx="1" cy="54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1709681" y="4623918"/>
            <a:ext cx="540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H="1">
            <a:off x="6840252" y="4630887"/>
            <a:ext cx="540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63" b="56993"/>
          <a:stretch/>
        </p:blipFill>
        <p:spPr bwMode="auto">
          <a:xfrm>
            <a:off x="2087725" y="1386438"/>
            <a:ext cx="4858766" cy="269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385646" y="4879199"/>
            <a:ext cx="65790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i="1" dirty="0"/>
              <a:t>Source: </a:t>
            </a:r>
            <a:r>
              <a:rPr lang="en-US" sz="1050" dirty="0" err="1"/>
              <a:t>Nonaka</a:t>
            </a:r>
            <a:r>
              <a:rPr lang="en-US" sz="1050" dirty="0"/>
              <a:t>, I./Toyama, R./Konno, N.: </a:t>
            </a:r>
            <a:r>
              <a:rPr lang="en-US" sz="1050" i="1" dirty="0"/>
              <a:t>SECI, Ba and Leadership: A Unified Model Of Dynamic Knowledge-Creation</a:t>
            </a:r>
            <a:r>
              <a:rPr lang="en-US" sz="1050" dirty="0"/>
              <a:t>. </a:t>
            </a:r>
            <a:endParaRPr lang="de-DE" sz="1050" i="1" dirty="0"/>
          </a:p>
        </p:txBody>
      </p:sp>
    </p:spTree>
    <p:extLst>
      <p:ext uri="{BB962C8B-B14F-4D97-AF65-F5344CB8AC3E}">
        <p14:creationId xmlns:p14="http://schemas.microsoft.com/office/powerpoint/2010/main" val="3440918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digital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enterprise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16386" name="Picture 2" descr="https://www.ge.com/sites/all/themes/ge_2012/assets/img/chapters/building_industrial_internet/industrial_internet_wid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1068788"/>
            <a:ext cx="5832648" cy="439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430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pinqconsult.com/wp-content/uploads/2014/01/charles-barsotti-wilson-what-exactly-is-a-knowledge-worker-and-do-we-have-any-on-the-staf-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75067"/>
            <a:ext cx="4422139" cy="331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Hire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Knowledge Workers!</a:t>
            </a:r>
          </a:p>
        </p:txBody>
      </p:sp>
    </p:spTree>
    <p:extLst>
      <p:ext uri="{BB962C8B-B14F-4D97-AF65-F5344CB8AC3E}">
        <p14:creationId xmlns:p14="http://schemas.microsoft.com/office/powerpoint/2010/main" val="154902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"/>
    </mc:Choice>
    <mc:Fallback xmlns="">
      <p:transition spd="slow" advTm="127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678782" y="1321631"/>
            <a:ext cx="34872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“… work mainly with information or … develops and uses new knowledge to do their jobs.”</a:t>
            </a:r>
            <a:endParaRPr lang="zh-CN" altLang="en-US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4100" name="文字方塊 5"/>
          <p:cNvSpPr txBox="1">
            <a:spLocks noChangeArrowheads="1"/>
          </p:cNvSpPr>
          <p:nvPr/>
        </p:nvSpPr>
        <p:spPr bwMode="auto">
          <a:xfrm>
            <a:off x="1678782" y="3459027"/>
            <a:ext cx="30352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900" dirty="0">
                <a:latin typeface="Arial Black" pitchFamily="34" charset="0"/>
              </a:rPr>
              <a:t>Peter Drucker, Landmarks of Tomorrow, 1959</a:t>
            </a:r>
            <a:endParaRPr lang="zh-CN" altLang="en-US" sz="900" dirty="0">
              <a:latin typeface="Arial Black" pitchFamily="34" charset="0"/>
            </a:endParaRPr>
          </a:p>
        </p:txBody>
      </p:sp>
      <p:pic>
        <p:nvPicPr>
          <p:cNvPr id="9218" name="Picture 2" descr="http://km4meu.files.wordpress.com/2012/04/phrenology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93" y="951571"/>
            <a:ext cx="2143125" cy="250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384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7634" y="3273828"/>
            <a:ext cx="6172200" cy="857250"/>
          </a:xfrm>
        </p:spPr>
        <p:txBody>
          <a:bodyPr>
            <a:noAutofit/>
          </a:bodyPr>
          <a:lstStyle/>
          <a:p>
            <a:r>
              <a:rPr lang="de-DE" sz="1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de-DE" sz="4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0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really</a:t>
            </a:r>
            <a:r>
              <a:rPr lang="de-DE" sz="4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0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</a:t>
            </a:r>
            <a:r>
              <a:rPr lang="de-DE" sz="4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0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trends</a:t>
            </a:r>
            <a:endParaRPr lang="de-DE" sz="4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9"/>
          <a:stretch/>
        </p:blipFill>
        <p:spPr>
          <a:xfrm>
            <a:off x="3221852" y="249492"/>
            <a:ext cx="2667000" cy="247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9"/>
    </mc:Choice>
    <mc:Fallback xmlns="">
      <p:transition spd="slow" advTm="23209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圖片 2" descr="question-ma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843558"/>
            <a:ext cx="3560973" cy="343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000625" y="1178719"/>
            <a:ext cx="3099767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altLang="zh-CN" sz="27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What makes a Knowledge Worker?</a:t>
            </a:r>
            <a:endParaRPr lang="zh-CN" altLang="en-US" sz="2700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434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1326300" y="735546"/>
            <a:ext cx="6085343" cy="3533980"/>
            <a:chOff x="244400" y="980728"/>
            <a:chExt cx="8113790" cy="4711973"/>
          </a:xfrm>
        </p:grpSpPr>
        <p:pic>
          <p:nvPicPr>
            <p:cNvPr id="7170" name="Picture 2" descr="http://www.kidsvancouver.com/sites/default/files/users/Cathy/child-using-cell-phon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00" y="980728"/>
              <a:ext cx="7063904" cy="471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橢圓 3"/>
            <p:cNvSpPr/>
            <p:nvPr/>
          </p:nvSpPr>
          <p:spPr>
            <a:xfrm>
              <a:off x="5643563" y="1928813"/>
              <a:ext cx="2428875" cy="2428875"/>
            </a:xfrm>
            <a:prstGeom prst="ellips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ctr"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" name="文字方塊 2"/>
            <p:cNvSpPr txBox="1"/>
            <p:nvPr/>
          </p:nvSpPr>
          <p:spPr>
            <a:xfrm>
              <a:off x="5429252" y="2357439"/>
              <a:ext cx="2928938" cy="9233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ctr">
                <a:defRPr/>
              </a:pPr>
              <a:endParaRPr lang="en-US" altLang="zh-CN" sz="1950" dirty="0">
                <a:latin typeface="Arial Black" pitchFamily="34" charset="0"/>
              </a:endParaRPr>
            </a:p>
            <a:p>
              <a:pPr algn="ctr">
                <a:defRPr/>
              </a:pPr>
              <a:r>
                <a:rPr lang="en-US" altLang="zh-CN" sz="1950" dirty="0">
                  <a:latin typeface="Arial Black" pitchFamily="34" charset="0"/>
                </a:rPr>
                <a:t>Certain age</a:t>
              </a:r>
              <a:endParaRPr lang="zh-CN" altLang="en-US" sz="19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endParaRPr>
            </a:p>
          </p:txBody>
        </p:sp>
        <p:cxnSp>
          <p:nvCxnSpPr>
            <p:cNvPr id="6" name="直線接點 5"/>
            <p:cNvCxnSpPr>
              <a:stCxn id="4" idx="1"/>
            </p:cNvCxnSpPr>
            <p:nvPr/>
          </p:nvCxnSpPr>
          <p:spPr>
            <a:xfrm>
              <a:off x="5999264" y="2284514"/>
              <a:ext cx="1644549" cy="178742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9072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文字方塊 5"/>
          <p:cNvSpPr txBox="1">
            <a:spLocks noChangeArrowheads="1"/>
          </p:cNvSpPr>
          <p:nvPr/>
        </p:nvSpPr>
        <p:spPr bwMode="auto">
          <a:xfrm>
            <a:off x="1625203" y="4607719"/>
            <a:ext cx="508992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500" dirty="0">
                <a:latin typeface="Arial Black" pitchFamily="34" charset="0"/>
              </a:rPr>
              <a:t>Is at home in many areas…</a:t>
            </a:r>
            <a:endParaRPr lang="zh-CN" altLang="en-US" sz="1500" dirty="0">
              <a:latin typeface="Arial Black" pitchFamily="34" charset="0"/>
            </a:endParaRPr>
          </a:p>
        </p:txBody>
      </p:sp>
      <p:pic>
        <p:nvPicPr>
          <p:cNvPr id="6146" name="Picture 2" descr="http://f2.washington.edu/fm/sites/default/files/edp/knowledge-work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63" y="1113588"/>
            <a:ext cx="621069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463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文字方塊 3"/>
          <p:cNvSpPr txBox="1">
            <a:spLocks noChangeArrowheads="1"/>
          </p:cNvSpPr>
          <p:nvPr/>
        </p:nvSpPr>
        <p:spPr bwMode="auto">
          <a:xfrm>
            <a:off x="1625203" y="4554141"/>
            <a:ext cx="548507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500" dirty="0">
                <a:latin typeface="Arial Black" pitchFamily="34" charset="0"/>
              </a:rPr>
              <a:t> … uses new tools …</a:t>
            </a:r>
            <a:endParaRPr lang="zh-CN" altLang="en-US" sz="1500" dirty="0">
              <a:latin typeface="Arial Black" pitchFamily="34" charset="0"/>
            </a:endParaRPr>
          </a:p>
        </p:txBody>
      </p:sp>
      <p:pic>
        <p:nvPicPr>
          <p:cNvPr id="5122" name="Picture 2" descr="http://i1.sndcdn.com/artworks-000045988998-q9g8p3-original.jpg?435a7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42" y="519522"/>
            <a:ext cx="4636294" cy="386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4831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圖片 2" descr="x9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094" y="589360"/>
            <a:ext cx="553045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文字方塊 3"/>
          <p:cNvSpPr txBox="1">
            <a:spLocks noChangeArrowheads="1"/>
          </p:cNvSpPr>
          <p:nvPr/>
        </p:nvSpPr>
        <p:spPr bwMode="auto">
          <a:xfrm>
            <a:off x="1946673" y="4393407"/>
            <a:ext cx="562570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350" dirty="0">
                <a:latin typeface="Arial Black" pitchFamily="34" charset="0"/>
              </a:rPr>
              <a:t>         </a:t>
            </a:r>
            <a:r>
              <a:rPr lang="en-US" altLang="zh-CN" sz="1500" dirty="0">
                <a:latin typeface="Arial Black" pitchFamily="34" charset="0"/>
              </a:rPr>
              <a:t>… shares information gladly and freely …</a:t>
            </a:r>
            <a:endParaRPr lang="zh-CN" altLang="en-US" sz="15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5022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圖片 1" descr="image00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16" y="375047"/>
            <a:ext cx="5572125" cy="393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文字方塊 3"/>
          <p:cNvSpPr txBox="1">
            <a:spLocks noChangeArrowheads="1"/>
          </p:cNvSpPr>
          <p:nvPr/>
        </p:nvSpPr>
        <p:spPr bwMode="auto">
          <a:xfrm>
            <a:off x="1625203" y="4500563"/>
            <a:ext cx="508992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500" dirty="0">
                <a:latin typeface="Arial Black" pitchFamily="34" charset="0"/>
              </a:rPr>
              <a:t>                        … is highly creative …</a:t>
            </a:r>
            <a:endParaRPr lang="zh-CN" altLang="en-US" sz="15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9977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圖片 1" descr="1312529044_60c071664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8"/>
          <a:stretch>
            <a:fillRect/>
          </a:stretch>
        </p:blipFill>
        <p:spPr bwMode="auto">
          <a:xfrm>
            <a:off x="2857500" y="375047"/>
            <a:ext cx="3429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文字方塊 2"/>
          <p:cNvSpPr txBox="1">
            <a:spLocks noChangeArrowheads="1"/>
          </p:cNvSpPr>
          <p:nvPr/>
        </p:nvSpPr>
        <p:spPr bwMode="auto">
          <a:xfrm>
            <a:off x="1732360" y="4500563"/>
            <a:ext cx="508992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500" dirty="0">
                <a:latin typeface="Arial Black" pitchFamily="34" charset="0"/>
              </a:rPr>
              <a:t>      … isn’t afraid of new ideas …</a:t>
            </a:r>
            <a:endParaRPr lang="zh-CN" altLang="en-US" sz="15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999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95736" y="4500563"/>
            <a:ext cx="57246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defRPr/>
            </a:pPr>
            <a:r>
              <a:rPr lang="en-US" altLang="zh-CN" sz="15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….. Is always looking for new things.</a:t>
            </a:r>
            <a:endParaRPr lang="zh-CN" altLang="en-US" sz="1500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11266" name="Picture 2" descr="http://www.breathecast.com/data/images/full/15490/children-can-become-trapped-under-the-surface-while-playing-in-the-sand.jpg?w=5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627535"/>
            <a:ext cx="4752528" cy="317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2726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aerzteblatt.de/bilder/2013/01/img381341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7829"/>
            <a:ext cx="4176464" cy="501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3815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1003015" y="465516"/>
            <a:ext cx="7017540" cy="4158462"/>
            <a:chOff x="-186647" y="620688"/>
            <a:chExt cx="9356720" cy="5544616"/>
          </a:xfrm>
        </p:grpSpPr>
        <p:pic>
          <p:nvPicPr>
            <p:cNvPr id="10242" name="Picture 2" descr="http://image.slidesharecdn.com/teambuilding-y-2015-150615175335-lva1-app6891/95/teambuilding-y-12-638.jpg?cb=14343908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6647" y="620688"/>
              <a:ext cx="9356720" cy="5256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hteck 3"/>
            <p:cNvSpPr/>
            <p:nvPr/>
          </p:nvSpPr>
          <p:spPr>
            <a:xfrm>
              <a:off x="395536" y="5085184"/>
              <a:ext cx="5976664" cy="108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6284039" y="4781461"/>
            <a:ext cx="17671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/>
              <a:t>Bevölkerungskohorten</a:t>
            </a:r>
          </a:p>
        </p:txBody>
      </p:sp>
    </p:spTree>
    <p:extLst>
      <p:ext uri="{BB962C8B-B14F-4D97-AF65-F5344CB8AC3E}">
        <p14:creationId xmlns:p14="http://schemas.microsoft.com/office/powerpoint/2010/main" val="1092731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encrypted-tbn3.gstatic.com/images?q=tbn:ANd9GcTQWXM60JFmjUUWMUnAJJkLIrO9_k9t-s6LZSFtk489LlCL2j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33450"/>
            <a:ext cx="6858000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feld 4"/>
          <p:cNvSpPr txBox="1">
            <a:spLocks noChangeArrowheads="1"/>
          </p:cNvSpPr>
          <p:nvPr/>
        </p:nvSpPr>
        <p:spPr bwMode="auto">
          <a:xfrm>
            <a:off x="2897982" y="582216"/>
            <a:ext cx="3618310" cy="55399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de-DE" sz="3000" dirty="0" err="1">
                <a:solidFill>
                  <a:srgbClr val="FFFF00"/>
                </a:solidFill>
                <a:latin typeface="Showcard Gothic" pitchFamily="82" charset="0"/>
              </a:rPr>
              <a:t>Digitalisation</a:t>
            </a:r>
            <a:endParaRPr lang="de-DE" sz="3000" dirty="0">
              <a:solidFill>
                <a:srgbClr val="FFFF00"/>
              </a:solidFill>
              <a:latin typeface="Showcard Gothi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78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31"/>
    </mc:Choice>
    <mc:Fallback xmlns="">
      <p:transition spd="slow" advTm="3833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http://cubedresults.com.au/site/wp-content/uploads/2011/10/Gen-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69" y="249492"/>
            <a:ext cx="7120984" cy="489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8870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age1.spreadshirtmedia.net/image-server/v1/compositions/110441904/views/2,width=235,height=235,appearanceId=99/Generation-Y---Stress-runter,-Lebensqualitaet-rau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55526"/>
            <a:ext cx="3991847" cy="399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771800" y="2104524"/>
            <a:ext cx="2445541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3000" b="1" dirty="0"/>
              <a:t>Parental </a:t>
            </a:r>
            <a:r>
              <a:rPr lang="de-DE" sz="3000" b="1" dirty="0" err="1"/>
              <a:t>leave</a:t>
            </a:r>
            <a:endParaRPr lang="de-DE" sz="30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2771800" y="2665824"/>
            <a:ext cx="2445541" cy="867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de-DE" sz="3000" b="1" dirty="0"/>
              <a:t>Flexible </a:t>
            </a:r>
            <a:r>
              <a:rPr lang="de-DE" sz="3000" b="1" dirty="0" err="1"/>
              <a:t>work</a:t>
            </a:r>
            <a:r>
              <a:rPr lang="de-DE" sz="3000" b="1" dirty="0"/>
              <a:t> </a:t>
            </a:r>
            <a:r>
              <a:rPr lang="de-DE" sz="3000" b="1" dirty="0" err="1"/>
              <a:t>schedules</a:t>
            </a:r>
            <a:endParaRPr lang="de-DE" sz="30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2771800" y="3529920"/>
            <a:ext cx="1584176" cy="553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3000" b="1" dirty="0"/>
              <a:t>Career</a:t>
            </a:r>
          </a:p>
        </p:txBody>
      </p:sp>
    </p:spTree>
    <p:extLst>
      <p:ext uri="{BB962C8B-B14F-4D97-AF65-F5344CB8AC3E}">
        <p14:creationId xmlns:p14="http://schemas.microsoft.com/office/powerpoint/2010/main" val="18861426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tkearney.at/documents/10192/765383/FG-Gender-Matters-for-Generation-Y-1.png/5887e15d-7021-42b2-8ee2-26dfb9a9cbef?t=13626922491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24" y="1296877"/>
            <a:ext cx="6684276" cy="370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72458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61703"/>
            <a:ext cx="6858000" cy="342009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259632" y="778808"/>
            <a:ext cx="6480720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live in different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worlds</a:t>
            </a:r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DE" sz="1350" dirty="0"/>
          </a:p>
          <a:p>
            <a:r>
              <a:rPr lang="de-DE" sz="1350" b="1" dirty="0" err="1"/>
              <a:t>What</a:t>
            </a:r>
            <a:r>
              <a:rPr lang="de-DE" sz="1350" b="1" dirty="0"/>
              <a:t> do </a:t>
            </a:r>
            <a:r>
              <a:rPr lang="de-DE" sz="1350" b="1" dirty="0" err="1"/>
              <a:t>you</a:t>
            </a:r>
            <a:r>
              <a:rPr lang="de-DE" sz="1350" b="1" dirty="0"/>
              <a:t> </a:t>
            </a:r>
            <a:r>
              <a:rPr lang="de-DE" sz="1350" b="1" dirty="0" err="1"/>
              <a:t>use</a:t>
            </a:r>
            <a:r>
              <a:rPr lang="de-DE" sz="1350" b="1" dirty="0"/>
              <a:t> digitale </a:t>
            </a:r>
            <a:r>
              <a:rPr lang="de-DE" sz="1350" b="1" dirty="0" err="1"/>
              <a:t>technologies</a:t>
            </a:r>
            <a:r>
              <a:rPr lang="de-DE" sz="1350" b="1" dirty="0"/>
              <a:t> </a:t>
            </a:r>
            <a:r>
              <a:rPr lang="de-DE" sz="1350" b="1" dirty="0" err="1"/>
              <a:t>for</a:t>
            </a:r>
            <a:r>
              <a:rPr lang="de-DE" sz="1350" b="1" dirty="0"/>
              <a:t>?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907704" y="1634268"/>
            <a:ext cx="2232248" cy="196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50" b="1" dirty="0"/>
              <a:t>Search </a:t>
            </a:r>
            <a:r>
              <a:rPr lang="de-DE" sz="1050" b="1" dirty="0" err="1"/>
              <a:t>for</a:t>
            </a:r>
            <a:r>
              <a:rPr lang="de-DE" sz="1050" b="1" dirty="0"/>
              <a:t> </a:t>
            </a:r>
            <a:r>
              <a:rPr lang="de-DE" sz="1050" b="1" dirty="0" err="1"/>
              <a:t>information</a:t>
            </a:r>
            <a:r>
              <a:rPr lang="de-DE" sz="1050" b="1" dirty="0"/>
              <a:t> online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220072" y="1601738"/>
            <a:ext cx="2232248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50" b="1" dirty="0" err="1"/>
              <a:t>Make</a:t>
            </a:r>
            <a:r>
              <a:rPr lang="de-DE" sz="1050" b="1" dirty="0"/>
              <a:t> </a:t>
            </a:r>
            <a:r>
              <a:rPr lang="de-DE" sz="1050" b="1" dirty="0" err="1"/>
              <a:t>purchases</a:t>
            </a:r>
            <a:r>
              <a:rPr lang="de-DE" sz="1050" b="1" dirty="0"/>
              <a:t> online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07704" y="2165102"/>
            <a:ext cx="2232248" cy="190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50" b="1" dirty="0"/>
              <a:t>Write </a:t>
            </a:r>
            <a:r>
              <a:rPr lang="de-DE" sz="1050" b="1" dirty="0" err="1"/>
              <a:t>emails</a:t>
            </a:r>
            <a:endParaRPr lang="de-DE" sz="105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5194672" y="2127002"/>
            <a:ext cx="2232248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50" b="1" dirty="0"/>
              <a:t>Surf </a:t>
            </a:r>
            <a:r>
              <a:rPr lang="de-DE" sz="1050" b="1" dirty="0" err="1"/>
              <a:t>the</a:t>
            </a:r>
            <a:r>
              <a:rPr lang="de-DE" sz="1050" b="1" dirty="0"/>
              <a:t> </a:t>
            </a:r>
            <a:r>
              <a:rPr lang="de-DE" sz="1050" b="1" dirty="0" err="1"/>
              <a:t>social</a:t>
            </a:r>
            <a:r>
              <a:rPr lang="de-DE" sz="1050" b="1" dirty="0"/>
              <a:t> web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07704" y="2761588"/>
            <a:ext cx="2232248" cy="190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50" b="1" dirty="0" err="1"/>
              <a:t>Stteam</a:t>
            </a:r>
            <a:r>
              <a:rPr lang="de-DE" sz="1050" b="1" dirty="0"/>
              <a:t> </a:t>
            </a:r>
            <a:r>
              <a:rPr lang="de-DE" sz="1050" b="1" dirty="0" err="1"/>
              <a:t>music</a:t>
            </a:r>
            <a:r>
              <a:rPr lang="de-DE" sz="1050" b="1" dirty="0"/>
              <a:t> </a:t>
            </a:r>
            <a:r>
              <a:rPr lang="de-DE" sz="1050" b="1" dirty="0" err="1"/>
              <a:t>or</a:t>
            </a:r>
            <a:r>
              <a:rPr lang="de-DE" sz="1050" b="1" dirty="0"/>
              <a:t> </a:t>
            </a:r>
            <a:r>
              <a:rPr lang="de-DE" sz="1050" b="1" dirty="0" err="1"/>
              <a:t>videos</a:t>
            </a:r>
            <a:endParaRPr lang="de-DE" sz="105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169272" y="2757524"/>
            <a:ext cx="2232248" cy="190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50" b="1" dirty="0"/>
              <a:t>Use </a:t>
            </a:r>
            <a:r>
              <a:rPr lang="de-DE" sz="1050" b="1" dirty="0" err="1"/>
              <a:t>apps</a:t>
            </a:r>
            <a:r>
              <a:rPr lang="de-DE" sz="1050" b="1" dirty="0"/>
              <a:t> like Snapchat </a:t>
            </a:r>
            <a:r>
              <a:rPr lang="de-DE" sz="1050" b="1" dirty="0" err="1"/>
              <a:t>or</a:t>
            </a:r>
            <a:r>
              <a:rPr lang="de-DE" sz="1050" b="1" dirty="0"/>
              <a:t> </a:t>
            </a:r>
            <a:r>
              <a:rPr lang="de-DE" sz="1050" b="1" dirty="0" err="1"/>
              <a:t>Slack</a:t>
            </a:r>
            <a:endParaRPr lang="de-DE" sz="105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1907704" y="3374490"/>
            <a:ext cx="1224136" cy="17342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050" b="1" dirty="0"/>
              <a:t>Use </a:t>
            </a:r>
            <a:r>
              <a:rPr lang="de-DE" sz="1050" b="1" dirty="0" err="1"/>
              <a:t>the</a:t>
            </a:r>
            <a:r>
              <a:rPr lang="de-DE" sz="1050" b="1" dirty="0"/>
              <a:t> Internet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181972" y="3366099"/>
            <a:ext cx="1224136" cy="19077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050" b="1" dirty="0"/>
              <a:t>Use a </a:t>
            </a:r>
            <a:r>
              <a:rPr lang="de-DE" sz="1050" b="1" dirty="0" err="1"/>
              <a:t>smartphone</a:t>
            </a:r>
            <a:endParaRPr lang="de-DE" sz="1050" b="1" dirty="0"/>
          </a:p>
        </p:txBody>
      </p:sp>
    </p:spTree>
    <p:extLst>
      <p:ext uri="{BB962C8B-B14F-4D97-AF65-F5344CB8AC3E}">
        <p14:creationId xmlns:p14="http://schemas.microsoft.com/office/powerpoint/2010/main" val="3146668938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070" y="0"/>
            <a:ext cx="4975860" cy="5143500"/>
          </a:xfrm>
          <a:prstGeom prst="rect">
            <a:avLst/>
          </a:prstGeom>
        </p:spPr>
      </p:pic>
      <p:cxnSp>
        <p:nvCxnSpPr>
          <p:cNvPr id="5" name="Gerader Verbinder 4"/>
          <p:cNvCxnSpPr/>
          <p:nvPr/>
        </p:nvCxnSpPr>
        <p:spPr>
          <a:xfrm>
            <a:off x="2051720" y="1707654"/>
            <a:ext cx="496855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61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043608" y="1483352"/>
            <a:ext cx="363640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100" dirty="0">
                <a:latin typeface="Arial Black" pitchFamily="34" charset="0"/>
                <a:ea typeface="Batang" pitchFamily="18" charset="-127"/>
              </a:rPr>
              <a:t>„I </a:t>
            </a:r>
            <a:r>
              <a:rPr lang="de-DE" sz="2100" dirty="0" err="1">
                <a:latin typeface="Arial Black" pitchFamily="34" charset="0"/>
                <a:ea typeface="Batang" pitchFamily="18" charset="-127"/>
              </a:rPr>
              <a:t>have</a:t>
            </a:r>
            <a:r>
              <a:rPr lang="de-DE" sz="2100" dirty="0">
                <a:latin typeface="Arial Black" pitchFamily="34" charset="0"/>
                <a:ea typeface="Batang" pitchFamily="18" charset="-127"/>
              </a:rPr>
              <a:t> </a:t>
            </a:r>
            <a:r>
              <a:rPr lang="de-DE" sz="2100" dirty="0" err="1">
                <a:latin typeface="Arial Black" pitchFamily="34" charset="0"/>
                <a:ea typeface="Batang" pitchFamily="18" charset="-127"/>
              </a:rPr>
              <a:t>no</a:t>
            </a:r>
            <a:r>
              <a:rPr lang="de-DE" sz="2100" dirty="0">
                <a:latin typeface="Arial Black" pitchFamily="34" charset="0"/>
                <a:ea typeface="Batang" pitchFamily="18" charset="-127"/>
              </a:rPr>
              <a:t> </a:t>
            </a:r>
            <a:r>
              <a:rPr lang="de-DE" sz="2100" dirty="0" err="1">
                <a:latin typeface="Arial Black" pitchFamily="34" charset="0"/>
                <a:ea typeface="Batang" pitchFamily="18" charset="-127"/>
              </a:rPr>
              <a:t>idea</a:t>
            </a:r>
            <a:r>
              <a:rPr lang="de-DE" sz="2100" dirty="0">
                <a:latin typeface="Arial Black" pitchFamily="34" charset="0"/>
                <a:ea typeface="Batang" pitchFamily="18" charset="-127"/>
              </a:rPr>
              <a:t> </a:t>
            </a:r>
            <a:r>
              <a:rPr lang="de-DE" sz="2100" dirty="0" err="1">
                <a:latin typeface="Arial Black" pitchFamily="34" charset="0"/>
                <a:ea typeface="Batang" pitchFamily="18" charset="-127"/>
              </a:rPr>
              <a:t>how</a:t>
            </a:r>
            <a:r>
              <a:rPr lang="de-DE" sz="2100" dirty="0">
                <a:latin typeface="Arial Black" pitchFamily="34" charset="0"/>
                <a:ea typeface="Batang" pitchFamily="18" charset="-127"/>
              </a:rPr>
              <a:t> </a:t>
            </a:r>
            <a:r>
              <a:rPr lang="de-DE" sz="2100" dirty="0" err="1">
                <a:latin typeface="Arial Black" pitchFamily="34" charset="0"/>
                <a:ea typeface="Batang" pitchFamily="18" charset="-127"/>
              </a:rPr>
              <a:t>to</a:t>
            </a:r>
            <a:r>
              <a:rPr lang="de-DE" sz="2100" dirty="0">
                <a:latin typeface="Arial Black" pitchFamily="34" charset="0"/>
                <a:ea typeface="Batang" pitchFamily="18" charset="-127"/>
              </a:rPr>
              <a:t> </a:t>
            </a:r>
            <a:r>
              <a:rPr lang="de-DE" sz="2100" dirty="0" err="1">
                <a:latin typeface="Arial Black" pitchFamily="34" charset="0"/>
                <a:ea typeface="Batang" pitchFamily="18" charset="-127"/>
              </a:rPr>
              <a:t>replace</a:t>
            </a:r>
            <a:r>
              <a:rPr lang="de-DE" sz="2100" dirty="0">
                <a:latin typeface="Arial Black" pitchFamily="34" charset="0"/>
                <a:ea typeface="Batang" pitchFamily="18" charset="-127"/>
              </a:rPr>
              <a:t> all </a:t>
            </a:r>
            <a:r>
              <a:rPr lang="de-DE" sz="2100" dirty="0" err="1">
                <a:latin typeface="Arial Black" pitchFamily="34" charset="0"/>
                <a:ea typeface="Batang" pitchFamily="18" charset="-127"/>
              </a:rPr>
              <a:t>the</a:t>
            </a:r>
            <a:r>
              <a:rPr lang="de-DE" sz="2100" dirty="0">
                <a:latin typeface="Arial Black" pitchFamily="34" charset="0"/>
                <a:ea typeface="Batang" pitchFamily="18" charset="-127"/>
              </a:rPr>
              <a:t> </a:t>
            </a:r>
            <a:r>
              <a:rPr lang="de-DE" sz="2100" dirty="0" err="1">
                <a:latin typeface="Arial Black" pitchFamily="34" charset="0"/>
                <a:ea typeface="Batang" pitchFamily="18" charset="-127"/>
              </a:rPr>
              <a:t>baby</a:t>
            </a:r>
            <a:r>
              <a:rPr lang="de-DE" sz="2100" dirty="0">
                <a:latin typeface="Arial Black" pitchFamily="34" charset="0"/>
                <a:ea typeface="Batang" pitchFamily="18" charset="-127"/>
              </a:rPr>
              <a:t> </a:t>
            </a:r>
            <a:r>
              <a:rPr lang="de-DE" sz="2100" dirty="0" err="1">
                <a:latin typeface="Arial Black" pitchFamily="34" charset="0"/>
                <a:ea typeface="Batang" pitchFamily="18" charset="-127"/>
              </a:rPr>
              <a:t>boomers</a:t>
            </a:r>
            <a:r>
              <a:rPr lang="de-DE" sz="2100" dirty="0">
                <a:latin typeface="Arial Black" pitchFamily="34" charset="0"/>
                <a:ea typeface="Batang" pitchFamily="18" charset="-127"/>
              </a:rPr>
              <a:t> </a:t>
            </a:r>
            <a:r>
              <a:rPr lang="de-DE" sz="2100" dirty="0" err="1">
                <a:latin typeface="Arial Black" pitchFamily="34" charset="0"/>
                <a:ea typeface="Batang" pitchFamily="18" charset="-127"/>
              </a:rPr>
              <a:t>that</a:t>
            </a:r>
            <a:r>
              <a:rPr lang="de-DE" sz="2100" dirty="0">
                <a:latin typeface="Arial Black" pitchFamily="34" charset="0"/>
                <a:ea typeface="Batang" pitchFamily="18" charset="-127"/>
              </a:rPr>
              <a:t> </a:t>
            </a:r>
            <a:r>
              <a:rPr lang="de-DE" sz="2100" dirty="0" err="1">
                <a:latin typeface="Arial Black" pitchFamily="34" charset="0"/>
                <a:ea typeface="Batang" pitchFamily="18" charset="-127"/>
              </a:rPr>
              <a:t>are</a:t>
            </a:r>
            <a:r>
              <a:rPr lang="de-DE" sz="2100" dirty="0">
                <a:latin typeface="Arial Black" pitchFamily="34" charset="0"/>
                <a:ea typeface="Batang" pitchFamily="18" charset="-127"/>
              </a:rPr>
              <a:t> </a:t>
            </a:r>
            <a:r>
              <a:rPr lang="de-DE" sz="2100" dirty="0" err="1">
                <a:latin typeface="Arial Black" pitchFamily="34" charset="0"/>
                <a:ea typeface="Batang" pitchFamily="18" charset="-127"/>
              </a:rPr>
              <a:t>going</a:t>
            </a:r>
            <a:r>
              <a:rPr lang="de-DE" sz="2100" dirty="0">
                <a:latin typeface="Arial Black" pitchFamily="34" charset="0"/>
                <a:ea typeface="Batang" pitchFamily="18" charset="-127"/>
              </a:rPr>
              <a:t> </a:t>
            </a:r>
            <a:r>
              <a:rPr lang="de-DE" sz="2100" dirty="0" err="1">
                <a:latin typeface="Arial Black" pitchFamily="34" charset="0"/>
                <a:ea typeface="Batang" pitchFamily="18" charset="-127"/>
              </a:rPr>
              <a:t>to</a:t>
            </a:r>
            <a:r>
              <a:rPr lang="de-DE" sz="2100" dirty="0">
                <a:latin typeface="Arial Black" pitchFamily="34" charset="0"/>
                <a:ea typeface="Batang" pitchFamily="18" charset="-127"/>
              </a:rPr>
              <a:t> </a:t>
            </a:r>
            <a:r>
              <a:rPr lang="de-DE" sz="2100" dirty="0" err="1">
                <a:latin typeface="Arial Black" pitchFamily="34" charset="0"/>
                <a:ea typeface="Batang" pitchFamily="18" charset="-127"/>
              </a:rPr>
              <a:t>retire</a:t>
            </a:r>
            <a:r>
              <a:rPr lang="de-DE" sz="2100" dirty="0">
                <a:latin typeface="Arial Black" pitchFamily="34" charset="0"/>
                <a:ea typeface="Batang" pitchFamily="18" charset="-127"/>
              </a:rPr>
              <a:t> </a:t>
            </a:r>
            <a:r>
              <a:rPr lang="de-DE" sz="2100" dirty="0" err="1">
                <a:latin typeface="Arial Black" pitchFamily="34" charset="0"/>
                <a:ea typeface="Batang" pitchFamily="18" charset="-127"/>
              </a:rPr>
              <a:t>soon</a:t>
            </a:r>
            <a:r>
              <a:rPr lang="de-DE" sz="2100" dirty="0">
                <a:latin typeface="Arial Black" pitchFamily="34" charset="0"/>
                <a:ea typeface="Batang" pitchFamily="18" charset="-127"/>
              </a:rPr>
              <a:t>. The </a:t>
            </a:r>
            <a:r>
              <a:rPr lang="de-DE" sz="2100" dirty="0" err="1">
                <a:latin typeface="Arial Black" pitchFamily="34" charset="0"/>
                <a:ea typeface="Batang" pitchFamily="18" charset="-127"/>
              </a:rPr>
              <a:t>well</a:t>
            </a:r>
            <a:r>
              <a:rPr lang="de-DE" sz="2100" dirty="0">
                <a:latin typeface="Arial Black" pitchFamily="34" charset="0"/>
                <a:ea typeface="Batang" pitchFamily="18" charset="-127"/>
              </a:rPr>
              <a:t> </a:t>
            </a:r>
            <a:r>
              <a:rPr lang="de-DE" sz="2100" dirty="0" err="1">
                <a:latin typeface="Arial Black" pitchFamily="34" charset="0"/>
                <a:ea typeface="Batang" pitchFamily="18" charset="-127"/>
              </a:rPr>
              <a:t>is</a:t>
            </a:r>
            <a:r>
              <a:rPr lang="de-DE" sz="2100" dirty="0">
                <a:latin typeface="Arial Black" pitchFamily="34" charset="0"/>
                <a:ea typeface="Batang" pitchFamily="18" charset="-127"/>
              </a:rPr>
              <a:t> dry!“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4682505" y="771550"/>
            <a:ext cx="3962506" cy="2584718"/>
            <a:chOff x="3923928" y="260648"/>
            <a:chExt cx="6259974" cy="3739402"/>
          </a:xfrm>
        </p:grpSpPr>
        <p:pic>
          <p:nvPicPr>
            <p:cNvPr id="5" name="Picture 2" descr="http://www.volkswagenag.com/content/vwcorp/info_center/de/news/2013/06/competence.img.html/infodetail/images/textimage/imagezoom/Neumann_75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260648"/>
              <a:ext cx="5077097" cy="3312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4355977" y="3565911"/>
              <a:ext cx="5827925" cy="4341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50" dirty="0"/>
                <a:t>Prof. Horst Neumann, Head </a:t>
              </a:r>
              <a:r>
                <a:rPr lang="de-DE" sz="1350" dirty="0" err="1"/>
                <a:t>of</a:t>
              </a:r>
              <a:r>
                <a:rPr lang="de-DE" sz="1350" dirty="0"/>
                <a:t> HR, Volkswagen AG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20629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1264444" y="86916"/>
            <a:ext cx="3736181" cy="2567880"/>
            <a:chOff x="161925" y="115888"/>
            <a:chExt cx="4981575" cy="3423840"/>
          </a:xfrm>
        </p:grpSpPr>
        <p:pic>
          <p:nvPicPr>
            <p:cNvPr id="64515" name="Picture 4" descr="http://www.dw.com/image/0,,18376568_401,0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25" y="115888"/>
              <a:ext cx="4981575" cy="2808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feld 1"/>
            <p:cNvSpPr txBox="1"/>
            <p:nvPr/>
          </p:nvSpPr>
          <p:spPr>
            <a:xfrm>
              <a:off x="161925" y="2924175"/>
              <a:ext cx="4981575" cy="6155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Automation</a:t>
              </a: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4319100" y="1369009"/>
            <a:ext cx="3547460" cy="1996991"/>
            <a:chOff x="4404886" y="1870715"/>
            <a:chExt cx="4729946" cy="2662654"/>
          </a:xfrm>
        </p:grpSpPr>
        <p:pic>
          <p:nvPicPr>
            <p:cNvPr id="116738" name="Picture 2" descr="https://www.unicef.at/typo3temp/pics/7d5a2a9164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47"/>
            <a:stretch/>
          </p:blipFill>
          <p:spPr bwMode="auto">
            <a:xfrm>
              <a:off x="4404886" y="1870715"/>
              <a:ext cx="4729946" cy="203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feld 3"/>
            <p:cNvSpPr txBox="1"/>
            <p:nvPr/>
          </p:nvSpPr>
          <p:spPr>
            <a:xfrm>
              <a:off x="4404886" y="3917816"/>
              <a:ext cx="4729946" cy="61555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Zuwanderung</a:t>
              </a: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1385646" y="2625756"/>
            <a:ext cx="3007520" cy="2460415"/>
            <a:chOff x="755575" y="3475022"/>
            <a:chExt cx="4010026" cy="3280553"/>
          </a:xfrm>
        </p:grpSpPr>
        <p:pic>
          <p:nvPicPr>
            <p:cNvPr id="116740" name="Picture 4" descr="http://www.oak.camp/websites/abitur-nachholen.org/img/beruflich-qualifiziert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3475022"/>
              <a:ext cx="4010025" cy="271462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755575" y="6140022"/>
              <a:ext cx="4010025" cy="615553"/>
            </a:xfrm>
            <a:prstGeom prst="rect">
              <a:avLst/>
            </a:prstGeom>
            <a:solidFill>
              <a:srgbClr val="CCFF33"/>
            </a:solidFill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Qualifikation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674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31590"/>
            <a:ext cx="5707009" cy="40088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00" y="51470"/>
            <a:ext cx="9144000" cy="85725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de-DE" sz="3200" dirty="0"/>
              <a:t>Link </a:t>
            </a:r>
            <a:r>
              <a:rPr lang="de-DE" sz="3200" dirty="0" err="1"/>
              <a:t>between</a:t>
            </a:r>
            <a:r>
              <a:rPr lang="de-DE" sz="3200" dirty="0"/>
              <a:t> </a:t>
            </a:r>
            <a:r>
              <a:rPr lang="de-DE" sz="3200" dirty="0" err="1"/>
              <a:t>education</a:t>
            </a:r>
            <a:r>
              <a:rPr lang="de-DE" sz="3200" dirty="0"/>
              <a:t> </a:t>
            </a:r>
            <a:r>
              <a:rPr lang="de-DE" sz="3200" dirty="0" err="1"/>
              <a:t>and</a:t>
            </a:r>
            <a:r>
              <a:rPr lang="de-DE" sz="3200" dirty="0"/>
              <a:t> </a:t>
            </a:r>
            <a:r>
              <a:rPr lang="de-DE" sz="3200" dirty="0" err="1"/>
              <a:t>unemployment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2811949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hteck 3"/>
          <p:cNvSpPr>
            <a:spLocks noChangeArrowheads="1"/>
          </p:cNvSpPr>
          <p:nvPr/>
        </p:nvSpPr>
        <p:spPr bwMode="auto">
          <a:xfrm>
            <a:off x="2141935" y="3237310"/>
            <a:ext cx="477083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b="1" dirty="0"/>
              <a:t>„</a:t>
            </a:r>
            <a:r>
              <a:rPr lang="de-DE" b="1" dirty="0" err="1"/>
              <a:t>Two</a:t>
            </a:r>
            <a:r>
              <a:rPr lang="de-DE" b="1" dirty="0"/>
              <a:t> strong </a:t>
            </a:r>
            <a:r>
              <a:rPr lang="de-DE" b="1" dirty="0" err="1"/>
              <a:t>arms</a:t>
            </a:r>
            <a:r>
              <a:rPr lang="de-DE" b="1" dirty="0"/>
              <a:t> </a:t>
            </a:r>
            <a:r>
              <a:rPr lang="de-DE" b="1" dirty="0" err="1"/>
              <a:t>are</a:t>
            </a:r>
            <a:r>
              <a:rPr lang="de-DE" b="1" dirty="0"/>
              <a:t> not </a:t>
            </a:r>
            <a:r>
              <a:rPr lang="de-DE" b="1" dirty="0" err="1"/>
              <a:t>enough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a modern-</a:t>
            </a:r>
            <a:r>
              <a:rPr lang="de-DE" b="1" dirty="0" err="1"/>
              <a:t>day</a:t>
            </a:r>
            <a:r>
              <a:rPr lang="de-DE" b="1" dirty="0"/>
              <a:t> </a:t>
            </a:r>
            <a:r>
              <a:rPr lang="de-DE" b="1" dirty="0" err="1"/>
              <a:t>warehouse</a:t>
            </a:r>
            <a:r>
              <a:rPr lang="de-DE" b="1" dirty="0"/>
              <a:t> </a:t>
            </a:r>
            <a:r>
              <a:rPr lang="de-DE" b="1" dirty="0" err="1"/>
              <a:t>worker</a:t>
            </a:r>
            <a:r>
              <a:rPr lang="de-DE" b="1" dirty="0"/>
              <a:t> – he also </a:t>
            </a:r>
            <a:r>
              <a:rPr lang="de-DE" b="1" dirty="0" err="1"/>
              <a:t>needs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be</a:t>
            </a:r>
            <a:r>
              <a:rPr lang="de-DE" b="1" dirty="0"/>
              <a:t> </a:t>
            </a:r>
            <a:r>
              <a:rPr lang="de-DE" b="1" dirty="0" err="1"/>
              <a:t>able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use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warehousing</a:t>
            </a:r>
            <a:r>
              <a:rPr lang="de-DE" b="1" dirty="0"/>
              <a:t> </a:t>
            </a:r>
            <a:r>
              <a:rPr lang="de-DE" b="1" dirty="0" err="1"/>
              <a:t>software</a:t>
            </a:r>
            <a:r>
              <a:rPr lang="de-DE" b="1" dirty="0"/>
              <a:t>“*</a:t>
            </a:r>
          </a:p>
        </p:txBody>
      </p:sp>
      <p:sp>
        <p:nvSpPr>
          <p:cNvPr id="67587" name="Rechteck 4"/>
          <p:cNvSpPr>
            <a:spLocks noChangeArrowheads="1"/>
          </p:cNvSpPr>
          <p:nvPr/>
        </p:nvSpPr>
        <p:spPr bwMode="auto">
          <a:xfrm>
            <a:off x="4524375" y="4625579"/>
            <a:ext cx="3429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1350" dirty="0"/>
              <a:t>*Dr. Johannes Kopf, CEO, Austrian State </a:t>
            </a:r>
            <a:r>
              <a:rPr lang="de-DE" sz="1350" dirty="0" err="1"/>
              <a:t>Employment</a:t>
            </a:r>
            <a:r>
              <a:rPr lang="de-DE" sz="1350" dirty="0"/>
              <a:t> Agency AMS.</a:t>
            </a:r>
          </a:p>
        </p:txBody>
      </p:sp>
      <p:pic>
        <p:nvPicPr>
          <p:cNvPr id="67588" name="Picture 4" descr="http://csr-news.net/main/wp-content/photos/orig_Lagerarbei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94" y="250031"/>
            <a:ext cx="4752975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9145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67494"/>
            <a:ext cx="286702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94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</a:t>
            </a:r>
            <a:r>
              <a:rPr lang="de-DE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acceleration</a:t>
            </a:r>
            <a:endParaRPr lang="de-DE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2076588" y="1802165"/>
            <a:ext cx="4817670" cy="2076452"/>
            <a:chOff x="395536" y="1556792"/>
            <a:chExt cx="4399831" cy="2650341"/>
          </a:xfrm>
        </p:grpSpPr>
        <p:pic>
          <p:nvPicPr>
            <p:cNvPr id="16388" name="Picture 4" descr="http://www.nvidia.de/docs/IO/17335/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556792"/>
              <a:ext cx="4399831" cy="2267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feld 2"/>
            <p:cNvSpPr txBox="1"/>
            <p:nvPr/>
          </p:nvSpPr>
          <p:spPr>
            <a:xfrm>
              <a:off x="2387502" y="3824114"/>
              <a:ext cx="168709" cy="383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de-DE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13314036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131590"/>
            <a:ext cx="5447235" cy="401191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Lattice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vs.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ladder</a:t>
            </a:r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96643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2" y="411510"/>
            <a:ext cx="5907980" cy="437571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940152" y="163799"/>
            <a:ext cx="3203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Robots </a:t>
            </a:r>
            <a:r>
              <a:rPr lang="de-DE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</a:t>
            </a:r>
            <a:r>
              <a:rPr lang="de-DE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de-DE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</a:t>
            </a:r>
            <a:endParaRPr lang="de-DE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04006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1347614"/>
            <a:ext cx="5514975" cy="3419475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hopping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normal</a:t>
            </a:r>
          </a:p>
        </p:txBody>
      </p:sp>
    </p:spTree>
    <p:extLst>
      <p:ext uri="{BB962C8B-B14F-4D97-AF65-F5344CB8AC3E}">
        <p14:creationId xmlns:p14="http://schemas.microsoft.com/office/powerpoint/2010/main" val="23028022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end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retirement</a:t>
            </a:r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044799"/>
            <a:ext cx="5276876" cy="399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64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„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gig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economy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322784"/>
            <a:ext cx="6072609" cy="378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312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Takeaways</a:t>
            </a:r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6" name="Gruppieren 145"/>
          <p:cNvGrpSpPr/>
          <p:nvPr/>
        </p:nvGrpSpPr>
        <p:grpSpPr>
          <a:xfrm>
            <a:off x="1221425" y="843558"/>
            <a:ext cx="3158966" cy="1885593"/>
            <a:chOff x="104566" y="1124744"/>
            <a:chExt cx="4211954" cy="2514123"/>
          </a:xfrm>
        </p:grpSpPr>
        <p:grpSp>
          <p:nvGrpSpPr>
            <p:cNvPr id="3" name="Gruppieren 2"/>
            <p:cNvGrpSpPr/>
            <p:nvPr/>
          </p:nvGrpSpPr>
          <p:grpSpPr>
            <a:xfrm>
              <a:off x="104566" y="1124744"/>
              <a:ext cx="3894799" cy="2158066"/>
              <a:chOff x="-125379" y="1595438"/>
              <a:chExt cx="9301648" cy="4206875"/>
            </a:xfrm>
          </p:grpSpPr>
          <p:sp>
            <p:nvSpPr>
              <p:cNvPr id="4" name="Freeform 2"/>
              <p:cNvSpPr>
                <a:spLocks/>
              </p:cNvSpPr>
              <p:nvPr/>
            </p:nvSpPr>
            <p:spPr bwMode="auto">
              <a:xfrm>
                <a:off x="5494338" y="2824163"/>
                <a:ext cx="3448050" cy="1984375"/>
              </a:xfrm>
              <a:custGeom>
                <a:avLst/>
                <a:gdLst>
                  <a:gd name="T0" fmla="*/ 2147483647 w 2172"/>
                  <a:gd name="T1" fmla="*/ 2147483647 h 1250"/>
                  <a:gd name="T2" fmla="*/ 0 w 2172"/>
                  <a:gd name="T3" fmla="*/ 2147483647 h 1250"/>
                  <a:gd name="T4" fmla="*/ 2147483647 w 2172"/>
                  <a:gd name="T5" fmla="*/ 0 h 1250"/>
                  <a:gd name="T6" fmla="*/ 2147483647 w 2172"/>
                  <a:gd name="T7" fmla="*/ 2147483647 h 12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72"/>
                  <a:gd name="T13" fmla="*/ 0 h 1250"/>
                  <a:gd name="T14" fmla="*/ 2172 w 2172"/>
                  <a:gd name="T15" fmla="*/ 1250 h 12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72" h="1250">
                    <a:moveTo>
                      <a:pt x="2104" y="1250"/>
                    </a:moveTo>
                    <a:lnTo>
                      <a:pt x="0" y="42"/>
                    </a:lnTo>
                    <a:lnTo>
                      <a:pt x="102" y="0"/>
                    </a:lnTo>
                    <a:lnTo>
                      <a:pt x="2172" y="114"/>
                    </a:lnTo>
                  </a:path>
                </a:pathLst>
              </a:custGeom>
              <a:gradFill rotWithShape="0">
                <a:gsLst>
                  <a:gs pos="0">
                    <a:srgbClr val="0D53BE"/>
                  </a:gs>
                  <a:gs pos="100000">
                    <a:srgbClr val="FFFFFF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 sz="788"/>
              </a:p>
            </p:txBody>
          </p:sp>
          <p:sp>
            <p:nvSpPr>
              <p:cNvPr id="5" name="Freeform 3"/>
              <p:cNvSpPr>
                <a:spLocks/>
              </p:cNvSpPr>
              <p:nvPr/>
            </p:nvSpPr>
            <p:spPr bwMode="auto">
              <a:xfrm>
                <a:off x="5113338" y="2967038"/>
                <a:ext cx="3627437" cy="2782887"/>
              </a:xfrm>
              <a:custGeom>
                <a:avLst/>
                <a:gdLst>
                  <a:gd name="T0" fmla="*/ 2147483647 w 2285"/>
                  <a:gd name="T1" fmla="*/ 2147483647 h 1753"/>
                  <a:gd name="T2" fmla="*/ 0 w 2285"/>
                  <a:gd name="T3" fmla="*/ 2147483647 h 1753"/>
                  <a:gd name="T4" fmla="*/ 2147483647 w 2285"/>
                  <a:gd name="T5" fmla="*/ 0 h 1753"/>
                  <a:gd name="T6" fmla="*/ 2147483647 w 2285"/>
                  <a:gd name="T7" fmla="*/ 2147483647 h 175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85"/>
                  <a:gd name="T13" fmla="*/ 0 h 1753"/>
                  <a:gd name="T14" fmla="*/ 2285 w 2285"/>
                  <a:gd name="T15" fmla="*/ 1753 h 175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85" h="1753">
                    <a:moveTo>
                      <a:pt x="682" y="1753"/>
                    </a:moveTo>
                    <a:lnTo>
                      <a:pt x="0" y="96"/>
                    </a:lnTo>
                    <a:lnTo>
                      <a:pt x="192" y="0"/>
                    </a:lnTo>
                    <a:lnTo>
                      <a:pt x="2285" y="1244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0D53BE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 sz="788"/>
              </a:p>
            </p:txBody>
          </p:sp>
          <p:sp>
            <p:nvSpPr>
              <p:cNvPr id="6" name="Freeform 4"/>
              <p:cNvSpPr>
                <a:spLocks/>
              </p:cNvSpPr>
              <p:nvPr/>
            </p:nvSpPr>
            <p:spPr bwMode="auto">
              <a:xfrm>
                <a:off x="2897188" y="3119438"/>
                <a:ext cx="3114675" cy="2682875"/>
              </a:xfrm>
              <a:custGeom>
                <a:avLst/>
                <a:gdLst>
                  <a:gd name="T0" fmla="*/ 0 w 1962"/>
                  <a:gd name="T1" fmla="*/ 2147483647 h 1690"/>
                  <a:gd name="T2" fmla="*/ 2147483647 w 1962"/>
                  <a:gd name="T3" fmla="*/ 0 h 1690"/>
                  <a:gd name="T4" fmla="*/ 2147483647 w 1962"/>
                  <a:gd name="T5" fmla="*/ 0 h 1690"/>
                  <a:gd name="T6" fmla="*/ 2147483647 w 1962"/>
                  <a:gd name="T7" fmla="*/ 2147483647 h 16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62"/>
                  <a:gd name="T13" fmla="*/ 0 h 1690"/>
                  <a:gd name="T14" fmla="*/ 1962 w 1962"/>
                  <a:gd name="T15" fmla="*/ 1690 h 16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62" h="1690">
                    <a:moveTo>
                      <a:pt x="0" y="1690"/>
                    </a:moveTo>
                    <a:lnTo>
                      <a:pt x="868" y="0"/>
                    </a:lnTo>
                    <a:lnTo>
                      <a:pt x="1300" y="0"/>
                    </a:lnTo>
                    <a:lnTo>
                      <a:pt x="1962" y="1690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0D53BE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 sz="788"/>
              </a:p>
            </p:txBody>
          </p:sp>
          <p:sp>
            <p:nvSpPr>
              <p:cNvPr id="7" name="Freeform 5"/>
              <p:cNvSpPr>
                <a:spLocks/>
              </p:cNvSpPr>
              <p:nvPr/>
            </p:nvSpPr>
            <p:spPr bwMode="auto">
              <a:xfrm>
                <a:off x="312738" y="3043238"/>
                <a:ext cx="3810000" cy="2667000"/>
              </a:xfrm>
              <a:custGeom>
                <a:avLst/>
                <a:gdLst>
                  <a:gd name="T0" fmla="*/ 0 w 2400"/>
                  <a:gd name="T1" fmla="*/ 2147483647 h 1680"/>
                  <a:gd name="T2" fmla="*/ 2147483647 w 2400"/>
                  <a:gd name="T3" fmla="*/ 0 h 1680"/>
                  <a:gd name="T4" fmla="*/ 2147483647 w 2400"/>
                  <a:gd name="T5" fmla="*/ 2147483647 h 1680"/>
                  <a:gd name="T6" fmla="*/ 2147483647 w 2400"/>
                  <a:gd name="T7" fmla="*/ 2147483647 h 16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00"/>
                  <a:gd name="T13" fmla="*/ 0 h 1680"/>
                  <a:gd name="T14" fmla="*/ 2400 w 2400"/>
                  <a:gd name="T15" fmla="*/ 1680 h 16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00" h="1680">
                    <a:moveTo>
                      <a:pt x="0" y="912"/>
                    </a:moveTo>
                    <a:lnTo>
                      <a:pt x="2352" y="0"/>
                    </a:lnTo>
                    <a:lnTo>
                      <a:pt x="2400" y="48"/>
                    </a:lnTo>
                    <a:lnTo>
                      <a:pt x="1536" y="1680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0D53BE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 sz="788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114300" y="2813050"/>
                <a:ext cx="3703638" cy="1531938"/>
              </a:xfrm>
              <a:custGeom>
                <a:avLst/>
                <a:gdLst>
                  <a:gd name="T0" fmla="*/ 2147483647 w 2333"/>
                  <a:gd name="T1" fmla="*/ 2147483647 h 964"/>
                  <a:gd name="T2" fmla="*/ 2147483647 w 2333"/>
                  <a:gd name="T3" fmla="*/ 0 h 964"/>
                  <a:gd name="T4" fmla="*/ 2147483647 w 2333"/>
                  <a:gd name="T5" fmla="*/ 2147483647 h 964"/>
                  <a:gd name="T6" fmla="*/ 0 w 2333"/>
                  <a:gd name="T7" fmla="*/ 2147483647 h 9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33"/>
                  <a:gd name="T13" fmla="*/ 0 h 964"/>
                  <a:gd name="T14" fmla="*/ 2333 w 2333"/>
                  <a:gd name="T15" fmla="*/ 964 h 9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33" h="964">
                    <a:moveTo>
                      <a:pt x="67" y="96"/>
                    </a:moveTo>
                    <a:lnTo>
                      <a:pt x="2237" y="0"/>
                    </a:lnTo>
                    <a:lnTo>
                      <a:pt x="2333" y="192"/>
                    </a:lnTo>
                    <a:lnTo>
                      <a:pt x="0" y="964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0D53BE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 sz="788"/>
              </a:p>
            </p:txBody>
          </p:sp>
          <p:sp>
            <p:nvSpPr>
              <p:cNvPr id="9" name="Oval 7"/>
              <p:cNvSpPr>
                <a:spLocks noChangeArrowheads="1"/>
              </p:cNvSpPr>
              <p:nvPr/>
            </p:nvSpPr>
            <p:spPr bwMode="auto">
              <a:xfrm>
                <a:off x="2979738" y="2408238"/>
                <a:ext cx="3175000" cy="1171575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88"/>
              </a:p>
            </p:txBody>
          </p:sp>
          <p:sp>
            <p:nvSpPr>
              <p:cNvPr id="10" name="Oval 8"/>
              <p:cNvSpPr>
                <a:spLocks noChangeArrowheads="1"/>
              </p:cNvSpPr>
              <p:nvPr/>
            </p:nvSpPr>
            <p:spPr bwMode="auto">
              <a:xfrm>
                <a:off x="3451225" y="2459038"/>
                <a:ext cx="2247900" cy="814387"/>
              </a:xfrm>
              <a:prstGeom prst="ellipse">
                <a:avLst/>
              </a:prstGeom>
              <a:solidFill>
                <a:srgbClr val="0D53B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88"/>
              </a:p>
            </p:txBody>
          </p:sp>
          <p:sp>
            <p:nvSpPr>
              <p:cNvPr id="11" name="Oval 9"/>
              <p:cNvSpPr>
                <a:spLocks noChangeArrowheads="1"/>
              </p:cNvSpPr>
              <p:nvPr/>
            </p:nvSpPr>
            <p:spPr bwMode="auto">
              <a:xfrm>
                <a:off x="3582988" y="2487613"/>
                <a:ext cx="1974850" cy="728662"/>
              </a:xfrm>
              <a:prstGeom prst="ellipse">
                <a:avLst/>
              </a:prstGeom>
              <a:gradFill rotWithShape="0">
                <a:gsLst>
                  <a:gs pos="0">
                    <a:srgbClr val="0D53BE"/>
                  </a:gs>
                  <a:gs pos="100000">
                    <a:srgbClr val="DAE5F5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88"/>
              </a:p>
            </p:txBody>
          </p:sp>
          <p:sp>
            <p:nvSpPr>
              <p:cNvPr id="12" name="Oval 10"/>
              <p:cNvSpPr>
                <a:spLocks noChangeArrowheads="1"/>
              </p:cNvSpPr>
              <p:nvPr/>
            </p:nvSpPr>
            <p:spPr bwMode="auto">
              <a:xfrm>
                <a:off x="4135438" y="2654300"/>
                <a:ext cx="827087" cy="322263"/>
              </a:xfrm>
              <a:prstGeom prst="ellipse">
                <a:avLst/>
              </a:prstGeom>
              <a:solidFill>
                <a:srgbClr val="0D53B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88"/>
              </a:p>
            </p:txBody>
          </p:sp>
          <p:grpSp>
            <p:nvGrpSpPr>
              <p:cNvPr id="13" name="Group 11"/>
              <p:cNvGrpSpPr>
                <a:grpSpLocks/>
              </p:cNvGrpSpPr>
              <p:nvPr/>
            </p:nvGrpSpPr>
            <p:grpSpPr bwMode="auto">
              <a:xfrm>
                <a:off x="4965700" y="2230438"/>
                <a:ext cx="439738" cy="392112"/>
                <a:chOff x="3888" y="1200"/>
                <a:chExt cx="432" cy="387"/>
              </a:xfrm>
            </p:grpSpPr>
            <p:sp>
              <p:nvSpPr>
                <p:cNvPr id="135" name="Oval 12"/>
                <p:cNvSpPr>
                  <a:spLocks noChangeArrowheads="1"/>
                </p:cNvSpPr>
                <p:nvPr/>
              </p:nvSpPr>
              <p:spPr bwMode="auto">
                <a:xfrm>
                  <a:off x="3888" y="1424"/>
                  <a:ext cx="432" cy="163"/>
                </a:xfrm>
                <a:prstGeom prst="ellipse">
                  <a:avLst/>
                </a:prstGeom>
                <a:solidFill>
                  <a:srgbClr val="0E59C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88"/>
                </a:p>
              </p:txBody>
            </p:sp>
            <p:pic>
              <p:nvPicPr>
                <p:cNvPr id="136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936" y="1200"/>
                  <a:ext cx="293" cy="3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4" name="Group 14"/>
              <p:cNvGrpSpPr>
                <a:grpSpLocks/>
              </p:cNvGrpSpPr>
              <p:nvPr/>
            </p:nvGrpSpPr>
            <p:grpSpPr bwMode="auto">
              <a:xfrm>
                <a:off x="3744913" y="2279650"/>
                <a:ext cx="439737" cy="374650"/>
                <a:chOff x="1392" y="1248"/>
                <a:chExt cx="432" cy="368"/>
              </a:xfrm>
            </p:grpSpPr>
            <p:sp>
              <p:nvSpPr>
                <p:cNvPr id="133" name="Oval 15"/>
                <p:cNvSpPr>
                  <a:spLocks noChangeArrowheads="1"/>
                </p:cNvSpPr>
                <p:nvPr/>
              </p:nvSpPr>
              <p:spPr bwMode="auto">
                <a:xfrm>
                  <a:off x="1392" y="1453"/>
                  <a:ext cx="432" cy="163"/>
                </a:xfrm>
                <a:prstGeom prst="ellipse">
                  <a:avLst/>
                </a:prstGeom>
                <a:solidFill>
                  <a:srgbClr val="0E59C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88"/>
                </a:p>
              </p:txBody>
            </p:sp>
            <p:pic>
              <p:nvPicPr>
                <p:cNvPr id="134" name="Picture 16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392" y="1248"/>
                  <a:ext cx="355" cy="3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5" name="Group 17"/>
              <p:cNvGrpSpPr>
                <a:grpSpLocks/>
              </p:cNvGrpSpPr>
              <p:nvPr/>
            </p:nvGrpSpPr>
            <p:grpSpPr bwMode="auto">
              <a:xfrm>
                <a:off x="3208338" y="2571750"/>
                <a:ext cx="731837" cy="661988"/>
                <a:chOff x="1104" y="1728"/>
                <a:chExt cx="720" cy="652"/>
              </a:xfrm>
            </p:grpSpPr>
            <p:sp>
              <p:nvSpPr>
                <p:cNvPr id="131" name="Oval 18"/>
                <p:cNvSpPr>
                  <a:spLocks noChangeArrowheads="1"/>
                </p:cNvSpPr>
                <p:nvPr/>
              </p:nvSpPr>
              <p:spPr bwMode="auto">
                <a:xfrm>
                  <a:off x="1104" y="2108"/>
                  <a:ext cx="720" cy="272"/>
                </a:xfrm>
                <a:prstGeom prst="ellipse">
                  <a:avLst/>
                </a:prstGeom>
                <a:solidFill>
                  <a:srgbClr val="0E59C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88"/>
                </a:p>
              </p:txBody>
            </p:sp>
            <p:pic>
              <p:nvPicPr>
                <p:cNvPr id="132" name="Picture 19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104" y="1728"/>
                  <a:ext cx="672" cy="6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6" name="Picture 2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116388" y="1595438"/>
                <a:ext cx="752475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7" name="Group 21"/>
              <p:cNvGrpSpPr>
                <a:grpSpLocks/>
              </p:cNvGrpSpPr>
              <p:nvPr/>
            </p:nvGrpSpPr>
            <p:grpSpPr bwMode="auto">
              <a:xfrm>
                <a:off x="5210175" y="2328863"/>
                <a:ext cx="733425" cy="846137"/>
                <a:chOff x="3984" y="1536"/>
                <a:chExt cx="720" cy="832"/>
              </a:xfrm>
            </p:grpSpPr>
            <p:sp>
              <p:nvSpPr>
                <p:cNvPr id="129" name="Oval 22"/>
                <p:cNvSpPr>
                  <a:spLocks noChangeArrowheads="1"/>
                </p:cNvSpPr>
                <p:nvPr/>
              </p:nvSpPr>
              <p:spPr bwMode="auto">
                <a:xfrm>
                  <a:off x="3984" y="2096"/>
                  <a:ext cx="720" cy="272"/>
                </a:xfrm>
                <a:prstGeom prst="ellipse">
                  <a:avLst/>
                </a:prstGeom>
                <a:solidFill>
                  <a:srgbClr val="0E59C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88"/>
                </a:p>
              </p:txBody>
            </p:sp>
            <p:pic>
              <p:nvPicPr>
                <p:cNvPr id="130" name="Picture 23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102" y="1536"/>
                  <a:ext cx="485" cy="8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8" name="Group 24"/>
              <p:cNvGrpSpPr>
                <a:grpSpLocks/>
              </p:cNvGrpSpPr>
              <p:nvPr/>
            </p:nvGrpSpPr>
            <p:grpSpPr bwMode="auto">
              <a:xfrm>
                <a:off x="4184650" y="2474913"/>
                <a:ext cx="830263" cy="944562"/>
                <a:chOff x="2496" y="2112"/>
                <a:chExt cx="816" cy="928"/>
              </a:xfrm>
            </p:grpSpPr>
            <p:sp>
              <p:nvSpPr>
                <p:cNvPr id="127" name="Oval 25"/>
                <p:cNvSpPr>
                  <a:spLocks noChangeArrowheads="1"/>
                </p:cNvSpPr>
                <p:nvPr/>
              </p:nvSpPr>
              <p:spPr bwMode="auto">
                <a:xfrm>
                  <a:off x="2496" y="2732"/>
                  <a:ext cx="816" cy="308"/>
                </a:xfrm>
                <a:prstGeom prst="ellipse">
                  <a:avLst/>
                </a:prstGeom>
                <a:solidFill>
                  <a:srgbClr val="0E59C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88"/>
                </a:p>
              </p:txBody>
            </p:sp>
            <p:pic>
              <p:nvPicPr>
                <p:cNvPr id="128" name="Picture 26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2592" y="2112"/>
                  <a:ext cx="562" cy="8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9" name="Group 28"/>
              <p:cNvGrpSpPr>
                <a:grpSpLocks/>
              </p:cNvGrpSpPr>
              <p:nvPr/>
            </p:nvGrpSpPr>
            <p:grpSpPr bwMode="auto">
              <a:xfrm>
                <a:off x="6105518" y="3956050"/>
                <a:ext cx="1668087" cy="1349375"/>
                <a:chOff x="6154" y="2516"/>
                <a:chExt cx="1681" cy="1019"/>
              </a:xfrm>
            </p:grpSpPr>
            <p:grpSp>
              <p:nvGrpSpPr>
                <p:cNvPr id="115" name="Group 29"/>
                <p:cNvGrpSpPr>
                  <a:grpSpLocks/>
                </p:cNvGrpSpPr>
                <p:nvPr/>
              </p:nvGrpSpPr>
              <p:grpSpPr bwMode="auto">
                <a:xfrm>
                  <a:off x="6154" y="2516"/>
                  <a:ext cx="1226" cy="749"/>
                  <a:chOff x="3750" y="2394"/>
                  <a:chExt cx="768" cy="624"/>
                </a:xfrm>
              </p:grpSpPr>
              <p:grpSp>
                <p:nvGrpSpPr>
                  <p:cNvPr id="117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788" y="2752"/>
                    <a:ext cx="730" cy="266"/>
                    <a:chOff x="348" y="1511"/>
                    <a:chExt cx="2136" cy="777"/>
                  </a:xfrm>
                </p:grpSpPr>
                <p:sp>
                  <p:nvSpPr>
                    <p:cNvPr id="125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8" y="1511"/>
                      <a:ext cx="2136" cy="777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3B2E2"/>
                        </a:gs>
                        <a:gs pos="100000">
                          <a:srgbClr val="0D53BE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 sz="788"/>
                    </a:p>
                  </p:txBody>
                </p:sp>
                <p:sp>
                  <p:nvSpPr>
                    <p:cNvPr id="126" name="Oval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3" y="1539"/>
                      <a:ext cx="1876" cy="6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 sz="788"/>
                    </a:p>
                  </p:txBody>
                </p:sp>
              </p:grpSp>
              <p:grpSp>
                <p:nvGrpSpPr>
                  <p:cNvPr id="118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3750" y="2557"/>
                    <a:ext cx="278" cy="287"/>
                    <a:chOff x="3840" y="2405"/>
                    <a:chExt cx="672" cy="695"/>
                  </a:xfrm>
                </p:grpSpPr>
                <p:sp>
                  <p:nvSpPr>
                    <p:cNvPr id="123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40" y="2828"/>
                      <a:ext cx="672" cy="272"/>
                    </a:xfrm>
                    <a:prstGeom prst="ellipse">
                      <a:avLst/>
                    </a:prstGeom>
                    <a:solidFill>
                      <a:srgbClr val="0E59C8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 sz="788"/>
                    </a:p>
                  </p:txBody>
                </p:sp>
                <p:pic>
                  <p:nvPicPr>
                    <p:cNvPr id="124" name="Picture 3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965" y="2405"/>
                      <a:ext cx="403" cy="61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119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3996" y="2394"/>
                    <a:ext cx="421" cy="579"/>
                    <a:chOff x="2064" y="2400"/>
                    <a:chExt cx="421" cy="579"/>
                  </a:xfrm>
                </p:grpSpPr>
                <p:pic>
                  <p:nvPicPr>
                    <p:cNvPr id="120" name="Picture 3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252" y="2400"/>
                      <a:ext cx="233" cy="47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1" name="Picture 3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064" y="2438"/>
                      <a:ext cx="233" cy="47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2" name="Picture 3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180" y="2502"/>
                      <a:ext cx="233" cy="47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  <p:sp>
              <p:nvSpPr>
                <p:cNvPr id="116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456" y="3195"/>
                  <a:ext cx="1379" cy="3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34289" rIns="0" bIns="34289" anchor="b">
                  <a:spAutoFit/>
                </a:bodyPr>
                <a:lstStyle/>
                <a:p>
                  <a:pPr algn="ctr"/>
                  <a:r>
                    <a:rPr lang="en-US" sz="675" b="1"/>
                    <a:t>EMPLOYEES</a:t>
                  </a:r>
                </a:p>
              </p:txBody>
            </p:sp>
          </p:grpSp>
          <p:grpSp>
            <p:nvGrpSpPr>
              <p:cNvPr id="20" name="Group 41"/>
              <p:cNvGrpSpPr>
                <a:grpSpLocks/>
              </p:cNvGrpSpPr>
              <p:nvPr/>
            </p:nvGrpSpPr>
            <p:grpSpPr bwMode="auto">
              <a:xfrm>
                <a:off x="889640" y="4033838"/>
                <a:ext cx="2166298" cy="960437"/>
                <a:chOff x="896" y="2574"/>
                <a:chExt cx="2184" cy="726"/>
              </a:xfrm>
            </p:grpSpPr>
            <p:grpSp>
              <p:nvGrpSpPr>
                <p:cNvPr id="103" name="Group 42"/>
                <p:cNvGrpSpPr>
                  <a:grpSpLocks/>
                </p:cNvGrpSpPr>
                <p:nvPr/>
              </p:nvGrpSpPr>
              <p:grpSpPr bwMode="auto">
                <a:xfrm>
                  <a:off x="1851" y="2574"/>
                  <a:ext cx="1229" cy="726"/>
                  <a:chOff x="1506" y="2413"/>
                  <a:chExt cx="768" cy="605"/>
                </a:xfrm>
              </p:grpSpPr>
              <p:grpSp>
                <p:nvGrpSpPr>
                  <p:cNvPr id="105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1544" y="2752"/>
                    <a:ext cx="730" cy="266"/>
                    <a:chOff x="348" y="1511"/>
                    <a:chExt cx="2136" cy="777"/>
                  </a:xfrm>
                </p:grpSpPr>
                <p:sp>
                  <p:nvSpPr>
                    <p:cNvPr id="113" name="Oval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8" y="1511"/>
                      <a:ext cx="2136" cy="777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3B2E2"/>
                        </a:gs>
                        <a:gs pos="100000">
                          <a:srgbClr val="0D53BE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 sz="788"/>
                    </a:p>
                  </p:txBody>
                </p:sp>
                <p:sp>
                  <p:nvSpPr>
                    <p:cNvPr id="114" name="Oval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3" y="1539"/>
                      <a:ext cx="1876" cy="6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 sz="788"/>
                    </a:p>
                  </p:txBody>
                </p:sp>
              </p:grpSp>
              <p:grpSp>
                <p:nvGrpSpPr>
                  <p:cNvPr id="106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1742" y="2413"/>
                    <a:ext cx="417" cy="567"/>
                    <a:chOff x="300" y="1773"/>
                    <a:chExt cx="629" cy="855"/>
                  </a:xfrm>
                </p:grpSpPr>
                <p:pic>
                  <p:nvPicPr>
                    <p:cNvPr id="110" name="Picture 4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77" y="1773"/>
                      <a:ext cx="352" cy="71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1" name="Picture 4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00" y="1824"/>
                      <a:ext cx="352" cy="71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2" name="Picture 4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04" y="1914"/>
                      <a:ext cx="352" cy="71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107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1506" y="2557"/>
                    <a:ext cx="278" cy="287"/>
                    <a:chOff x="3840" y="2405"/>
                    <a:chExt cx="672" cy="695"/>
                  </a:xfrm>
                </p:grpSpPr>
                <p:sp>
                  <p:nvSpPr>
                    <p:cNvPr id="108" name="Oval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40" y="2828"/>
                      <a:ext cx="672" cy="272"/>
                    </a:xfrm>
                    <a:prstGeom prst="ellipse">
                      <a:avLst/>
                    </a:prstGeom>
                    <a:solidFill>
                      <a:srgbClr val="0E59C8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 sz="788"/>
                    </a:p>
                  </p:txBody>
                </p:sp>
                <p:pic>
                  <p:nvPicPr>
                    <p:cNvPr id="109" name="Picture 5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965" y="2405"/>
                      <a:ext cx="403" cy="61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  <p:sp>
              <p:nvSpPr>
                <p:cNvPr id="104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896" y="2907"/>
                  <a:ext cx="1220" cy="3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34289" rIns="0" bIns="34289" anchor="b">
                  <a:spAutoFit/>
                </a:bodyPr>
                <a:lstStyle/>
                <a:p>
                  <a:pPr algn="ctr"/>
                  <a:r>
                    <a:rPr lang="en-US" sz="675" b="1"/>
                    <a:t>PARTNERS</a:t>
                  </a:r>
                </a:p>
              </p:txBody>
            </p:sp>
          </p:grpSp>
          <p:grpSp>
            <p:nvGrpSpPr>
              <p:cNvPr id="21" name="Group 54"/>
              <p:cNvGrpSpPr>
                <a:grpSpLocks/>
              </p:cNvGrpSpPr>
              <p:nvPr/>
            </p:nvGrpSpPr>
            <p:grpSpPr bwMode="auto">
              <a:xfrm>
                <a:off x="3970335" y="4491038"/>
                <a:ext cx="1231113" cy="1290637"/>
                <a:chOff x="4002" y="2920"/>
                <a:chExt cx="1240" cy="975"/>
              </a:xfrm>
            </p:grpSpPr>
            <p:sp>
              <p:nvSpPr>
                <p:cNvPr id="91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4018" y="3555"/>
                  <a:ext cx="1224" cy="3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34289" rIns="0" bIns="34289" anchor="b">
                  <a:spAutoFit/>
                </a:bodyPr>
                <a:lstStyle/>
                <a:p>
                  <a:pPr algn="ctr"/>
                  <a:r>
                    <a:rPr lang="en-US" sz="675" b="1"/>
                    <a:t>SUPPLIERS</a:t>
                  </a:r>
                </a:p>
              </p:txBody>
            </p:sp>
            <p:grpSp>
              <p:nvGrpSpPr>
                <p:cNvPr id="92" name="Group 56"/>
                <p:cNvGrpSpPr>
                  <a:grpSpLocks/>
                </p:cNvGrpSpPr>
                <p:nvPr/>
              </p:nvGrpSpPr>
              <p:grpSpPr bwMode="auto">
                <a:xfrm>
                  <a:off x="4002" y="2920"/>
                  <a:ext cx="1228" cy="734"/>
                  <a:chOff x="2628" y="2406"/>
                  <a:chExt cx="768" cy="612"/>
                </a:xfrm>
              </p:grpSpPr>
              <p:grpSp>
                <p:nvGrpSpPr>
                  <p:cNvPr id="93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2666" y="2752"/>
                    <a:ext cx="730" cy="266"/>
                    <a:chOff x="348" y="1511"/>
                    <a:chExt cx="2136" cy="777"/>
                  </a:xfrm>
                </p:grpSpPr>
                <p:sp>
                  <p:nvSpPr>
                    <p:cNvPr id="101" name="Oval 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8" y="1511"/>
                      <a:ext cx="2136" cy="777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3B2E2"/>
                        </a:gs>
                        <a:gs pos="100000">
                          <a:srgbClr val="0D53BE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 sz="788"/>
                    </a:p>
                  </p:txBody>
                </p:sp>
                <p:sp>
                  <p:nvSpPr>
                    <p:cNvPr id="102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3" y="1539"/>
                      <a:ext cx="1876" cy="6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 sz="788"/>
                    </a:p>
                  </p:txBody>
                </p:sp>
              </p:grpSp>
              <p:grpSp>
                <p:nvGrpSpPr>
                  <p:cNvPr id="94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2628" y="2557"/>
                    <a:ext cx="278" cy="287"/>
                    <a:chOff x="3840" y="2405"/>
                    <a:chExt cx="672" cy="695"/>
                  </a:xfrm>
                </p:grpSpPr>
                <p:sp>
                  <p:nvSpPr>
                    <p:cNvPr id="99" name="Oval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40" y="2828"/>
                      <a:ext cx="672" cy="272"/>
                    </a:xfrm>
                    <a:prstGeom prst="ellipse">
                      <a:avLst/>
                    </a:prstGeom>
                    <a:solidFill>
                      <a:srgbClr val="0E59C8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 sz="788"/>
                    </a:p>
                  </p:txBody>
                </p:sp>
                <p:pic>
                  <p:nvPicPr>
                    <p:cNvPr id="100" name="Picture 6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965" y="2405"/>
                      <a:ext cx="403" cy="61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95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2880" y="2406"/>
                    <a:ext cx="400" cy="582"/>
                    <a:chOff x="3216" y="3360"/>
                    <a:chExt cx="466" cy="678"/>
                  </a:xfrm>
                </p:grpSpPr>
                <p:pic>
                  <p:nvPicPr>
                    <p:cNvPr id="96" name="Picture 6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216" y="3408"/>
                      <a:ext cx="274" cy="57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97" name="Picture 6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408" y="3360"/>
                      <a:ext cx="274" cy="57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98" name="Picture 6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354" y="3468"/>
                      <a:ext cx="274" cy="57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</p:grpSp>
          <p:sp>
            <p:nvSpPr>
              <p:cNvPr id="22" name="Oval 67"/>
              <p:cNvSpPr>
                <a:spLocks noChangeArrowheads="1"/>
              </p:cNvSpPr>
              <p:nvPr/>
            </p:nvSpPr>
            <p:spPr bwMode="auto">
              <a:xfrm>
                <a:off x="1684338" y="2967038"/>
                <a:ext cx="1066800" cy="38100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88"/>
              </a:p>
            </p:txBody>
          </p:sp>
          <p:grpSp>
            <p:nvGrpSpPr>
              <p:cNvPr id="23" name="Group 68"/>
              <p:cNvGrpSpPr>
                <a:grpSpLocks/>
              </p:cNvGrpSpPr>
              <p:nvPr/>
            </p:nvGrpSpPr>
            <p:grpSpPr bwMode="auto">
              <a:xfrm>
                <a:off x="1684338" y="2954338"/>
                <a:ext cx="1104900" cy="485775"/>
                <a:chOff x="864" y="864"/>
                <a:chExt cx="3984" cy="1755"/>
              </a:xfrm>
            </p:grpSpPr>
            <p:pic>
              <p:nvPicPr>
                <p:cNvPr id="86" name="Picture 69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864" y="864"/>
                  <a:ext cx="3984" cy="16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7" name="Oval 70"/>
                <p:cNvSpPr>
                  <a:spLocks noChangeArrowheads="1"/>
                </p:cNvSpPr>
                <p:nvPr/>
              </p:nvSpPr>
              <p:spPr bwMode="auto">
                <a:xfrm>
                  <a:off x="1833" y="912"/>
                  <a:ext cx="2034" cy="148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88"/>
                </a:p>
              </p:txBody>
            </p:sp>
            <p:grpSp>
              <p:nvGrpSpPr>
                <p:cNvPr id="88" name="Group 71"/>
                <p:cNvGrpSpPr>
                  <a:grpSpLocks/>
                </p:cNvGrpSpPr>
                <p:nvPr/>
              </p:nvGrpSpPr>
              <p:grpSpPr bwMode="auto">
                <a:xfrm>
                  <a:off x="2016" y="2025"/>
                  <a:ext cx="1632" cy="594"/>
                  <a:chOff x="348" y="1511"/>
                  <a:chExt cx="2136" cy="777"/>
                </a:xfrm>
              </p:grpSpPr>
              <p:sp>
                <p:nvSpPr>
                  <p:cNvPr id="89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348" y="1511"/>
                    <a:ext cx="2136" cy="77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3B2E2"/>
                      </a:gs>
                      <a:gs pos="100000">
                        <a:srgbClr val="0D53BE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 sz="788"/>
                  </a:p>
                </p:txBody>
              </p:sp>
              <p:sp>
                <p:nvSpPr>
                  <p:cNvPr id="90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473" y="1539"/>
                    <a:ext cx="1876" cy="6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 sz="788"/>
                  </a:p>
                </p:txBody>
              </p:sp>
            </p:grpSp>
          </p:grpSp>
          <p:sp>
            <p:nvSpPr>
              <p:cNvPr id="24" name="Oval 74"/>
              <p:cNvSpPr>
                <a:spLocks noChangeArrowheads="1"/>
              </p:cNvSpPr>
              <p:nvPr/>
            </p:nvSpPr>
            <p:spPr bwMode="auto">
              <a:xfrm>
                <a:off x="2370138" y="3575050"/>
                <a:ext cx="1219200" cy="515938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88"/>
              </a:p>
            </p:txBody>
          </p:sp>
          <p:grpSp>
            <p:nvGrpSpPr>
              <p:cNvPr id="25" name="Group 75"/>
              <p:cNvGrpSpPr>
                <a:grpSpLocks/>
              </p:cNvGrpSpPr>
              <p:nvPr/>
            </p:nvGrpSpPr>
            <p:grpSpPr bwMode="auto">
              <a:xfrm>
                <a:off x="2332038" y="3575050"/>
                <a:ext cx="1333500" cy="601663"/>
                <a:chOff x="864" y="864"/>
                <a:chExt cx="3984" cy="1755"/>
              </a:xfrm>
            </p:grpSpPr>
            <p:pic>
              <p:nvPicPr>
                <p:cNvPr id="81" name="Picture 76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864" y="864"/>
                  <a:ext cx="3984" cy="16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2" name="Oval 77"/>
                <p:cNvSpPr>
                  <a:spLocks noChangeArrowheads="1"/>
                </p:cNvSpPr>
                <p:nvPr/>
              </p:nvSpPr>
              <p:spPr bwMode="auto">
                <a:xfrm>
                  <a:off x="1833" y="912"/>
                  <a:ext cx="2034" cy="148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88"/>
                </a:p>
              </p:txBody>
            </p:sp>
            <p:grpSp>
              <p:nvGrpSpPr>
                <p:cNvPr id="83" name="Group 78"/>
                <p:cNvGrpSpPr>
                  <a:grpSpLocks/>
                </p:cNvGrpSpPr>
                <p:nvPr/>
              </p:nvGrpSpPr>
              <p:grpSpPr bwMode="auto">
                <a:xfrm>
                  <a:off x="2016" y="2025"/>
                  <a:ext cx="1632" cy="594"/>
                  <a:chOff x="348" y="1511"/>
                  <a:chExt cx="2136" cy="777"/>
                </a:xfrm>
              </p:grpSpPr>
              <p:sp>
                <p:nvSpPr>
                  <p:cNvPr id="84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348" y="1511"/>
                    <a:ext cx="2136" cy="77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3B2E2"/>
                      </a:gs>
                      <a:gs pos="100000">
                        <a:srgbClr val="0D53BE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 sz="788"/>
                  </a:p>
                </p:txBody>
              </p:sp>
              <p:sp>
                <p:nvSpPr>
                  <p:cNvPr id="85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473" y="1539"/>
                    <a:ext cx="1876" cy="6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 sz="788"/>
                  </a:p>
                </p:txBody>
              </p:sp>
            </p:grpSp>
          </p:grpSp>
          <p:sp>
            <p:nvSpPr>
              <p:cNvPr id="26" name="Oval 81"/>
              <p:cNvSpPr>
                <a:spLocks noChangeArrowheads="1"/>
              </p:cNvSpPr>
              <p:nvPr/>
            </p:nvSpPr>
            <p:spPr bwMode="auto">
              <a:xfrm>
                <a:off x="3884613" y="3824288"/>
                <a:ext cx="1371600" cy="53340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88"/>
              </a:p>
            </p:txBody>
          </p:sp>
          <p:grpSp>
            <p:nvGrpSpPr>
              <p:cNvPr id="27" name="Group 82"/>
              <p:cNvGrpSpPr>
                <a:grpSpLocks/>
              </p:cNvGrpSpPr>
              <p:nvPr/>
            </p:nvGrpSpPr>
            <p:grpSpPr bwMode="auto">
              <a:xfrm>
                <a:off x="3798888" y="3805238"/>
                <a:ext cx="1543050" cy="679450"/>
                <a:chOff x="864" y="864"/>
                <a:chExt cx="3984" cy="1755"/>
              </a:xfrm>
            </p:grpSpPr>
            <p:pic>
              <p:nvPicPr>
                <p:cNvPr id="76" name="Picture 83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864" y="864"/>
                  <a:ext cx="3984" cy="16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7" name="Oval 84"/>
                <p:cNvSpPr>
                  <a:spLocks noChangeArrowheads="1"/>
                </p:cNvSpPr>
                <p:nvPr/>
              </p:nvSpPr>
              <p:spPr bwMode="auto">
                <a:xfrm>
                  <a:off x="1833" y="912"/>
                  <a:ext cx="2034" cy="148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88"/>
                </a:p>
              </p:txBody>
            </p:sp>
            <p:grpSp>
              <p:nvGrpSpPr>
                <p:cNvPr id="78" name="Group 85"/>
                <p:cNvGrpSpPr>
                  <a:grpSpLocks/>
                </p:cNvGrpSpPr>
                <p:nvPr/>
              </p:nvGrpSpPr>
              <p:grpSpPr bwMode="auto">
                <a:xfrm>
                  <a:off x="2016" y="2025"/>
                  <a:ext cx="1632" cy="594"/>
                  <a:chOff x="348" y="1511"/>
                  <a:chExt cx="2136" cy="777"/>
                </a:xfrm>
              </p:grpSpPr>
              <p:sp>
                <p:nvSpPr>
                  <p:cNvPr id="79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348" y="1511"/>
                    <a:ext cx="2136" cy="77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3B2E2"/>
                      </a:gs>
                      <a:gs pos="100000">
                        <a:srgbClr val="0D53BE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 sz="788"/>
                  </a:p>
                </p:txBody>
              </p:sp>
              <p:sp>
                <p:nvSpPr>
                  <p:cNvPr id="80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473" y="1539"/>
                    <a:ext cx="1876" cy="6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 sz="788"/>
                  </a:p>
                </p:txBody>
              </p:sp>
            </p:grpSp>
          </p:grpSp>
          <p:sp>
            <p:nvSpPr>
              <p:cNvPr id="28" name="Oval 88"/>
              <p:cNvSpPr>
                <a:spLocks noChangeArrowheads="1"/>
              </p:cNvSpPr>
              <p:nvPr/>
            </p:nvSpPr>
            <p:spPr bwMode="auto">
              <a:xfrm>
                <a:off x="5475288" y="3605213"/>
                <a:ext cx="1219200" cy="47625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88"/>
              </a:p>
            </p:txBody>
          </p:sp>
          <p:grpSp>
            <p:nvGrpSpPr>
              <p:cNvPr id="29" name="Group 89"/>
              <p:cNvGrpSpPr>
                <a:grpSpLocks/>
              </p:cNvGrpSpPr>
              <p:nvPr/>
            </p:nvGrpSpPr>
            <p:grpSpPr bwMode="auto">
              <a:xfrm>
                <a:off x="5418138" y="3579813"/>
                <a:ext cx="1333500" cy="585787"/>
                <a:chOff x="864" y="864"/>
                <a:chExt cx="3984" cy="1755"/>
              </a:xfrm>
            </p:grpSpPr>
            <p:pic>
              <p:nvPicPr>
                <p:cNvPr id="71" name="Picture 90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864" y="864"/>
                  <a:ext cx="3984" cy="16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2" name="Oval 91"/>
                <p:cNvSpPr>
                  <a:spLocks noChangeArrowheads="1"/>
                </p:cNvSpPr>
                <p:nvPr/>
              </p:nvSpPr>
              <p:spPr bwMode="auto">
                <a:xfrm>
                  <a:off x="1833" y="912"/>
                  <a:ext cx="2034" cy="148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88"/>
                </a:p>
              </p:txBody>
            </p:sp>
            <p:grpSp>
              <p:nvGrpSpPr>
                <p:cNvPr id="73" name="Group 92"/>
                <p:cNvGrpSpPr>
                  <a:grpSpLocks/>
                </p:cNvGrpSpPr>
                <p:nvPr/>
              </p:nvGrpSpPr>
              <p:grpSpPr bwMode="auto">
                <a:xfrm>
                  <a:off x="2016" y="2025"/>
                  <a:ext cx="1632" cy="594"/>
                  <a:chOff x="348" y="1511"/>
                  <a:chExt cx="2136" cy="777"/>
                </a:xfrm>
              </p:grpSpPr>
              <p:sp>
                <p:nvSpPr>
                  <p:cNvPr id="74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348" y="1511"/>
                    <a:ext cx="2136" cy="77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3B2E2"/>
                      </a:gs>
                      <a:gs pos="100000">
                        <a:srgbClr val="0D53BE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 sz="788"/>
                  </a:p>
                </p:txBody>
              </p:sp>
              <p:sp>
                <p:nvSpPr>
                  <p:cNvPr id="75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473" y="1539"/>
                    <a:ext cx="1876" cy="6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 sz="788"/>
                  </a:p>
                </p:txBody>
              </p:sp>
            </p:grpSp>
          </p:grpSp>
          <p:sp>
            <p:nvSpPr>
              <p:cNvPr id="30" name="Oval 95"/>
              <p:cNvSpPr>
                <a:spLocks noChangeArrowheads="1"/>
              </p:cNvSpPr>
              <p:nvPr/>
            </p:nvSpPr>
            <p:spPr bwMode="auto">
              <a:xfrm>
                <a:off x="6608763" y="3051175"/>
                <a:ext cx="990600" cy="38100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788"/>
              </a:p>
            </p:txBody>
          </p:sp>
          <p:grpSp>
            <p:nvGrpSpPr>
              <p:cNvPr id="31" name="Group 96"/>
              <p:cNvGrpSpPr>
                <a:grpSpLocks/>
              </p:cNvGrpSpPr>
              <p:nvPr/>
            </p:nvGrpSpPr>
            <p:grpSpPr bwMode="auto">
              <a:xfrm>
                <a:off x="6561138" y="3030538"/>
                <a:ext cx="1104900" cy="485775"/>
                <a:chOff x="864" y="864"/>
                <a:chExt cx="3984" cy="1755"/>
              </a:xfrm>
            </p:grpSpPr>
            <p:pic>
              <p:nvPicPr>
                <p:cNvPr id="66" name="Picture 97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864" y="864"/>
                  <a:ext cx="3984" cy="16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7" name="Oval 98"/>
                <p:cNvSpPr>
                  <a:spLocks noChangeArrowheads="1"/>
                </p:cNvSpPr>
                <p:nvPr/>
              </p:nvSpPr>
              <p:spPr bwMode="auto">
                <a:xfrm>
                  <a:off x="1833" y="912"/>
                  <a:ext cx="2034" cy="148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88"/>
                </a:p>
              </p:txBody>
            </p:sp>
            <p:grpSp>
              <p:nvGrpSpPr>
                <p:cNvPr id="68" name="Group 99"/>
                <p:cNvGrpSpPr>
                  <a:grpSpLocks/>
                </p:cNvGrpSpPr>
                <p:nvPr/>
              </p:nvGrpSpPr>
              <p:grpSpPr bwMode="auto">
                <a:xfrm>
                  <a:off x="2016" y="2025"/>
                  <a:ext cx="1632" cy="594"/>
                  <a:chOff x="348" y="1511"/>
                  <a:chExt cx="2136" cy="777"/>
                </a:xfrm>
              </p:grpSpPr>
              <p:sp>
                <p:nvSpPr>
                  <p:cNvPr id="69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348" y="1511"/>
                    <a:ext cx="2136" cy="77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3B2E2"/>
                      </a:gs>
                      <a:gs pos="100000">
                        <a:srgbClr val="0D53BE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 sz="788"/>
                  </a:p>
                </p:txBody>
              </p:sp>
              <p:sp>
                <p:nvSpPr>
                  <p:cNvPr id="70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473" y="1539"/>
                    <a:ext cx="1876" cy="6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 sz="788"/>
                  </a:p>
                </p:txBody>
              </p:sp>
            </p:grpSp>
          </p:grpSp>
          <p:pic>
            <p:nvPicPr>
              <p:cNvPr id="32" name="Picture 102" descr="Finanace-Man_DollarSign_ns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4351338" y="3246438"/>
                <a:ext cx="454025" cy="939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103" descr="HR2_ns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5832475" y="3027363"/>
                <a:ext cx="728663" cy="876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104" descr="Sales-Man_Briefcase_ns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1912938" y="2509838"/>
                <a:ext cx="487362" cy="698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105" descr="CustServ_ns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6713538" y="2649538"/>
                <a:ext cx="809625" cy="684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106" descr="Mktg-Man_PieChart_v2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2871788" y="3106738"/>
                <a:ext cx="488950" cy="711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107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2093913" y="3159125"/>
                <a:ext cx="273050" cy="284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108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2727325" y="3778250"/>
                <a:ext cx="444500" cy="403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" name="Picture 109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4344988" y="4033838"/>
                <a:ext cx="42545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Picture 110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5862638" y="3776663"/>
                <a:ext cx="395287" cy="358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Picture 111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6970713" y="3233738"/>
                <a:ext cx="327025" cy="284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2" name="Group 112"/>
              <p:cNvGrpSpPr>
                <a:grpSpLocks/>
              </p:cNvGrpSpPr>
              <p:nvPr/>
            </p:nvGrpSpPr>
            <p:grpSpPr bwMode="auto">
              <a:xfrm>
                <a:off x="373063" y="3373438"/>
                <a:ext cx="1158875" cy="422275"/>
                <a:chOff x="348" y="1511"/>
                <a:chExt cx="2136" cy="777"/>
              </a:xfrm>
            </p:grpSpPr>
            <p:sp>
              <p:nvSpPr>
                <p:cNvPr id="64" name="Oval 113"/>
                <p:cNvSpPr>
                  <a:spLocks noChangeArrowheads="1"/>
                </p:cNvSpPr>
                <p:nvPr/>
              </p:nvSpPr>
              <p:spPr bwMode="auto">
                <a:xfrm>
                  <a:off x="348" y="1511"/>
                  <a:ext cx="2136" cy="7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3B2E2"/>
                    </a:gs>
                    <a:gs pos="100000">
                      <a:srgbClr val="0D53BE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88"/>
                </a:p>
              </p:txBody>
            </p:sp>
            <p:sp>
              <p:nvSpPr>
                <p:cNvPr id="65" name="Oval 114"/>
                <p:cNvSpPr>
                  <a:spLocks noChangeArrowheads="1"/>
                </p:cNvSpPr>
                <p:nvPr/>
              </p:nvSpPr>
              <p:spPr bwMode="auto">
                <a:xfrm>
                  <a:off x="473" y="1539"/>
                  <a:ext cx="1876" cy="69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88"/>
                </a:p>
              </p:txBody>
            </p:sp>
          </p:grpSp>
          <p:grpSp>
            <p:nvGrpSpPr>
              <p:cNvPr id="43" name="Group 115"/>
              <p:cNvGrpSpPr>
                <a:grpSpLocks/>
              </p:cNvGrpSpPr>
              <p:nvPr/>
            </p:nvGrpSpPr>
            <p:grpSpPr bwMode="auto">
              <a:xfrm>
                <a:off x="312738" y="3063875"/>
                <a:ext cx="441325" cy="455613"/>
                <a:chOff x="3840" y="2405"/>
                <a:chExt cx="672" cy="695"/>
              </a:xfrm>
            </p:grpSpPr>
            <p:sp>
              <p:nvSpPr>
                <p:cNvPr id="62" name="Oval 116"/>
                <p:cNvSpPr>
                  <a:spLocks noChangeArrowheads="1"/>
                </p:cNvSpPr>
                <p:nvPr/>
              </p:nvSpPr>
              <p:spPr bwMode="auto">
                <a:xfrm>
                  <a:off x="3840" y="2828"/>
                  <a:ext cx="672" cy="272"/>
                </a:xfrm>
                <a:prstGeom prst="ellipse">
                  <a:avLst/>
                </a:prstGeom>
                <a:solidFill>
                  <a:srgbClr val="0E59C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788"/>
                </a:p>
              </p:txBody>
            </p:sp>
            <p:pic>
              <p:nvPicPr>
                <p:cNvPr id="63" name="Picture 117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3965" y="2405"/>
                  <a:ext cx="403" cy="6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44" name="Group 118"/>
              <p:cNvGrpSpPr>
                <a:grpSpLocks/>
              </p:cNvGrpSpPr>
              <p:nvPr/>
            </p:nvGrpSpPr>
            <p:grpSpPr bwMode="auto">
              <a:xfrm>
                <a:off x="693738" y="2813050"/>
                <a:ext cx="673100" cy="915988"/>
                <a:chOff x="1008" y="2448"/>
                <a:chExt cx="424" cy="576"/>
              </a:xfrm>
            </p:grpSpPr>
            <p:pic>
              <p:nvPicPr>
                <p:cNvPr id="59" name="Picture 119"/>
                <p:cNvPicPr>
                  <a:picLocks noChangeAspect="1" noChangeArrowheads="1"/>
                </p:cNvPicPr>
                <p:nvPr/>
              </p:nvPicPr>
              <p:blipFill>
                <a:blip r:embed="rId26" cstate="print"/>
                <a:srcRect/>
                <a:stretch>
                  <a:fillRect/>
                </a:stretch>
              </p:blipFill>
              <p:spPr bwMode="auto">
                <a:xfrm>
                  <a:off x="1200" y="2448"/>
                  <a:ext cx="232" cy="4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0" name="Picture 120"/>
                <p:cNvPicPr>
                  <a:picLocks noChangeAspect="1" noChangeArrowheads="1"/>
                </p:cNvPicPr>
                <p:nvPr/>
              </p:nvPicPr>
              <p:blipFill>
                <a:blip r:embed="rId26" cstate="print"/>
                <a:srcRect/>
                <a:stretch>
                  <a:fillRect/>
                </a:stretch>
              </p:blipFill>
              <p:spPr bwMode="auto">
                <a:xfrm>
                  <a:off x="1008" y="2484"/>
                  <a:ext cx="232" cy="4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" name="Picture 121"/>
                <p:cNvPicPr>
                  <a:picLocks noChangeAspect="1" noChangeArrowheads="1"/>
                </p:cNvPicPr>
                <p:nvPr/>
              </p:nvPicPr>
              <p:blipFill>
                <a:blip r:embed="rId26" cstate="print"/>
                <a:srcRect/>
                <a:stretch>
                  <a:fillRect/>
                </a:stretch>
              </p:blipFill>
              <p:spPr bwMode="auto">
                <a:xfrm>
                  <a:off x="1136" y="2548"/>
                  <a:ext cx="232" cy="4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45" name="Text Box 122"/>
              <p:cNvSpPr txBox="1">
                <a:spLocks noChangeArrowheads="1"/>
              </p:cNvSpPr>
              <p:nvPr/>
            </p:nvSpPr>
            <p:spPr bwMode="auto">
              <a:xfrm>
                <a:off x="-125379" y="3675943"/>
                <a:ext cx="1444556" cy="4499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34289" rIns="0" bIns="34289" anchor="b">
                <a:spAutoFit/>
              </a:bodyPr>
              <a:lstStyle/>
              <a:p>
                <a:pPr algn="ctr"/>
                <a:r>
                  <a:rPr lang="en-US" sz="675" b="1"/>
                  <a:t>CUSTOMERS</a:t>
                </a:r>
              </a:p>
            </p:txBody>
          </p:sp>
          <p:grpSp>
            <p:nvGrpSpPr>
              <p:cNvPr id="46" name="Group 123"/>
              <p:cNvGrpSpPr>
                <a:grpSpLocks/>
              </p:cNvGrpSpPr>
              <p:nvPr/>
            </p:nvGrpSpPr>
            <p:grpSpPr bwMode="auto">
              <a:xfrm>
                <a:off x="7551743" y="2967038"/>
                <a:ext cx="1624526" cy="1417637"/>
                <a:chOff x="7611" y="1768"/>
                <a:chExt cx="1638" cy="1071"/>
              </a:xfrm>
            </p:grpSpPr>
            <p:grpSp>
              <p:nvGrpSpPr>
                <p:cNvPr id="47" name="Group 124"/>
                <p:cNvGrpSpPr>
                  <a:grpSpLocks/>
                </p:cNvGrpSpPr>
                <p:nvPr/>
              </p:nvGrpSpPr>
              <p:grpSpPr bwMode="auto">
                <a:xfrm>
                  <a:off x="7611" y="1768"/>
                  <a:ext cx="1229" cy="762"/>
                  <a:chOff x="4872" y="2382"/>
                  <a:chExt cx="768" cy="636"/>
                </a:xfrm>
              </p:grpSpPr>
              <p:grpSp>
                <p:nvGrpSpPr>
                  <p:cNvPr id="49" name="Group 125"/>
                  <p:cNvGrpSpPr>
                    <a:grpSpLocks/>
                  </p:cNvGrpSpPr>
                  <p:nvPr/>
                </p:nvGrpSpPr>
                <p:grpSpPr bwMode="auto">
                  <a:xfrm>
                    <a:off x="4910" y="2752"/>
                    <a:ext cx="730" cy="266"/>
                    <a:chOff x="348" y="1511"/>
                    <a:chExt cx="2136" cy="777"/>
                  </a:xfrm>
                </p:grpSpPr>
                <p:sp>
                  <p:nvSpPr>
                    <p:cNvPr id="57" name="Oval 1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8" y="1511"/>
                      <a:ext cx="2136" cy="777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93B2E2"/>
                        </a:gs>
                        <a:gs pos="100000">
                          <a:srgbClr val="0D53BE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 sz="788"/>
                    </a:p>
                  </p:txBody>
                </p:sp>
                <p:sp>
                  <p:nvSpPr>
                    <p:cNvPr id="58" name="Oval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3" y="1539"/>
                      <a:ext cx="1876" cy="6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 sz="788"/>
                    </a:p>
                  </p:txBody>
                </p:sp>
              </p:grpSp>
              <p:grpSp>
                <p:nvGrpSpPr>
                  <p:cNvPr id="50" name="Group 128"/>
                  <p:cNvGrpSpPr>
                    <a:grpSpLocks/>
                  </p:cNvGrpSpPr>
                  <p:nvPr/>
                </p:nvGrpSpPr>
                <p:grpSpPr bwMode="auto">
                  <a:xfrm>
                    <a:off x="4872" y="2557"/>
                    <a:ext cx="278" cy="287"/>
                    <a:chOff x="3840" y="2405"/>
                    <a:chExt cx="672" cy="695"/>
                  </a:xfrm>
                </p:grpSpPr>
                <p:sp>
                  <p:nvSpPr>
                    <p:cNvPr id="55" name="Oval 1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40" y="2828"/>
                      <a:ext cx="672" cy="272"/>
                    </a:xfrm>
                    <a:prstGeom prst="ellipse">
                      <a:avLst/>
                    </a:prstGeom>
                    <a:solidFill>
                      <a:srgbClr val="0E59C8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de-DE" sz="788"/>
                    </a:p>
                  </p:txBody>
                </p:sp>
                <p:pic>
                  <p:nvPicPr>
                    <p:cNvPr id="56" name="Picture 13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965" y="2405"/>
                      <a:ext cx="403" cy="61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51" name="Group 131"/>
                  <p:cNvGrpSpPr>
                    <a:grpSpLocks/>
                  </p:cNvGrpSpPr>
                  <p:nvPr/>
                </p:nvGrpSpPr>
                <p:grpSpPr bwMode="auto">
                  <a:xfrm>
                    <a:off x="5112" y="2382"/>
                    <a:ext cx="424" cy="576"/>
                    <a:chOff x="1008" y="2448"/>
                    <a:chExt cx="424" cy="576"/>
                  </a:xfrm>
                </p:grpSpPr>
                <p:pic>
                  <p:nvPicPr>
                    <p:cNvPr id="52" name="Picture 13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00" y="2448"/>
                      <a:ext cx="232" cy="47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53" name="Picture 13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008" y="2484"/>
                      <a:ext cx="232" cy="47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54" name="Picture 13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136" y="2548"/>
                      <a:ext cx="232" cy="47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  <p:sp>
              <p:nvSpPr>
                <p:cNvPr id="48" name="Text Box 135"/>
                <p:cNvSpPr txBox="1">
                  <a:spLocks noChangeArrowheads="1"/>
                </p:cNvSpPr>
                <p:nvPr/>
              </p:nvSpPr>
              <p:spPr bwMode="auto">
                <a:xfrm>
                  <a:off x="7792" y="2499"/>
                  <a:ext cx="1457" cy="3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34289" rIns="0" bIns="34289" anchor="b">
                  <a:spAutoFit/>
                </a:bodyPr>
                <a:lstStyle/>
                <a:p>
                  <a:pPr algn="ctr"/>
                  <a:r>
                    <a:rPr lang="en-US" sz="675" b="1"/>
                    <a:t>CUSTOMERS</a:t>
                  </a:r>
                </a:p>
              </p:txBody>
            </p:sp>
          </p:grpSp>
        </p:grpSp>
        <p:sp>
          <p:nvSpPr>
            <p:cNvPr id="137" name="Textfeld 136"/>
            <p:cNvSpPr txBox="1"/>
            <p:nvPr/>
          </p:nvSpPr>
          <p:spPr>
            <a:xfrm>
              <a:off x="107505" y="3238758"/>
              <a:ext cx="420901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50" dirty="0" err="1"/>
                <a:t>Right</a:t>
              </a:r>
              <a:r>
                <a:rPr lang="de-DE" sz="1350" dirty="0"/>
                <a:t> Information., </a:t>
              </a:r>
              <a:r>
                <a:rPr lang="de-DE" sz="1350" dirty="0" err="1"/>
                <a:t>Right</a:t>
              </a:r>
              <a:r>
                <a:rPr lang="de-DE" sz="1350" dirty="0"/>
                <a:t> Time, </a:t>
              </a:r>
              <a:r>
                <a:rPr lang="de-DE" sz="1350" dirty="0" err="1"/>
                <a:t>Right</a:t>
              </a:r>
              <a:r>
                <a:rPr lang="de-DE" sz="1350" dirty="0"/>
                <a:t> Place</a:t>
              </a:r>
            </a:p>
          </p:txBody>
        </p:sp>
      </p:grpSp>
      <p:grpSp>
        <p:nvGrpSpPr>
          <p:cNvPr id="147" name="Gruppieren 146"/>
          <p:cNvGrpSpPr/>
          <p:nvPr/>
        </p:nvGrpSpPr>
        <p:grpSpPr>
          <a:xfrm>
            <a:off x="5166066" y="1059582"/>
            <a:ext cx="2565864" cy="1758244"/>
            <a:chOff x="5364088" y="1412776"/>
            <a:chExt cx="3421152" cy="2344324"/>
          </a:xfrm>
        </p:grpSpPr>
        <p:pic>
          <p:nvPicPr>
            <p:cNvPr id="138" name="Picture 2" descr="http://blog.cebit.de/wp-content/uploads/2012/06/Fotolia_41468665_XS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412776"/>
              <a:ext cx="3096344" cy="2125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1" name="Textfeld 140"/>
            <p:cNvSpPr txBox="1"/>
            <p:nvPr/>
          </p:nvSpPr>
          <p:spPr>
            <a:xfrm>
              <a:off x="5508104" y="3356991"/>
              <a:ext cx="327713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50" dirty="0"/>
                <a:t>As </a:t>
              </a:r>
              <a:r>
                <a:rPr lang="de-DE" sz="1350" dirty="0" err="1"/>
                <a:t>much</a:t>
              </a:r>
              <a:r>
                <a:rPr lang="de-DE" sz="1350" dirty="0"/>
                <a:t> </a:t>
              </a:r>
              <a:r>
                <a:rPr lang="de-DE" sz="1350" dirty="0" err="1"/>
                <a:t>information</a:t>
              </a:r>
              <a:r>
                <a:rPr lang="de-DE" sz="1350" dirty="0"/>
                <a:t> </a:t>
              </a:r>
              <a:r>
                <a:rPr lang="de-DE" sz="1350" dirty="0" err="1"/>
                <a:t>as</a:t>
              </a:r>
              <a:r>
                <a:rPr lang="de-DE" sz="1350" dirty="0"/>
                <a:t> </a:t>
              </a:r>
              <a:r>
                <a:rPr lang="de-DE" sz="1350" dirty="0" err="1"/>
                <a:t>possible</a:t>
              </a:r>
              <a:endParaRPr lang="de-DE" sz="1350" dirty="0"/>
            </a:p>
          </p:txBody>
        </p:sp>
      </p:grpSp>
      <p:grpSp>
        <p:nvGrpSpPr>
          <p:cNvPr id="148" name="Gruppieren 147"/>
          <p:cNvGrpSpPr/>
          <p:nvPr/>
        </p:nvGrpSpPr>
        <p:grpSpPr>
          <a:xfrm>
            <a:off x="2051294" y="2787775"/>
            <a:ext cx="2305631" cy="1983561"/>
            <a:chOff x="1211059" y="3717032"/>
            <a:chExt cx="3074175" cy="2644747"/>
          </a:xfrm>
        </p:grpSpPr>
        <p:pic>
          <p:nvPicPr>
            <p:cNvPr id="140" name="Picture 2" descr="http://km4meu.files.wordpress.com/2012/04/phrenology10.jp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526" y="3717032"/>
              <a:ext cx="2076329" cy="2429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2" name="Textfeld 141"/>
            <p:cNvSpPr txBox="1"/>
            <p:nvPr/>
          </p:nvSpPr>
          <p:spPr>
            <a:xfrm>
              <a:off x="1211059" y="5961670"/>
              <a:ext cx="307417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50" dirty="0" err="1"/>
                <a:t>Become</a:t>
              </a:r>
              <a:r>
                <a:rPr lang="de-DE" sz="1350" dirty="0"/>
                <a:t> a Knowledge Worker!</a:t>
              </a:r>
            </a:p>
          </p:txBody>
        </p:sp>
      </p:grpSp>
      <p:grpSp>
        <p:nvGrpSpPr>
          <p:cNvPr id="149" name="Gruppieren 148"/>
          <p:cNvGrpSpPr/>
          <p:nvPr/>
        </p:nvGrpSpPr>
        <p:grpSpPr>
          <a:xfrm>
            <a:off x="4730812" y="2949793"/>
            <a:ext cx="2515196" cy="2028274"/>
            <a:chOff x="4783750" y="3933056"/>
            <a:chExt cx="3353595" cy="2704364"/>
          </a:xfrm>
        </p:grpSpPr>
        <p:pic>
          <p:nvPicPr>
            <p:cNvPr id="143" name="Picture 2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39" t="13400" r="50780" b="14945"/>
            <a:stretch/>
          </p:blipFill>
          <p:spPr bwMode="auto">
            <a:xfrm>
              <a:off x="4783750" y="3933056"/>
              <a:ext cx="3353595" cy="237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4" name="Textfeld 143"/>
            <p:cNvSpPr txBox="1"/>
            <p:nvPr/>
          </p:nvSpPr>
          <p:spPr>
            <a:xfrm>
              <a:off x="5045023" y="6237311"/>
              <a:ext cx="266577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50" dirty="0"/>
                <a:t>Leadership </a:t>
              </a:r>
              <a:r>
                <a:rPr lang="de-DE" sz="1350" dirty="0" err="1"/>
                <a:t>by</a:t>
              </a:r>
              <a:r>
                <a:rPr lang="de-DE" sz="1350" dirty="0"/>
                <a:t> </a:t>
              </a:r>
              <a:r>
                <a:rPr lang="de-DE" sz="1350" dirty="0" err="1"/>
                <a:t>networking</a:t>
              </a:r>
              <a:endParaRPr lang="de-DE" sz="1350" dirty="0"/>
            </a:p>
          </p:txBody>
        </p:sp>
        <p:sp>
          <p:nvSpPr>
            <p:cNvPr id="145" name="Rechteck 144"/>
            <p:cNvSpPr/>
            <p:nvPr/>
          </p:nvSpPr>
          <p:spPr>
            <a:xfrm>
              <a:off x="4932040" y="4077072"/>
              <a:ext cx="1152128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</p:grpSp>
    </p:spTree>
    <p:extLst>
      <p:ext uri="{BB962C8B-B14F-4D97-AF65-F5344CB8AC3E}">
        <p14:creationId xmlns:p14="http://schemas.microsoft.com/office/powerpoint/2010/main" val="34574962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AD2C204-B78E-45EB-BACA-FA828903E9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8" t="23428" r="44142" b="4448"/>
          <a:stretch/>
        </p:blipFill>
        <p:spPr>
          <a:xfrm>
            <a:off x="372799" y="555526"/>
            <a:ext cx="7439561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81"/>
    </mc:Choice>
    <mc:Fallback xmlns="">
      <p:transition spd="slow" advTm="43881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blunt-digital.com/wp-content/uploads/2014/08/change_ah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13590"/>
            <a:ext cx="4762500" cy="267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54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97"/>
    </mc:Choice>
    <mc:Fallback xmlns="">
      <p:transition spd="slow" advTm="22997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187624" y="2085696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accent2">
                    <a:lumMod val="75000"/>
                  </a:schemeClr>
                </a:solidFill>
                <a:latin typeface="Kristen ITC" panose="03050502040202030202" pitchFamily="66" charset="0"/>
              </a:rPr>
              <a:t>Are </a:t>
            </a:r>
            <a:r>
              <a:rPr lang="de-DE" sz="6600" b="1" dirty="0" err="1">
                <a:solidFill>
                  <a:schemeClr val="accent2">
                    <a:lumMod val="75000"/>
                  </a:schemeClr>
                </a:solidFill>
                <a:latin typeface="Kristen ITC" panose="03050502040202030202" pitchFamily="66" charset="0"/>
              </a:rPr>
              <a:t>you</a:t>
            </a:r>
            <a:r>
              <a:rPr lang="de-DE" sz="6600" b="1" dirty="0">
                <a:solidFill>
                  <a:schemeClr val="accent2">
                    <a:lumMod val="75000"/>
                  </a:schemeClr>
                </a:solidFill>
                <a:latin typeface="Kristen ITC" panose="03050502040202030202" pitchFamily="66" charset="0"/>
              </a:rPr>
              <a:t> </a:t>
            </a:r>
            <a:r>
              <a:rPr lang="de-DE" sz="6600" b="1" dirty="0" err="1">
                <a:solidFill>
                  <a:schemeClr val="accent2">
                    <a:lumMod val="75000"/>
                  </a:schemeClr>
                </a:solidFill>
                <a:latin typeface="Kristen ITC" panose="03050502040202030202" pitchFamily="66" charset="0"/>
              </a:rPr>
              <a:t>ready</a:t>
            </a:r>
            <a:r>
              <a:rPr lang="de-DE" sz="6600" b="1" dirty="0">
                <a:solidFill>
                  <a:schemeClr val="accent2">
                    <a:lumMod val="75000"/>
                  </a:schemeClr>
                </a:solidFill>
                <a:latin typeface="Kristen ITC" panose="03050502040202030202" pitchFamily="66" charset="0"/>
              </a:rPr>
              <a:t>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2A41114-AFBA-45A8-949C-160AD5914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The </a:t>
            </a:r>
            <a:r>
              <a:rPr lang="de-DE" sz="3200" dirty="0" err="1"/>
              <a:t>biggest</a:t>
            </a:r>
            <a:r>
              <a:rPr lang="de-DE" sz="3200" dirty="0"/>
              <a:t> </a:t>
            </a:r>
            <a:r>
              <a:rPr lang="de-DE" sz="3200" dirty="0" err="1"/>
              <a:t>question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all:</a:t>
            </a:r>
          </a:p>
        </p:txBody>
      </p:sp>
    </p:spTree>
    <p:extLst>
      <p:ext uri="{BB962C8B-B14F-4D97-AF65-F5344CB8AC3E}">
        <p14:creationId xmlns:p14="http://schemas.microsoft.com/office/powerpoint/2010/main" val="323331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56"/>
    </mc:Choice>
    <mc:Fallback xmlns="">
      <p:transition spd="slow" advTm="31656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051" descr="Mens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32347"/>
            <a:ext cx="83058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05979"/>
            <a:ext cx="8305799" cy="8572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can‘t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happening</a:t>
            </a:r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468313" y="3820716"/>
            <a:ext cx="8229600" cy="857250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…but </a:t>
            </a:r>
            <a:r>
              <a:rPr lang="de-DE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de-D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slow </a:t>
            </a:r>
            <a:r>
              <a:rPr lang="de-DE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de-D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down (</a:t>
            </a:r>
            <a:r>
              <a:rPr lang="de-DE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de-D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de-DE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while</a:t>
            </a:r>
            <a:r>
              <a:rPr lang="de-DE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3739077"/>
      </p:ext>
    </p:extLst>
  </p:cSld>
  <p:clrMapOvr>
    <a:masterClrMapping/>
  </p:clrMapOvr>
  <p:transition advTm="5348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http://www.suedseiten.de/files/suedseiten/content/images/momente/angst_vor_modernen_spinn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20241"/>
            <a:ext cx="6858000" cy="521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feld 2"/>
          <p:cNvSpPr txBox="1">
            <a:spLocks noChangeArrowheads="1"/>
          </p:cNvSpPr>
          <p:nvPr/>
        </p:nvSpPr>
        <p:spPr bwMode="auto">
          <a:xfrm>
            <a:off x="1439466" y="250032"/>
            <a:ext cx="44286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3600" dirty="0" err="1">
                <a:latin typeface="Showcard Gothic" pitchFamily="82" charset="0"/>
              </a:rPr>
              <a:t>CONNectiVITY</a:t>
            </a:r>
            <a:endParaRPr lang="de-DE" sz="1350" dirty="0">
              <a:latin typeface="Showcard Gothi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9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07"/>
    </mc:Choice>
    <mc:Fallback xmlns="">
      <p:transition spd="slow" advTm="26607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146308" y="1131591"/>
            <a:ext cx="1853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i="1">
                <a:latin typeface="Comic Sans MS" pitchFamily="66" charset="0"/>
              </a:rPr>
              <a:t>Thanks!</a:t>
            </a:r>
            <a:endParaRPr lang="de-DE" sz="3600" b="1" i="1" dirty="0">
              <a:latin typeface="Comic Sans MS" pitchFamily="66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630216" y="2283719"/>
            <a:ext cx="388600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i="1" dirty="0" err="1">
                <a:latin typeface="Comic Sans MS" pitchFamily="66" charset="0"/>
              </a:rPr>
              <a:t>Slides</a:t>
            </a:r>
            <a:r>
              <a:rPr lang="de-DE" sz="3200" i="1" dirty="0">
                <a:latin typeface="Comic Sans MS" pitchFamily="66" charset="0"/>
              </a:rPr>
              <a:t>: www.cole.de</a:t>
            </a:r>
          </a:p>
          <a:p>
            <a:r>
              <a:rPr lang="de-DE" sz="3200" i="1" dirty="0">
                <a:latin typeface="Comic Sans MS" pitchFamily="66" charset="0"/>
              </a:rPr>
              <a:t>Mail: </a:t>
            </a:r>
            <a:r>
              <a:rPr lang="de-DE" sz="3200" i="1" dirty="0">
                <a:latin typeface="Comic Sans MS" pitchFamily="66" charset="0"/>
                <a:hlinkClick r:id="rId3"/>
              </a:rPr>
              <a:t>tim@cole.de</a:t>
            </a:r>
            <a:endParaRPr lang="de-DE" sz="3200" i="1" dirty="0">
              <a:latin typeface="Comic Sans MS" pitchFamily="66" charset="0"/>
            </a:endParaRPr>
          </a:p>
          <a:p>
            <a:r>
              <a:rPr lang="de-DE" sz="3200" i="1" dirty="0">
                <a:latin typeface="Comic Sans MS" pitchFamily="66" charset="0"/>
              </a:rPr>
              <a:t>      tc1066</a:t>
            </a:r>
          </a:p>
          <a:p>
            <a:r>
              <a:rPr lang="de-DE" sz="3200" i="1" dirty="0">
                <a:latin typeface="Comic Sans MS" pitchFamily="66" charset="0"/>
              </a:rPr>
              <a:t>      @TCole1066</a:t>
            </a:r>
          </a:p>
          <a:p>
            <a:r>
              <a:rPr lang="de-DE" sz="3200" i="1" dirty="0">
                <a:latin typeface="Comic Sans MS" pitchFamily="66" charset="0"/>
              </a:rPr>
              <a:t>      </a:t>
            </a:r>
            <a:r>
              <a:rPr lang="de-DE" sz="3200" i="1" dirty="0" err="1">
                <a:latin typeface="Comic Sans MS" pitchFamily="66" charset="0"/>
              </a:rPr>
              <a:t>SuperTimCole</a:t>
            </a:r>
            <a:endParaRPr lang="de-DE" sz="3200" i="1" dirty="0">
              <a:latin typeface="Comic Sans MS" pitchFamily="66" charset="0"/>
            </a:endParaRPr>
          </a:p>
        </p:txBody>
      </p:sp>
      <p:pic>
        <p:nvPicPr>
          <p:cNvPr id="16" name="Picture 14" descr="https://www.facebook.com/images/fb_icon_325x32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47" y="3314770"/>
            <a:ext cx="422101" cy="42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s://g.twimg.com/Twitter_logo_blu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47" y="3815180"/>
            <a:ext cx="419323" cy="3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http://www.greatplacetowork.de/storage/YouTube-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086" y="4298348"/>
            <a:ext cx="429860" cy="52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25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6"/>
    </mc:Choice>
    <mc:Fallback xmlns="">
      <p:transition spd="slow" advTm="106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1" name="Rectangle 27"/>
          <p:cNvSpPr>
            <a:spLocks noGrp="1" noChangeArrowheads="1"/>
          </p:cNvSpPr>
          <p:nvPr>
            <p:ph type="title"/>
          </p:nvPr>
        </p:nvSpPr>
        <p:spPr>
          <a:xfrm>
            <a:off x="1714501" y="332185"/>
            <a:ext cx="6107906" cy="5715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“Right Information, Right Place, </a:t>
            </a:r>
            <a:b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 Time”</a:t>
            </a:r>
          </a:p>
        </p:txBody>
      </p:sp>
      <p:grpSp>
        <p:nvGrpSpPr>
          <p:cNvPr id="11283" name="Gruppieren 11282"/>
          <p:cNvGrpSpPr/>
          <p:nvPr/>
        </p:nvGrpSpPr>
        <p:grpSpPr>
          <a:xfrm>
            <a:off x="1228725" y="1196579"/>
            <a:ext cx="6621066" cy="3155156"/>
            <a:chOff x="114300" y="1595438"/>
            <a:chExt cx="8828088" cy="4206875"/>
          </a:xfrm>
        </p:grpSpPr>
        <p:sp>
          <p:nvSpPr>
            <p:cNvPr id="11266" name="Freeform 2"/>
            <p:cNvSpPr>
              <a:spLocks/>
            </p:cNvSpPr>
            <p:nvPr/>
          </p:nvSpPr>
          <p:spPr bwMode="auto">
            <a:xfrm>
              <a:off x="5494338" y="2824163"/>
              <a:ext cx="3448050" cy="1984375"/>
            </a:xfrm>
            <a:custGeom>
              <a:avLst/>
              <a:gdLst>
                <a:gd name="T0" fmla="*/ 2147483647 w 2172"/>
                <a:gd name="T1" fmla="*/ 2147483647 h 1250"/>
                <a:gd name="T2" fmla="*/ 0 w 2172"/>
                <a:gd name="T3" fmla="*/ 2147483647 h 1250"/>
                <a:gd name="T4" fmla="*/ 2147483647 w 2172"/>
                <a:gd name="T5" fmla="*/ 0 h 1250"/>
                <a:gd name="T6" fmla="*/ 2147483647 w 2172"/>
                <a:gd name="T7" fmla="*/ 2147483647 h 12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72"/>
                <a:gd name="T13" fmla="*/ 0 h 1250"/>
                <a:gd name="T14" fmla="*/ 2172 w 2172"/>
                <a:gd name="T15" fmla="*/ 1250 h 12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72" h="1250">
                  <a:moveTo>
                    <a:pt x="2104" y="1250"/>
                  </a:moveTo>
                  <a:lnTo>
                    <a:pt x="0" y="42"/>
                  </a:lnTo>
                  <a:lnTo>
                    <a:pt x="102" y="0"/>
                  </a:lnTo>
                  <a:lnTo>
                    <a:pt x="2172" y="114"/>
                  </a:lnTo>
                </a:path>
              </a:pathLst>
            </a:custGeom>
            <a:gradFill rotWithShape="0">
              <a:gsLst>
                <a:gs pos="0">
                  <a:srgbClr val="0D53BE"/>
                </a:gs>
                <a:gs pos="100000">
                  <a:srgbClr val="FFFFFF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1267" name="Freeform 3"/>
            <p:cNvSpPr>
              <a:spLocks/>
            </p:cNvSpPr>
            <p:nvPr/>
          </p:nvSpPr>
          <p:spPr bwMode="auto">
            <a:xfrm>
              <a:off x="5113338" y="2967038"/>
              <a:ext cx="3627437" cy="2782887"/>
            </a:xfrm>
            <a:custGeom>
              <a:avLst/>
              <a:gdLst>
                <a:gd name="T0" fmla="*/ 2147483647 w 2285"/>
                <a:gd name="T1" fmla="*/ 2147483647 h 1753"/>
                <a:gd name="T2" fmla="*/ 0 w 2285"/>
                <a:gd name="T3" fmla="*/ 2147483647 h 1753"/>
                <a:gd name="T4" fmla="*/ 2147483647 w 2285"/>
                <a:gd name="T5" fmla="*/ 0 h 1753"/>
                <a:gd name="T6" fmla="*/ 2147483647 w 2285"/>
                <a:gd name="T7" fmla="*/ 2147483647 h 17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85"/>
                <a:gd name="T13" fmla="*/ 0 h 1753"/>
                <a:gd name="T14" fmla="*/ 2285 w 2285"/>
                <a:gd name="T15" fmla="*/ 1753 h 17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85" h="1753">
                  <a:moveTo>
                    <a:pt x="682" y="1753"/>
                  </a:moveTo>
                  <a:lnTo>
                    <a:pt x="0" y="96"/>
                  </a:lnTo>
                  <a:lnTo>
                    <a:pt x="192" y="0"/>
                  </a:lnTo>
                  <a:lnTo>
                    <a:pt x="2285" y="124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D53BE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1268" name="Freeform 4"/>
            <p:cNvSpPr>
              <a:spLocks/>
            </p:cNvSpPr>
            <p:nvPr/>
          </p:nvSpPr>
          <p:spPr bwMode="auto">
            <a:xfrm>
              <a:off x="2897188" y="3119438"/>
              <a:ext cx="3114675" cy="2682875"/>
            </a:xfrm>
            <a:custGeom>
              <a:avLst/>
              <a:gdLst>
                <a:gd name="T0" fmla="*/ 0 w 1962"/>
                <a:gd name="T1" fmla="*/ 2147483647 h 1690"/>
                <a:gd name="T2" fmla="*/ 2147483647 w 1962"/>
                <a:gd name="T3" fmla="*/ 0 h 1690"/>
                <a:gd name="T4" fmla="*/ 2147483647 w 1962"/>
                <a:gd name="T5" fmla="*/ 0 h 1690"/>
                <a:gd name="T6" fmla="*/ 2147483647 w 1962"/>
                <a:gd name="T7" fmla="*/ 2147483647 h 16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62"/>
                <a:gd name="T13" fmla="*/ 0 h 1690"/>
                <a:gd name="T14" fmla="*/ 1962 w 1962"/>
                <a:gd name="T15" fmla="*/ 1690 h 16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62" h="1690">
                  <a:moveTo>
                    <a:pt x="0" y="1690"/>
                  </a:moveTo>
                  <a:lnTo>
                    <a:pt x="868" y="0"/>
                  </a:lnTo>
                  <a:lnTo>
                    <a:pt x="1300" y="0"/>
                  </a:lnTo>
                  <a:lnTo>
                    <a:pt x="1962" y="1690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D53BE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1269" name="Freeform 5"/>
            <p:cNvSpPr>
              <a:spLocks/>
            </p:cNvSpPr>
            <p:nvPr/>
          </p:nvSpPr>
          <p:spPr bwMode="auto">
            <a:xfrm>
              <a:off x="312738" y="3043238"/>
              <a:ext cx="3810000" cy="2667000"/>
            </a:xfrm>
            <a:custGeom>
              <a:avLst/>
              <a:gdLst>
                <a:gd name="T0" fmla="*/ 0 w 2400"/>
                <a:gd name="T1" fmla="*/ 2147483647 h 1680"/>
                <a:gd name="T2" fmla="*/ 2147483647 w 2400"/>
                <a:gd name="T3" fmla="*/ 0 h 1680"/>
                <a:gd name="T4" fmla="*/ 2147483647 w 2400"/>
                <a:gd name="T5" fmla="*/ 2147483647 h 1680"/>
                <a:gd name="T6" fmla="*/ 2147483647 w 2400"/>
                <a:gd name="T7" fmla="*/ 2147483647 h 16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0"/>
                <a:gd name="T13" fmla="*/ 0 h 1680"/>
                <a:gd name="T14" fmla="*/ 2400 w 2400"/>
                <a:gd name="T15" fmla="*/ 1680 h 16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0" h="1680">
                  <a:moveTo>
                    <a:pt x="0" y="912"/>
                  </a:moveTo>
                  <a:lnTo>
                    <a:pt x="2352" y="0"/>
                  </a:lnTo>
                  <a:lnTo>
                    <a:pt x="2400" y="48"/>
                  </a:lnTo>
                  <a:lnTo>
                    <a:pt x="1536" y="1680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D53BE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1270" name="Freeform 6"/>
            <p:cNvSpPr>
              <a:spLocks/>
            </p:cNvSpPr>
            <p:nvPr/>
          </p:nvSpPr>
          <p:spPr bwMode="auto">
            <a:xfrm>
              <a:off x="114300" y="2813050"/>
              <a:ext cx="3703638" cy="1531938"/>
            </a:xfrm>
            <a:custGeom>
              <a:avLst/>
              <a:gdLst>
                <a:gd name="T0" fmla="*/ 2147483647 w 2333"/>
                <a:gd name="T1" fmla="*/ 2147483647 h 964"/>
                <a:gd name="T2" fmla="*/ 2147483647 w 2333"/>
                <a:gd name="T3" fmla="*/ 0 h 964"/>
                <a:gd name="T4" fmla="*/ 2147483647 w 2333"/>
                <a:gd name="T5" fmla="*/ 2147483647 h 964"/>
                <a:gd name="T6" fmla="*/ 0 w 2333"/>
                <a:gd name="T7" fmla="*/ 2147483647 h 9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33"/>
                <a:gd name="T13" fmla="*/ 0 h 964"/>
                <a:gd name="T14" fmla="*/ 2333 w 2333"/>
                <a:gd name="T15" fmla="*/ 964 h 9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33" h="964">
                  <a:moveTo>
                    <a:pt x="67" y="96"/>
                  </a:moveTo>
                  <a:lnTo>
                    <a:pt x="2237" y="0"/>
                  </a:lnTo>
                  <a:lnTo>
                    <a:pt x="2333" y="192"/>
                  </a:lnTo>
                  <a:lnTo>
                    <a:pt x="0" y="96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0D53BE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1271" name="Oval 7"/>
            <p:cNvSpPr>
              <a:spLocks noChangeArrowheads="1"/>
            </p:cNvSpPr>
            <p:nvPr/>
          </p:nvSpPr>
          <p:spPr bwMode="auto">
            <a:xfrm>
              <a:off x="2979738" y="2408238"/>
              <a:ext cx="3175000" cy="1171575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350"/>
            </a:p>
          </p:txBody>
        </p:sp>
        <p:sp>
          <p:nvSpPr>
            <p:cNvPr id="11272" name="Oval 8"/>
            <p:cNvSpPr>
              <a:spLocks noChangeArrowheads="1"/>
            </p:cNvSpPr>
            <p:nvPr/>
          </p:nvSpPr>
          <p:spPr bwMode="auto">
            <a:xfrm>
              <a:off x="3451225" y="2459038"/>
              <a:ext cx="2247900" cy="814387"/>
            </a:xfrm>
            <a:prstGeom prst="ellipse">
              <a:avLst/>
            </a:prstGeom>
            <a:solidFill>
              <a:srgbClr val="0D53BE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350"/>
            </a:p>
          </p:txBody>
        </p:sp>
        <p:sp>
          <p:nvSpPr>
            <p:cNvPr id="11273" name="Oval 9"/>
            <p:cNvSpPr>
              <a:spLocks noChangeArrowheads="1"/>
            </p:cNvSpPr>
            <p:nvPr/>
          </p:nvSpPr>
          <p:spPr bwMode="auto">
            <a:xfrm>
              <a:off x="3582988" y="2487613"/>
              <a:ext cx="1974850" cy="728662"/>
            </a:xfrm>
            <a:prstGeom prst="ellipse">
              <a:avLst/>
            </a:prstGeom>
            <a:gradFill rotWithShape="0">
              <a:gsLst>
                <a:gs pos="0">
                  <a:srgbClr val="0D53BE"/>
                </a:gs>
                <a:gs pos="100000">
                  <a:srgbClr val="DAE5F5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350"/>
            </a:p>
          </p:txBody>
        </p:sp>
        <p:sp>
          <p:nvSpPr>
            <p:cNvPr id="11274" name="Oval 10"/>
            <p:cNvSpPr>
              <a:spLocks noChangeArrowheads="1"/>
            </p:cNvSpPr>
            <p:nvPr/>
          </p:nvSpPr>
          <p:spPr bwMode="auto">
            <a:xfrm>
              <a:off x="4135438" y="2654300"/>
              <a:ext cx="827087" cy="322263"/>
            </a:xfrm>
            <a:prstGeom prst="ellipse">
              <a:avLst/>
            </a:prstGeom>
            <a:solidFill>
              <a:srgbClr val="0D53BE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350"/>
            </a:p>
          </p:txBody>
        </p:sp>
        <p:grpSp>
          <p:nvGrpSpPr>
            <p:cNvPr id="2" name="Group 11"/>
            <p:cNvGrpSpPr>
              <a:grpSpLocks/>
            </p:cNvGrpSpPr>
            <p:nvPr/>
          </p:nvGrpSpPr>
          <p:grpSpPr bwMode="auto">
            <a:xfrm>
              <a:off x="4965700" y="2230438"/>
              <a:ext cx="439738" cy="392112"/>
              <a:chOff x="3888" y="1200"/>
              <a:chExt cx="432" cy="387"/>
            </a:xfrm>
          </p:grpSpPr>
          <p:sp>
            <p:nvSpPr>
              <p:cNvPr id="11398" name="Oval 12"/>
              <p:cNvSpPr>
                <a:spLocks noChangeArrowheads="1"/>
              </p:cNvSpPr>
              <p:nvPr/>
            </p:nvSpPr>
            <p:spPr bwMode="auto">
              <a:xfrm>
                <a:off x="3888" y="1424"/>
                <a:ext cx="432" cy="163"/>
              </a:xfrm>
              <a:prstGeom prst="ellipse">
                <a:avLst/>
              </a:prstGeom>
              <a:solidFill>
                <a:srgbClr val="0E59C8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1350"/>
              </a:p>
            </p:txBody>
          </p:sp>
          <p:pic>
            <p:nvPicPr>
              <p:cNvPr id="11399" name="Picture 1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936" y="1200"/>
                <a:ext cx="293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3744913" y="2279650"/>
              <a:ext cx="439737" cy="374650"/>
              <a:chOff x="1392" y="1248"/>
              <a:chExt cx="432" cy="368"/>
            </a:xfrm>
          </p:grpSpPr>
          <p:sp>
            <p:nvSpPr>
              <p:cNvPr id="11396" name="Oval 15"/>
              <p:cNvSpPr>
                <a:spLocks noChangeArrowheads="1"/>
              </p:cNvSpPr>
              <p:nvPr/>
            </p:nvSpPr>
            <p:spPr bwMode="auto">
              <a:xfrm>
                <a:off x="1392" y="1453"/>
                <a:ext cx="432" cy="163"/>
              </a:xfrm>
              <a:prstGeom prst="ellipse">
                <a:avLst/>
              </a:prstGeom>
              <a:solidFill>
                <a:srgbClr val="0E59C8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1350"/>
              </a:p>
            </p:txBody>
          </p:sp>
          <p:pic>
            <p:nvPicPr>
              <p:cNvPr id="11397" name="Picture 1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92" y="1248"/>
                <a:ext cx="355" cy="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3208338" y="2571750"/>
              <a:ext cx="731837" cy="661988"/>
              <a:chOff x="1104" y="1728"/>
              <a:chExt cx="720" cy="652"/>
            </a:xfrm>
          </p:grpSpPr>
          <p:sp>
            <p:nvSpPr>
              <p:cNvPr id="11394" name="Oval 18"/>
              <p:cNvSpPr>
                <a:spLocks noChangeArrowheads="1"/>
              </p:cNvSpPr>
              <p:nvPr/>
            </p:nvSpPr>
            <p:spPr bwMode="auto">
              <a:xfrm>
                <a:off x="1104" y="2108"/>
                <a:ext cx="720" cy="272"/>
              </a:xfrm>
              <a:prstGeom prst="ellipse">
                <a:avLst/>
              </a:prstGeom>
              <a:solidFill>
                <a:srgbClr val="0E59C8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1350"/>
              </a:p>
            </p:txBody>
          </p:sp>
          <p:pic>
            <p:nvPicPr>
              <p:cNvPr id="11395" name="Picture 1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04" y="1728"/>
                <a:ext cx="672" cy="6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1278" name="Picture 2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16388" y="1595438"/>
              <a:ext cx="752475" cy="136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5210175" y="2328863"/>
              <a:ext cx="733425" cy="846137"/>
              <a:chOff x="3984" y="1536"/>
              <a:chExt cx="720" cy="832"/>
            </a:xfrm>
          </p:grpSpPr>
          <p:sp>
            <p:nvSpPr>
              <p:cNvPr id="11392" name="Oval 22"/>
              <p:cNvSpPr>
                <a:spLocks noChangeArrowheads="1"/>
              </p:cNvSpPr>
              <p:nvPr/>
            </p:nvSpPr>
            <p:spPr bwMode="auto">
              <a:xfrm>
                <a:off x="3984" y="2096"/>
                <a:ext cx="720" cy="272"/>
              </a:xfrm>
              <a:prstGeom prst="ellipse">
                <a:avLst/>
              </a:prstGeom>
              <a:solidFill>
                <a:srgbClr val="0E59C8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1350"/>
              </a:p>
            </p:txBody>
          </p:sp>
          <p:pic>
            <p:nvPicPr>
              <p:cNvPr id="11393" name="Picture 2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102" y="1536"/>
                <a:ext cx="485" cy="8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24"/>
            <p:cNvGrpSpPr>
              <a:grpSpLocks/>
            </p:cNvGrpSpPr>
            <p:nvPr/>
          </p:nvGrpSpPr>
          <p:grpSpPr bwMode="auto">
            <a:xfrm>
              <a:off x="4184650" y="2474913"/>
              <a:ext cx="830263" cy="944562"/>
              <a:chOff x="2496" y="2112"/>
              <a:chExt cx="816" cy="928"/>
            </a:xfrm>
          </p:grpSpPr>
          <p:sp>
            <p:nvSpPr>
              <p:cNvPr id="11390" name="Oval 25"/>
              <p:cNvSpPr>
                <a:spLocks noChangeArrowheads="1"/>
              </p:cNvSpPr>
              <p:nvPr/>
            </p:nvSpPr>
            <p:spPr bwMode="auto">
              <a:xfrm>
                <a:off x="2496" y="2732"/>
                <a:ext cx="816" cy="308"/>
              </a:xfrm>
              <a:prstGeom prst="ellipse">
                <a:avLst/>
              </a:prstGeom>
              <a:solidFill>
                <a:srgbClr val="0E59C8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1350"/>
              </a:p>
            </p:txBody>
          </p:sp>
          <p:pic>
            <p:nvPicPr>
              <p:cNvPr id="11391" name="Picture 2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592" y="2112"/>
                <a:ext cx="56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" name="Group 28"/>
            <p:cNvGrpSpPr>
              <a:grpSpLocks/>
            </p:cNvGrpSpPr>
            <p:nvPr/>
          </p:nvGrpSpPr>
          <p:grpSpPr bwMode="auto">
            <a:xfrm>
              <a:off x="6105522" y="3956050"/>
              <a:ext cx="1398177" cy="1349375"/>
              <a:chOff x="6154" y="2516"/>
              <a:chExt cx="1409" cy="1019"/>
            </a:xfrm>
          </p:grpSpPr>
          <p:grpSp>
            <p:nvGrpSpPr>
              <p:cNvPr id="8" name="Group 29"/>
              <p:cNvGrpSpPr>
                <a:grpSpLocks/>
              </p:cNvGrpSpPr>
              <p:nvPr/>
            </p:nvGrpSpPr>
            <p:grpSpPr bwMode="auto">
              <a:xfrm>
                <a:off x="6154" y="2516"/>
                <a:ext cx="1226" cy="749"/>
                <a:chOff x="3750" y="2394"/>
                <a:chExt cx="768" cy="624"/>
              </a:xfrm>
            </p:grpSpPr>
            <p:grpSp>
              <p:nvGrpSpPr>
                <p:cNvPr id="9" name="Group 30"/>
                <p:cNvGrpSpPr>
                  <a:grpSpLocks/>
                </p:cNvGrpSpPr>
                <p:nvPr/>
              </p:nvGrpSpPr>
              <p:grpSpPr bwMode="auto">
                <a:xfrm>
                  <a:off x="3788" y="2752"/>
                  <a:ext cx="730" cy="266"/>
                  <a:chOff x="348" y="1511"/>
                  <a:chExt cx="2136" cy="777"/>
                </a:xfrm>
              </p:grpSpPr>
              <p:sp>
                <p:nvSpPr>
                  <p:cNvPr id="11388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348" y="1511"/>
                    <a:ext cx="2136" cy="77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3B2E2"/>
                      </a:gs>
                      <a:gs pos="100000">
                        <a:srgbClr val="0D53BE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 sz="1350"/>
                  </a:p>
                </p:txBody>
              </p:sp>
              <p:sp>
                <p:nvSpPr>
                  <p:cNvPr id="11389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473" y="1539"/>
                    <a:ext cx="1876" cy="6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 sz="1350"/>
                  </a:p>
                </p:txBody>
              </p:sp>
            </p:grpSp>
            <p:grpSp>
              <p:nvGrpSpPr>
                <p:cNvPr id="10" name="Group 33"/>
                <p:cNvGrpSpPr>
                  <a:grpSpLocks/>
                </p:cNvGrpSpPr>
                <p:nvPr/>
              </p:nvGrpSpPr>
              <p:grpSpPr bwMode="auto">
                <a:xfrm>
                  <a:off x="3750" y="2557"/>
                  <a:ext cx="278" cy="287"/>
                  <a:chOff x="3840" y="2405"/>
                  <a:chExt cx="672" cy="695"/>
                </a:xfrm>
              </p:grpSpPr>
              <p:sp>
                <p:nvSpPr>
                  <p:cNvPr id="11386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3840" y="2828"/>
                    <a:ext cx="672" cy="272"/>
                  </a:xfrm>
                  <a:prstGeom prst="ellipse">
                    <a:avLst/>
                  </a:prstGeom>
                  <a:solidFill>
                    <a:srgbClr val="0E59C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 sz="1350"/>
                  </a:p>
                </p:txBody>
              </p:sp>
              <p:pic>
                <p:nvPicPr>
                  <p:cNvPr id="11387" name="Picture 35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/>
                  <a:srcRect/>
                  <a:stretch>
                    <a:fillRect/>
                  </a:stretch>
                </p:blipFill>
                <p:spPr bwMode="auto">
                  <a:xfrm>
                    <a:off x="3965" y="2405"/>
                    <a:ext cx="403" cy="61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11" name="Group 36"/>
                <p:cNvGrpSpPr>
                  <a:grpSpLocks/>
                </p:cNvGrpSpPr>
                <p:nvPr/>
              </p:nvGrpSpPr>
              <p:grpSpPr bwMode="auto">
                <a:xfrm>
                  <a:off x="3996" y="2394"/>
                  <a:ext cx="421" cy="579"/>
                  <a:chOff x="2064" y="2400"/>
                  <a:chExt cx="421" cy="579"/>
                </a:xfrm>
              </p:grpSpPr>
              <p:pic>
                <p:nvPicPr>
                  <p:cNvPr id="11383" name="Picture 37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/>
                  <a:srcRect/>
                  <a:stretch>
                    <a:fillRect/>
                  </a:stretch>
                </p:blipFill>
                <p:spPr bwMode="auto">
                  <a:xfrm>
                    <a:off x="2252" y="2400"/>
                    <a:ext cx="233" cy="4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1384" name="Picture 38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/>
                  <a:srcRect/>
                  <a:stretch>
                    <a:fillRect/>
                  </a:stretch>
                </p:blipFill>
                <p:spPr bwMode="auto">
                  <a:xfrm>
                    <a:off x="2064" y="2438"/>
                    <a:ext cx="233" cy="4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1385" name="Picture 39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/>
                  <a:srcRect/>
                  <a:stretch>
                    <a:fillRect/>
                  </a:stretch>
                </p:blipFill>
                <p:spPr bwMode="auto">
                  <a:xfrm>
                    <a:off x="2180" y="2502"/>
                    <a:ext cx="233" cy="4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sp>
            <p:nvSpPr>
              <p:cNvPr id="11379" name="Text Box 40"/>
              <p:cNvSpPr txBox="1">
                <a:spLocks noChangeArrowheads="1"/>
              </p:cNvSpPr>
              <p:nvPr/>
            </p:nvSpPr>
            <p:spPr bwMode="auto">
              <a:xfrm>
                <a:off x="6727" y="3314"/>
                <a:ext cx="836" cy="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34289" rIns="0" bIns="34289" anchor="b">
                <a:spAutoFit/>
              </a:bodyPr>
              <a:lstStyle/>
              <a:p>
                <a:pPr algn="ctr"/>
                <a:r>
                  <a:rPr lang="en-US" sz="975" b="1"/>
                  <a:t>EMPLOYEES</a:t>
                </a:r>
              </a:p>
            </p:txBody>
          </p:sp>
        </p:grpSp>
        <p:grpSp>
          <p:nvGrpSpPr>
            <p:cNvPr id="12" name="Group 41"/>
            <p:cNvGrpSpPr>
              <a:grpSpLocks/>
            </p:cNvGrpSpPr>
            <p:nvPr/>
          </p:nvGrpSpPr>
          <p:grpSpPr bwMode="auto">
            <a:xfrm>
              <a:off x="1129679" y="4033838"/>
              <a:ext cx="1926259" cy="960437"/>
              <a:chOff x="1138" y="2574"/>
              <a:chExt cx="1942" cy="726"/>
            </a:xfrm>
          </p:grpSpPr>
          <p:grpSp>
            <p:nvGrpSpPr>
              <p:cNvPr id="13" name="Group 42"/>
              <p:cNvGrpSpPr>
                <a:grpSpLocks/>
              </p:cNvGrpSpPr>
              <p:nvPr/>
            </p:nvGrpSpPr>
            <p:grpSpPr bwMode="auto">
              <a:xfrm>
                <a:off x="1851" y="2574"/>
                <a:ext cx="1229" cy="726"/>
                <a:chOff x="1506" y="2413"/>
                <a:chExt cx="768" cy="605"/>
              </a:xfrm>
            </p:grpSpPr>
            <p:grpSp>
              <p:nvGrpSpPr>
                <p:cNvPr id="14" name="Group 43"/>
                <p:cNvGrpSpPr>
                  <a:grpSpLocks/>
                </p:cNvGrpSpPr>
                <p:nvPr/>
              </p:nvGrpSpPr>
              <p:grpSpPr bwMode="auto">
                <a:xfrm>
                  <a:off x="1544" y="2752"/>
                  <a:ext cx="730" cy="266"/>
                  <a:chOff x="348" y="1511"/>
                  <a:chExt cx="2136" cy="777"/>
                </a:xfrm>
              </p:grpSpPr>
              <p:sp>
                <p:nvSpPr>
                  <p:cNvPr id="11376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348" y="1511"/>
                    <a:ext cx="2136" cy="77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3B2E2"/>
                      </a:gs>
                      <a:gs pos="100000">
                        <a:srgbClr val="0D53BE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 sz="1350"/>
                  </a:p>
                </p:txBody>
              </p:sp>
              <p:sp>
                <p:nvSpPr>
                  <p:cNvPr id="11377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473" y="1539"/>
                    <a:ext cx="1876" cy="6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 sz="1350"/>
                  </a:p>
                </p:txBody>
              </p:sp>
            </p:grpSp>
            <p:grpSp>
              <p:nvGrpSpPr>
                <p:cNvPr id="15" name="Group 46"/>
                <p:cNvGrpSpPr>
                  <a:grpSpLocks/>
                </p:cNvGrpSpPr>
                <p:nvPr/>
              </p:nvGrpSpPr>
              <p:grpSpPr bwMode="auto">
                <a:xfrm>
                  <a:off x="1742" y="2413"/>
                  <a:ext cx="417" cy="567"/>
                  <a:chOff x="300" y="1773"/>
                  <a:chExt cx="629" cy="855"/>
                </a:xfrm>
              </p:grpSpPr>
              <p:pic>
                <p:nvPicPr>
                  <p:cNvPr id="11373" name="Picture 47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/>
                  <a:srcRect/>
                  <a:stretch>
                    <a:fillRect/>
                  </a:stretch>
                </p:blipFill>
                <p:spPr bwMode="auto">
                  <a:xfrm>
                    <a:off x="577" y="1773"/>
                    <a:ext cx="352" cy="71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1374" name="Picture 48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/>
                  <a:srcRect/>
                  <a:stretch>
                    <a:fillRect/>
                  </a:stretch>
                </p:blipFill>
                <p:spPr bwMode="auto">
                  <a:xfrm>
                    <a:off x="300" y="1824"/>
                    <a:ext cx="352" cy="71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1375" name="Picture 49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/>
                  <a:srcRect/>
                  <a:stretch>
                    <a:fillRect/>
                  </a:stretch>
                </p:blipFill>
                <p:spPr bwMode="auto">
                  <a:xfrm>
                    <a:off x="504" y="1914"/>
                    <a:ext cx="352" cy="71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16" name="Group 50"/>
                <p:cNvGrpSpPr>
                  <a:grpSpLocks/>
                </p:cNvGrpSpPr>
                <p:nvPr/>
              </p:nvGrpSpPr>
              <p:grpSpPr bwMode="auto">
                <a:xfrm>
                  <a:off x="1506" y="2557"/>
                  <a:ext cx="278" cy="287"/>
                  <a:chOff x="3840" y="2405"/>
                  <a:chExt cx="672" cy="695"/>
                </a:xfrm>
              </p:grpSpPr>
              <p:sp>
                <p:nvSpPr>
                  <p:cNvPr id="11371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3840" y="2828"/>
                    <a:ext cx="672" cy="272"/>
                  </a:xfrm>
                  <a:prstGeom prst="ellipse">
                    <a:avLst/>
                  </a:prstGeom>
                  <a:solidFill>
                    <a:srgbClr val="0E59C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 sz="1350"/>
                  </a:p>
                </p:txBody>
              </p:sp>
              <p:pic>
                <p:nvPicPr>
                  <p:cNvPr id="11372" name="Picture 52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/>
                  <a:srcRect/>
                  <a:stretch>
                    <a:fillRect/>
                  </a:stretch>
                </p:blipFill>
                <p:spPr bwMode="auto">
                  <a:xfrm>
                    <a:off x="3965" y="2405"/>
                    <a:ext cx="403" cy="61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sp>
            <p:nvSpPr>
              <p:cNvPr id="11367" name="Text Box 53"/>
              <p:cNvSpPr txBox="1">
                <a:spLocks noChangeArrowheads="1"/>
              </p:cNvSpPr>
              <p:nvPr/>
            </p:nvSpPr>
            <p:spPr bwMode="auto">
              <a:xfrm>
                <a:off x="1138" y="3026"/>
                <a:ext cx="737" cy="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34289" rIns="0" bIns="34289" anchor="b">
                <a:spAutoFit/>
              </a:bodyPr>
              <a:lstStyle/>
              <a:p>
                <a:pPr algn="ctr"/>
                <a:r>
                  <a:rPr lang="en-US" sz="975" b="1"/>
                  <a:t>PARTNERS</a:t>
                </a:r>
              </a:p>
            </p:txBody>
          </p:sp>
        </p:grpSp>
        <p:grpSp>
          <p:nvGrpSpPr>
            <p:cNvPr id="17" name="Group 54"/>
            <p:cNvGrpSpPr>
              <a:grpSpLocks/>
            </p:cNvGrpSpPr>
            <p:nvPr/>
          </p:nvGrpSpPr>
          <p:grpSpPr bwMode="auto">
            <a:xfrm>
              <a:off x="3970338" y="4491038"/>
              <a:ext cx="1219200" cy="1290637"/>
              <a:chOff x="4002" y="2920"/>
              <a:chExt cx="1228" cy="975"/>
            </a:xfrm>
          </p:grpSpPr>
          <p:sp>
            <p:nvSpPr>
              <p:cNvPr id="11354" name="Text Box 55"/>
              <p:cNvSpPr txBox="1">
                <a:spLocks noChangeArrowheads="1"/>
              </p:cNvSpPr>
              <p:nvPr/>
            </p:nvSpPr>
            <p:spPr bwMode="auto">
              <a:xfrm>
                <a:off x="4258" y="3674"/>
                <a:ext cx="743" cy="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34289" rIns="0" bIns="34289" anchor="b">
                <a:spAutoFit/>
              </a:bodyPr>
              <a:lstStyle/>
              <a:p>
                <a:pPr algn="ctr"/>
                <a:r>
                  <a:rPr lang="en-US" sz="975" b="1"/>
                  <a:t>SUPPLIERS</a:t>
                </a:r>
              </a:p>
            </p:txBody>
          </p:sp>
          <p:grpSp>
            <p:nvGrpSpPr>
              <p:cNvPr id="18" name="Group 56"/>
              <p:cNvGrpSpPr>
                <a:grpSpLocks/>
              </p:cNvGrpSpPr>
              <p:nvPr/>
            </p:nvGrpSpPr>
            <p:grpSpPr bwMode="auto">
              <a:xfrm>
                <a:off x="4002" y="2920"/>
                <a:ext cx="1228" cy="734"/>
                <a:chOff x="2628" y="2406"/>
                <a:chExt cx="768" cy="612"/>
              </a:xfrm>
            </p:grpSpPr>
            <p:grpSp>
              <p:nvGrpSpPr>
                <p:cNvPr id="19" name="Group 57"/>
                <p:cNvGrpSpPr>
                  <a:grpSpLocks/>
                </p:cNvGrpSpPr>
                <p:nvPr/>
              </p:nvGrpSpPr>
              <p:grpSpPr bwMode="auto">
                <a:xfrm>
                  <a:off x="2666" y="2752"/>
                  <a:ext cx="730" cy="266"/>
                  <a:chOff x="348" y="1511"/>
                  <a:chExt cx="2136" cy="777"/>
                </a:xfrm>
              </p:grpSpPr>
              <p:sp>
                <p:nvSpPr>
                  <p:cNvPr id="11364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348" y="1511"/>
                    <a:ext cx="2136" cy="77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3B2E2"/>
                      </a:gs>
                      <a:gs pos="100000">
                        <a:srgbClr val="0D53BE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 sz="1350"/>
                  </a:p>
                </p:txBody>
              </p:sp>
              <p:sp>
                <p:nvSpPr>
                  <p:cNvPr id="11365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473" y="1539"/>
                    <a:ext cx="1876" cy="6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 sz="1350"/>
                  </a:p>
                </p:txBody>
              </p:sp>
            </p:grpSp>
            <p:grpSp>
              <p:nvGrpSpPr>
                <p:cNvPr id="20" name="Group 60"/>
                <p:cNvGrpSpPr>
                  <a:grpSpLocks/>
                </p:cNvGrpSpPr>
                <p:nvPr/>
              </p:nvGrpSpPr>
              <p:grpSpPr bwMode="auto">
                <a:xfrm>
                  <a:off x="2628" y="2557"/>
                  <a:ext cx="278" cy="287"/>
                  <a:chOff x="3840" y="2405"/>
                  <a:chExt cx="672" cy="695"/>
                </a:xfrm>
              </p:grpSpPr>
              <p:sp>
                <p:nvSpPr>
                  <p:cNvPr id="11362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3840" y="2828"/>
                    <a:ext cx="672" cy="272"/>
                  </a:xfrm>
                  <a:prstGeom prst="ellipse">
                    <a:avLst/>
                  </a:prstGeom>
                  <a:solidFill>
                    <a:srgbClr val="0E59C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 sz="1350"/>
                  </a:p>
                </p:txBody>
              </p:sp>
              <p:pic>
                <p:nvPicPr>
                  <p:cNvPr id="11363" name="Picture 62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/>
                  <a:srcRect/>
                  <a:stretch>
                    <a:fillRect/>
                  </a:stretch>
                </p:blipFill>
                <p:spPr bwMode="auto">
                  <a:xfrm>
                    <a:off x="3965" y="2405"/>
                    <a:ext cx="403" cy="61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21" name="Group 63"/>
                <p:cNvGrpSpPr>
                  <a:grpSpLocks/>
                </p:cNvGrpSpPr>
                <p:nvPr/>
              </p:nvGrpSpPr>
              <p:grpSpPr bwMode="auto">
                <a:xfrm>
                  <a:off x="2880" y="2406"/>
                  <a:ext cx="400" cy="582"/>
                  <a:chOff x="3216" y="3360"/>
                  <a:chExt cx="466" cy="678"/>
                </a:xfrm>
              </p:grpSpPr>
              <p:pic>
                <p:nvPicPr>
                  <p:cNvPr id="11359" name="Picture 64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/>
                  <a:srcRect/>
                  <a:stretch>
                    <a:fillRect/>
                  </a:stretch>
                </p:blipFill>
                <p:spPr bwMode="auto">
                  <a:xfrm>
                    <a:off x="3216" y="3408"/>
                    <a:ext cx="274" cy="57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1360" name="Picture 65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/>
                  <a:srcRect/>
                  <a:stretch>
                    <a:fillRect/>
                  </a:stretch>
                </p:blipFill>
                <p:spPr bwMode="auto">
                  <a:xfrm>
                    <a:off x="3408" y="3360"/>
                    <a:ext cx="274" cy="57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1361" name="Picture 66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/>
                  <a:srcRect/>
                  <a:stretch>
                    <a:fillRect/>
                  </a:stretch>
                </p:blipFill>
                <p:spPr bwMode="auto">
                  <a:xfrm>
                    <a:off x="3354" y="3468"/>
                    <a:ext cx="274" cy="57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</p:grpSp>
        <p:sp>
          <p:nvSpPr>
            <p:cNvPr id="11285" name="Oval 67"/>
            <p:cNvSpPr>
              <a:spLocks noChangeArrowheads="1"/>
            </p:cNvSpPr>
            <p:nvPr/>
          </p:nvSpPr>
          <p:spPr bwMode="auto">
            <a:xfrm>
              <a:off x="1684338" y="2967038"/>
              <a:ext cx="1066800" cy="38100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350"/>
            </a:p>
          </p:txBody>
        </p:sp>
        <p:grpSp>
          <p:nvGrpSpPr>
            <p:cNvPr id="22" name="Group 68"/>
            <p:cNvGrpSpPr>
              <a:grpSpLocks/>
            </p:cNvGrpSpPr>
            <p:nvPr/>
          </p:nvGrpSpPr>
          <p:grpSpPr bwMode="auto">
            <a:xfrm>
              <a:off x="1684338" y="2954338"/>
              <a:ext cx="1104900" cy="485775"/>
              <a:chOff x="864" y="864"/>
              <a:chExt cx="3984" cy="1755"/>
            </a:xfrm>
          </p:grpSpPr>
          <p:pic>
            <p:nvPicPr>
              <p:cNvPr id="11349" name="Picture 69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864" y="864"/>
                <a:ext cx="3984" cy="1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350" name="Oval 70"/>
              <p:cNvSpPr>
                <a:spLocks noChangeArrowheads="1"/>
              </p:cNvSpPr>
              <p:nvPr/>
            </p:nvSpPr>
            <p:spPr bwMode="auto">
              <a:xfrm>
                <a:off x="1833" y="912"/>
                <a:ext cx="2034" cy="148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1350"/>
              </a:p>
            </p:txBody>
          </p:sp>
          <p:grpSp>
            <p:nvGrpSpPr>
              <p:cNvPr id="23" name="Group 71"/>
              <p:cNvGrpSpPr>
                <a:grpSpLocks/>
              </p:cNvGrpSpPr>
              <p:nvPr/>
            </p:nvGrpSpPr>
            <p:grpSpPr bwMode="auto">
              <a:xfrm>
                <a:off x="2016" y="2025"/>
                <a:ext cx="1632" cy="594"/>
                <a:chOff x="348" y="1511"/>
                <a:chExt cx="2136" cy="777"/>
              </a:xfrm>
            </p:grpSpPr>
            <p:sp>
              <p:nvSpPr>
                <p:cNvPr id="11352" name="Oval 72"/>
                <p:cNvSpPr>
                  <a:spLocks noChangeArrowheads="1"/>
                </p:cNvSpPr>
                <p:nvPr/>
              </p:nvSpPr>
              <p:spPr bwMode="auto">
                <a:xfrm>
                  <a:off x="348" y="1511"/>
                  <a:ext cx="2136" cy="7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3B2E2"/>
                    </a:gs>
                    <a:gs pos="100000">
                      <a:srgbClr val="0D53BE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1350"/>
                </a:p>
              </p:txBody>
            </p:sp>
            <p:sp>
              <p:nvSpPr>
                <p:cNvPr id="11353" name="Oval 73"/>
                <p:cNvSpPr>
                  <a:spLocks noChangeArrowheads="1"/>
                </p:cNvSpPr>
                <p:nvPr/>
              </p:nvSpPr>
              <p:spPr bwMode="auto">
                <a:xfrm>
                  <a:off x="473" y="1539"/>
                  <a:ext cx="1876" cy="69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1350"/>
                </a:p>
              </p:txBody>
            </p:sp>
          </p:grpSp>
        </p:grpSp>
        <p:sp>
          <p:nvSpPr>
            <p:cNvPr id="11287" name="Oval 74"/>
            <p:cNvSpPr>
              <a:spLocks noChangeArrowheads="1"/>
            </p:cNvSpPr>
            <p:nvPr/>
          </p:nvSpPr>
          <p:spPr bwMode="auto">
            <a:xfrm>
              <a:off x="2370138" y="3575050"/>
              <a:ext cx="1219200" cy="515938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350"/>
            </a:p>
          </p:txBody>
        </p:sp>
        <p:grpSp>
          <p:nvGrpSpPr>
            <p:cNvPr id="24" name="Group 75"/>
            <p:cNvGrpSpPr>
              <a:grpSpLocks/>
            </p:cNvGrpSpPr>
            <p:nvPr/>
          </p:nvGrpSpPr>
          <p:grpSpPr bwMode="auto">
            <a:xfrm>
              <a:off x="2332038" y="3575050"/>
              <a:ext cx="1333500" cy="601663"/>
              <a:chOff x="864" y="864"/>
              <a:chExt cx="3984" cy="1755"/>
            </a:xfrm>
          </p:grpSpPr>
          <p:pic>
            <p:nvPicPr>
              <p:cNvPr id="11344" name="Picture 76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864" y="864"/>
                <a:ext cx="3984" cy="1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345" name="Oval 77"/>
              <p:cNvSpPr>
                <a:spLocks noChangeArrowheads="1"/>
              </p:cNvSpPr>
              <p:nvPr/>
            </p:nvSpPr>
            <p:spPr bwMode="auto">
              <a:xfrm>
                <a:off x="1833" y="912"/>
                <a:ext cx="2034" cy="148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1350"/>
              </a:p>
            </p:txBody>
          </p:sp>
          <p:grpSp>
            <p:nvGrpSpPr>
              <p:cNvPr id="25" name="Group 78"/>
              <p:cNvGrpSpPr>
                <a:grpSpLocks/>
              </p:cNvGrpSpPr>
              <p:nvPr/>
            </p:nvGrpSpPr>
            <p:grpSpPr bwMode="auto">
              <a:xfrm>
                <a:off x="2016" y="2025"/>
                <a:ext cx="1632" cy="594"/>
                <a:chOff x="348" y="1511"/>
                <a:chExt cx="2136" cy="777"/>
              </a:xfrm>
            </p:grpSpPr>
            <p:sp>
              <p:nvSpPr>
                <p:cNvPr id="11347" name="Oval 79"/>
                <p:cNvSpPr>
                  <a:spLocks noChangeArrowheads="1"/>
                </p:cNvSpPr>
                <p:nvPr/>
              </p:nvSpPr>
              <p:spPr bwMode="auto">
                <a:xfrm>
                  <a:off x="348" y="1511"/>
                  <a:ext cx="2136" cy="7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3B2E2"/>
                    </a:gs>
                    <a:gs pos="100000">
                      <a:srgbClr val="0D53BE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1350"/>
                </a:p>
              </p:txBody>
            </p:sp>
            <p:sp>
              <p:nvSpPr>
                <p:cNvPr id="11348" name="Oval 80"/>
                <p:cNvSpPr>
                  <a:spLocks noChangeArrowheads="1"/>
                </p:cNvSpPr>
                <p:nvPr/>
              </p:nvSpPr>
              <p:spPr bwMode="auto">
                <a:xfrm>
                  <a:off x="473" y="1539"/>
                  <a:ext cx="1876" cy="69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1350"/>
                </a:p>
              </p:txBody>
            </p:sp>
          </p:grpSp>
        </p:grpSp>
        <p:sp>
          <p:nvSpPr>
            <p:cNvPr id="11289" name="Oval 81"/>
            <p:cNvSpPr>
              <a:spLocks noChangeArrowheads="1"/>
            </p:cNvSpPr>
            <p:nvPr/>
          </p:nvSpPr>
          <p:spPr bwMode="auto">
            <a:xfrm>
              <a:off x="3884613" y="3824288"/>
              <a:ext cx="1371600" cy="53340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350"/>
            </a:p>
          </p:txBody>
        </p:sp>
        <p:grpSp>
          <p:nvGrpSpPr>
            <p:cNvPr id="26" name="Group 82"/>
            <p:cNvGrpSpPr>
              <a:grpSpLocks/>
            </p:cNvGrpSpPr>
            <p:nvPr/>
          </p:nvGrpSpPr>
          <p:grpSpPr bwMode="auto">
            <a:xfrm>
              <a:off x="3798888" y="3805238"/>
              <a:ext cx="1543050" cy="679450"/>
              <a:chOff x="864" y="864"/>
              <a:chExt cx="3984" cy="1755"/>
            </a:xfrm>
          </p:grpSpPr>
          <p:pic>
            <p:nvPicPr>
              <p:cNvPr id="11339" name="Picture 83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864" y="864"/>
                <a:ext cx="3984" cy="1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340" name="Oval 84"/>
              <p:cNvSpPr>
                <a:spLocks noChangeArrowheads="1"/>
              </p:cNvSpPr>
              <p:nvPr/>
            </p:nvSpPr>
            <p:spPr bwMode="auto">
              <a:xfrm>
                <a:off x="1833" y="912"/>
                <a:ext cx="2034" cy="148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1350"/>
              </a:p>
            </p:txBody>
          </p:sp>
          <p:grpSp>
            <p:nvGrpSpPr>
              <p:cNvPr id="27" name="Group 85"/>
              <p:cNvGrpSpPr>
                <a:grpSpLocks/>
              </p:cNvGrpSpPr>
              <p:nvPr/>
            </p:nvGrpSpPr>
            <p:grpSpPr bwMode="auto">
              <a:xfrm>
                <a:off x="2016" y="2025"/>
                <a:ext cx="1632" cy="594"/>
                <a:chOff x="348" y="1511"/>
                <a:chExt cx="2136" cy="777"/>
              </a:xfrm>
            </p:grpSpPr>
            <p:sp>
              <p:nvSpPr>
                <p:cNvPr id="11342" name="Oval 86"/>
                <p:cNvSpPr>
                  <a:spLocks noChangeArrowheads="1"/>
                </p:cNvSpPr>
                <p:nvPr/>
              </p:nvSpPr>
              <p:spPr bwMode="auto">
                <a:xfrm>
                  <a:off x="348" y="1511"/>
                  <a:ext cx="2136" cy="7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3B2E2"/>
                    </a:gs>
                    <a:gs pos="100000">
                      <a:srgbClr val="0D53BE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1350"/>
                </a:p>
              </p:txBody>
            </p:sp>
            <p:sp>
              <p:nvSpPr>
                <p:cNvPr id="11343" name="Oval 87"/>
                <p:cNvSpPr>
                  <a:spLocks noChangeArrowheads="1"/>
                </p:cNvSpPr>
                <p:nvPr/>
              </p:nvSpPr>
              <p:spPr bwMode="auto">
                <a:xfrm>
                  <a:off x="473" y="1539"/>
                  <a:ext cx="1876" cy="69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1350"/>
                </a:p>
              </p:txBody>
            </p:sp>
          </p:grpSp>
        </p:grpSp>
        <p:sp>
          <p:nvSpPr>
            <p:cNvPr id="11291" name="Oval 88"/>
            <p:cNvSpPr>
              <a:spLocks noChangeArrowheads="1"/>
            </p:cNvSpPr>
            <p:nvPr/>
          </p:nvSpPr>
          <p:spPr bwMode="auto">
            <a:xfrm>
              <a:off x="5475288" y="3605213"/>
              <a:ext cx="1219200" cy="47625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350"/>
            </a:p>
          </p:txBody>
        </p:sp>
        <p:grpSp>
          <p:nvGrpSpPr>
            <p:cNvPr id="28" name="Group 89"/>
            <p:cNvGrpSpPr>
              <a:grpSpLocks/>
            </p:cNvGrpSpPr>
            <p:nvPr/>
          </p:nvGrpSpPr>
          <p:grpSpPr bwMode="auto">
            <a:xfrm>
              <a:off x="5418138" y="3579813"/>
              <a:ext cx="1333500" cy="585787"/>
              <a:chOff x="864" y="864"/>
              <a:chExt cx="3984" cy="1755"/>
            </a:xfrm>
          </p:grpSpPr>
          <p:pic>
            <p:nvPicPr>
              <p:cNvPr id="11334" name="Picture 90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864" y="864"/>
                <a:ext cx="3984" cy="1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335" name="Oval 91"/>
              <p:cNvSpPr>
                <a:spLocks noChangeArrowheads="1"/>
              </p:cNvSpPr>
              <p:nvPr/>
            </p:nvSpPr>
            <p:spPr bwMode="auto">
              <a:xfrm>
                <a:off x="1833" y="912"/>
                <a:ext cx="2034" cy="148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1350"/>
              </a:p>
            </p:txBody>
          </p:sp>
          <p:grpSp>
            <p:nvGrpSpPr>
              <p:cNvPr id="29" name="Group 92"/>
              <p:cNvGrpSpPr>
                <a:grpSpLocks/>
              </p:cNvGrpSpPr>
              <p:nvPr/>
            </p:nvGrpSpPr>
            <p:grpSpPr bwMode="auto">
              <a:xfrm>
                <a:off x="2016" y="2025"/>
                <a:ext cx="1632" cy="594"/>
                <a:chOff x="348" y="1511"/>
                <a:chExt cx="2136" cy="777"/>
              </a:xfrm>
            </p:grpSpPr>
            <p:sp>
              <p:nvSpPr>
                <p:cNvPr id="11337" name="Oval 93"/>
                <p:cNvSpPr>
                  <a:spLocks noChangeArrowheads="1"/>
                </p:cNvSpPr>
                <p:nvPr/>
              </p:nvSpPr>
              <p:spPr bwMode="auto">
                <a:xfrm>
                  <a:off x="348" y="1511"/>
                  <a:ext cx="2136" cy="7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3B2E2"/>
                    </a:gs>
                    <a:gs pos="100000">
                      <a:srgbClr val="0D53BE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1350"/>
                </a:p>
              </p:txBody>
            </p:sp>
            <p:sp>
              <p:nvSpPr>
                <p:cNvPr id="11338" name="Oval 94"/>
                <p:cNvSpPr>
                  <a:spLocks noChangeArrowheads="1"/>
                </p:cNvSpPr>
                <p:nvPr/>
              </p:nvSpPr>
              <p:spPr bwMode="auto">
                <a:xfrm>
                  <a:off x="473" y="1539"/>
                  <a:ext cx="1876" cy="69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1350"/>
                </a:p>
              </p:txBody>
            </p:sp>
          </p:grpSp>
        </p:grpSp>
        <p:sp>
          <p:nvSpPr>
            <p:cNvPr id="11293" name="Oval 95"/>
            <p:cNvSpPr>
              <a:spLocks noChangeArrowheads="1"/>
            </p:cNvSpPr>
            <p:nvPr/>
          </p:nvSpPr>
          <p:spPr bwMode="auto">
            <a:xfrm>
              <a:off x="6608763" y="3051175"/>
              <a:ext cx="990600" cy="38100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350"/>
            </a:p>
          </p:txBody>
        </p:sp>
        <p:grpSp>
          <p:nvGrpSpPr>
            <p:cNvPr id="30" name="Group 96"/>
            <p:cNvGrpSpPr>
              <a:grpSpLocks/>
            </p:cNvGrpSpPr>
            <p:nvPr/>
          </p:nvGrpSpPr>
          <p:grpSpPr bwMode="auto">
            <a:xfrm>
              <a:off x="6561138" y="3030538"/>
              <a:ext cx="1104900" cy="485775"/>
              <a:chOff x="864" y="864"/>
              <a:chExt cx="3984" cy="1755"/>
            </a:xfrm>
          </p:grpSpPr>
          <p:pic>
            <p:nvPicPr>
              <p:cNvPr id="11329" name="Picture 97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864" y="864"/>
                <a:ext cx="3984" cy="1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330" name="Oval 98"/>
              <p:cNvSpPr>
                <a:spLocks noChangeArrowheads="1"/>
              </p:cNvSpPr>
              <p:nvPr/>
            </p:nvSpPr>
            <p:spPr bwMode="auto">
              <a:xfrm>
                <a:off x="1833" y="912"/>
                <a:ext cx="2034" cy="1486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1350"/>
              </a:p>
            </p:txBody>
          </p:sp>
          <p:grpSp>
            <p:nvGrpSpPr>
              <p:cNvPr id="31" name="Group 99"/>
              <p:cNvGrpSpPr>
                <a:grpSpLocks/>
              </p:cNvGrpSpPr>
              <p:nvPr/>
            </p:nvGrpSpPr>
            <p:grpSpPr bwMode="auto">
              <a:xfrm>
                <a:off x="2016" y="2025"/>
                <a:ext cx="1632" cy="594"/>
                <a:chOff x="348" y="1511"/>
                <a:chExt cx="2136" cy="777"/>
              </a:xfrm>
            </p:grpSpPr>
            <p:sp>
              <p:nvSpPr>
                <p:cNvPr id="11332" name="Oval 100"/>
                <p:cNvSpPr>
                  <a:spLocks noChangeArrowheads="1"/>
                </p:cNvSpPr>
                <p:nvPr/>
              </p:nvSpPr>
              <p:spPr bwMode="auto">
                <a:xfrm>
                  <a:off x="348" y="1511"/>
                  <a:ext cx="2136" cy="7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3B2E2"/>
                    </a:gs>
                    <a:gs pos="100000">
                      <a:srgbClr val="0D53BE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1350"/>
                </a:p>
              </p:txBody>
            </p:sp>
            <p:sp>
              <p:nvSpPr>
                <p:cNvPr id="11333" name="Oval 101"/>
                <p:cNvSpPr>
                  <a:spLocks noChangeArrowheads="1"/>
                </p:cNvSpPr>
                <p:nvPr/>
              </p:nvSpPr>
              <p:spPr bwMode="auto">
                <a:xfrm>
                  <a:off x="473" y="1539"/>
                  <a:ext cx="1876" cy="69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 sz="1350"/>
                </a:p>
              </p:txBody>
            </p:sp>
          </p:grpSp>
        </p:grpSp>
        <p:pic>
          <p:nvPicPr>
            <p:cNvPr id="11295" name="Picture 102" descr="Finanace-Man_DollarSign_ns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351338" y="3246438"/>
              <a:ext cx="454025" cy="93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6" name="Picture 103" descr="HR2_ns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832475" y="3027363"/>
              <a:ext cx="728663" cy="87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7" name="Picture 104" descr="Sales-Man_Briefcase_ns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912938" y="2509838"/>
              <a:ext cx="487362" cy="69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8" name="Picture 105" descr="CustServ_ns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6713538" y="2649538"/>
              <a:ext cx="809625" cy="684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9" name="Picture 106" descr="Mktg-Man_PieChart_v2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871788" y="3106738"/>
              <a:ext cx="488950" cy="71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00" name="Picture 107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2093913" y="3159125"/>
              <a:ext cx="273050" cy="284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01" name="Picture 108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2727325" y="3778250"/>
              <a:ext cx="4445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02" name="Picture 109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4344988" y="4033838"/>
              <a:ext cx="4254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03" name="Picture 110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862638" y="3776663"/>
              <a:ext cx="395287" cy="35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04" name="Picture 111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6970713" y="3233738"/>
              <a:ext cx="327025" cy="284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264" name="Group 112"/>
            <p:cNvGrpSpPr>
              <a:grpSpLocks/>
            </p:cNvGrpSpPr>
            <p:nvPr/>
          </p:nvGrpSpPr>
          <p:grpSpPr bwMode="auto">
            <a:xfrm>
              <a:off x="373063" y="3373438"/>
              <a:ext cx="1158875" cy="422275"/>
              <a:chOff x="348" y="1511"/>
              <a:chExt cx="2136" cy="777"/>
            </a:xfrm>
          </p:grpSpPr>
          <p:sp>
            <p:nvSpPr>
              <p:cNvPr id="11327" name="Oval 113"/>
              <p:cNvSpPr>
                <a:spLocks noChangeArrowheads="1"/>
              </p:cNvSpPr>
              <p:nvPr/>
            </p:nvSpPr>
            <p:spPr bwMode="auto">
              <a:xfrm>
                <a:off x="348" y="1511"/>
                <a:ext cx="2136" cy="777"/>
              </a:xfrm>
              <a:prstGeom prst="ellipse">
                <a:avLst/>
              </a:prstGeom>
              <a:gradFill rotWithShape="0">
                <a:gsLst>
                  <a:gs pos="0">
                    <a:srgbClr val="93B2E2"/>
                  </a:gs>
                  <a:gs pos="100000">
                    <a:srgbClr val="0D53BE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1350"/>
              </a:p>
            </p:txBody>
          </p:sp>
          <p:sp>
            <p:nvSpPr>
              <p:cNvPr id="11328" name="Oval 114"/>
              <p:cNvSpPr>
                <a:spLocks noChangeArrowheads="1"/>
              </p:cNvSpPr>
              <p:nvPr/>
            </p:nvSpPr>
            <p:spPr bwMode="auto">
              <a:xfrm>
                <a:off x="473" y="1539"/>
                <a:ext cx="1876" cy="692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1350"/>
              </a:p>
            </p:txBody>
          </p:sp>
        </p:grpSp>
        <p:grpSp>
          <p:nvGrpSpPr>
            <p:cNvPr id="11265" name="Group 115"/>
            <p:cNvGrpSpPr>
              <a:grpSpLocks/>
            </p:cNvGrpSpPr>
            <p:nvPr/>
          </p:nvGrpSpPr>
          <p:grpSpPr bwMode="auto">
            <a:xfrm>
              <a:off x="312738" y="3063875"/>
              <a:ext cx="441325" cy="455613"/>
              <a:chOff x="3840" y="2405"/>
              <a:chExt cx="672" cy="695"/>
            </a:xfrm>
          </p:grpSpPr>
          <p:sp>
            <p:nvSpPr>
              <p:cNvPr id="11325" name="Oval 116"/>
              <p:cNvSpPr>
                <a:spLocks noChangeArrowheads="1"/>
              </p:cNvSpPr>
              <p:nvPr/>
            </p:nvSpPr>
            <p:spPr bwMode="auto">
              <a:xfrm>
                <a:off x="3840" y="2828"/>
                <a:ext cx="672" cy="272"/>
              </a:xfrm>
              <a:prstGeom prst="ellipse">
                <a:avLst/>
              </a:prstGeom>
              <a:solidFill>
                <a:srgbClr val="0E59C8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 sz="1350"/>
              </a:p>
            </p:txBody>
          </p:sp>
          <p:pic>
            <p:nvPicPr>
              <p:cNvPr id="11326" name="Picture 117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965" y="2405"/>
                <a:ext cx="403" cy="6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1275" name="Group 118"/>
            <p:cNvGrpSpPr>
              <a:grpSpLocks/>
            </p:cNvGrpSpPr>
            <p:nvPr/>
          </p:nvGrpSpPr>
          <p:grpSpPr bwMode="auto">
            <a:xfrm>
              <a:off x="693738" y="2813050"/>
              <a:ext cx="673100" cy="915988"/>
              <a:chOff x="1008" y="2448"/>
              <a:chExt cx="424" cy="576"/>
            </a:xfrm>
          </p:grpSpPr>
          <p:pic>
            <p:nvPicPr>
              <p:cNvPr id="11322" name="Picture 119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1200" y="2448"/>
                <a:ext cx="232" cy="4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323" name="Picture 120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1008" y="2484"/>
                <a:ext cx="232" cy="4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324" name="Picture 121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1136" y="2548"/>
                <a:ext cx="232" cy="4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308" name="Text Box 122"/>
            <p:cNvSpPr txBox="1">
              <a:spLocks noChangeArrowheads="1"/>
            </p:cNvSpPr>
            <p:nvPr/>
          </p:nvSpPr>
          <p:spPr bwMode="auto">
            <a:xfrm>
              <a:off x="160883" y="3833528"/>
              <a:ext cx="872033" cy="292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34289" rIns="0" bIns="34289" anchor="b">
              <a:spAutoFit/>
            </a:bodyPr>
            <a:lstStyle/>
            <a:p>
              <a:pPr algn="ctr"/>
              <a:r>
                <a:rPr lang="en-US" sz="975" b="1"/>
                <a:t>CUSTOMERS</a:t>
              </a:r>
            </a:p>
          </p:txBody>
        </p:sp>
        <p:grpSp>
          <p:nvGrpSpPr>
            <p:cNvPr id="11276" name="Group 123"/>
            <p:cNvGrpSpPr>
              <a:grpSpLocks/>
            </p:cNvGrpSpPr>
            <p:nvPr/>
          </p:nvGrpSpPr>
          <p:grpSpPr bwMode="auto">
            <a:xfrm>
              <a:off x="7551738" y="2967038"/>
              <a:ext cx="1335919" cy="1417637"/>
              <a:chOff x="7611" y="1768"/>
              <a:chExt cx="1347" cy="1071"/>
            </a:xfrm>
          </p:grpSpPr>
          <p:grpSp>
            <p:nvGrpSpPr>
              <p:cNvPr id="11277" name="Group 124"/>
              <p:cNvGrpSpPr>
                <a:grpSpLocks/>
              </p:cNvGrpSpPr>
              <p:nvPr/>
            </p:nvGrpSpPr>
            <p:grpSpPr bwMode="auto">
              <a:xfrm>
                <a:off x="7611" y="1768"/>
                <a:ext cx="1229" cy="762"/>
                <a:chOff x="4872" y="2382"/>
                <a:chExt cx="768" cy="636"/>
              </a:xfrm>
            </p:grpSpPr>
            <p:grpSp>
              <p:nvGrpSpPr>
                <p:cNvPr id="11279" name="Group 125"/>
                <p:cNvGrpSpPr>
                  <a:grpSpLocks/>
                </p:cNvGrpSpPr>
                <p:nvPr/>
              </p:nvGrpSpPr>
              <p:grpSpPr bwMode="auto">
                <a:xfrm>
                  <a:off x="4910" y="2752"/>
                  <a:ext cx="730" cy="266"/>
                  <a:chOff x="348" y="1511"/>
                  <a:chExt cx="2136" cy="777"/>
                </a:xfrm>
              </p:grpSpPr>
              <p:sp>
                <p:nvSpPr>
                  <p:cNvPr id="11320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348" y="1511"/>
                    <a:ext cx="2136" cy="77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93B2E2"/>
                      </a:gs>
                      <a:gs pos="100000">
                        <a:srgbClr val="0D53BE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 sz="1350"/>
                  </a:p>
                </p:txBody>
              </p:sp>
              <p:sp>
                <p:nvSpPr>
                  <p:cNvPr id="11321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473" y="1539"/>
                    <a:ext cx="1876" cy="6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 sz="1350"/>
                  </a:p>
                </p:txBody>
              </p:sp>
            </p:grpSp>
            <p:grpSp>
              <p:nvGrpSpPr>
                <p:cNvPr id="11280" name="Group 128"/>
                <p:cNvGrpSpPr>
                  <a:grpSpLocks/>
                </p:cNvGrpSpPr>
                <p:nvPr/>
              </p:nvGrpSpPr>
              <p:grpSpPr bwMode="auto">
                <a:xfrm>
                  <a:off x="4872" y="2557"/>
                  <a:ext cx="278" cy="287"/>
                  <a:chOff x="3840" y="2405"/>
                  <a:chExt cx="672" cy="695"/>
                </a:xfrm>
              </p:grpSpPr>
              <p:sp>
                <p:nvSpPr>
                  <p:cNvPr id="11318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3840" y="2828"/>
                    <a:ext cx="672" cy="272"/>
                  </a:xfrm>
                  <a:prstGeom prst="ellipse">
                    <a:avLst/>
                  </a:prstGeom>
                  <a:solidFill>
                    <a:srgbClr val="0E59C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 sz="1350"/>
                  </a:p>
                </p:txBody>
              </p:sp>
              <p:pic>
                <p:nvPicPr>
                  <p:cNvPr id="11319" name="Picture 130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/>
                  <a:srcRect/>
                  <a:stretch>
                    <a:fillRect/>
                  </a:stretch>
                </p:blipFill>
                <p:spPr bwMode="auto">
                  <a:xfrm>
                    <a:off x="3965" y="2405"/>
                    <a:ext cx="403" cy="61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11282" name="Group 131"/>
                <p:cNvGrpSpPr>
                  <a:grpSpLocks/>
                </p:cNvGrpSpPr>
                <p:nvPr/>
              </p:nvGrpSpPr>
              <p:grpSpPr bwMode="auto">
                <a:xfrm>
                  <a:off x="5112" y="2382"/>
                  <a:ext cx="424" cy="576"/>
                  <a:chOff x="1008" y="2448"/>
                  <a:chExt cx="424" cy="576"/>
                </a:xfrm>
              </p:grpSpPr>
              <p:pic>
                <p:nvPicPr>
                  <p:cNvPr id="11315" name="Picture 132"/>
                  <p:cNvPicPr>
                    <a:picLocks noChangeAspect="1" noChangeArrowheads="1"/>
                  </p:cNvPicPr>
                  <p:nvPr/>
                </p:nvPicPr>
                <p:blipFill>
                  <a:blip r:embed="rId26" cstate="print"/>
                  <a:srcRect/>
                  <a:stretch>
                    <a:fillRect/>
                  </a:stretch>
                </p:blipFill>
                <p:spPr bwMode="auto">
                  <a:xfrm>
                    <a:off x="1200" y="2448"/>
                    <a:ext cx="232" cy="4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1316" name="Picture 133"/>
                  <p:cNvPicPr>
                    <a:picLocks noChangeAspect="1" noChangeArrowheads="1"/>
                  </p:cNvPicPr>
                  <p:nvPr/>
                </p:nvPicPr>
                <p:blipFill>
                  <a:blip r:embed="rId26" cstate="print"/>
                  <a:srcRect/>
                  <a:stretch>
                    <a:fillRect/>
                  </a:stretch>
                </p:blipFill>
                <p:spPr bwMode="auto">
                  <a:xfrm>
                    <a:off x="1008" y="2484"/>
                    <a:ext cx="232" cy="4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1317" name="Picture 134"/>
                  <p:cNvPicPr>
                    <a:picLocks noChangeAspect="1" noChangeArrowheads="1"/>
                  </p:cNvPicPr>
                  <p:nvPr/>
                </p:nvPicPr>
                <p:blipFill>
                  <a:blip r:embed="rId26" cstate="print"/>
                  <a:srcRect/>
                  <a:stretch>
                    <a:fillRect/>
                  </a:stretch>
                </p:blipFill>
                <p:spPr bwMode="auto">
                  <a:xfrm>
                    <a:off x="1136" y="2548"/>
                    <a:ext cx="232" cy="4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sp>
            <p:nvSpPr>
              <p:cNvPr id="11311" name="Text Box 135"/>
              <p:cNvSpPr txBox="1">
                <a:spLocks noChangeArrowheads="1"/>
              </p:cNvSpPr>
              <p:nvPr/>
            </p:nvSpPr>
            <p:spPr bwMode="auto">
              <a:xfrm>
                <a:off x="8079" y="2618"/>
                <a:ext cx="879" cy="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34289" rIns="0" bIns="34289" anchor="b">
                <a:spAutoFit/>
              </a:bodyPr>
              <a:lstStyle/>
              <a:p>
                <a:pPr algn="ctr"/>
                <a:r>
                  <a:rPr lang="en-US" sz="975" b="1"/>
                  <a:t>CUSTOMERS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1329887"/>
      </p:ext>
    </p:extLst>
  </p:cSld>
  <p:clrMapOvr>
    <a:masterClrMapping/>
  </p:clrMapOvr>
  <p:transition advTm="2973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6"/>
          <p:cNvGrpSpPr>
            <a:grpSpLocks/>
          </p:cNvGrpSpPr>
          <p:nvPr/>
        </p:nvGrpSpPr>
        <p:grpSpPr bwMode="auto">
          <a:xfrm>
            <a:off x="1485901" y="1085852"/>
            <a:ext cx="6039698" cy="4001598"/>
            <a:chOff x="288" y="0"/>
            <a:chExt cx="5552" cy="4446"/>
          </a:xfrm>
        </p:grpSpPr>
        <p:sp>
          <p:nvSpPr>
            <p:cNvPr id="10244" name="Freeform 2"/>
            <p:cNvSpPr>
              <a:spLocks/>
            </p:cNvSpPr>
            <p:nvPr/>
          </p:nvSpPr>
          <p:spPr bwMode="auto">
            <a:xfrm>
              <a:off x="2708" y="2513"/>
              <a:ext cx="31" cy="30"/>
            </a:xfrm>
            <a:custGeom>
              <a:avLst/>
              <a:gdLst>
                <a:gd name="T0" fmla="*/ 1 w 61"/>
                <a:gd name="T1" fmla="*/ 2 h 59"/>
                <a:gd name="T2" fmla="*/ 1 w 61"/>
                <a:gd name="T3" fmla="*/ 3 h 59"/>
                <a:gd name="T4" fmla="*/ 2 w 61"/>
                <a:gd name="T5" fmla="*/ 3 h 59"/>
                <a:gd name="T6" fmla="*/ 2 w 61"/>
                <a:gd name="T7" fmla="*/ 4 h 59"/>
                <a:gd name="T8" fmla="*/ 3 w 61"/>
                <a:gd name="T9" fmla="*/ 4 h 59"/>
                <a:gd name="T10" fmla="*/ 3 w 61"/>
                <a:gd name="T11" fmla="*/ 4 h 59"/>
                <a:gd name="T12" fmla="*/ 3 w 61"/>
                <a:gd name="T13" fmla="*/ 4 h 59"/>
                <a:gd name="T14" fmla="*/ 4 w 61"/>
                <a:gd name="T15" fmla="*/ 4 h 59"/>
                <a:gd name="T16" fmla="*/ 4 w 61"/>
                <a:gd name="T17" fmla="*/ 4 h 59"/>
                <a:gd name="T18" fmla="*/ 4 w 61"/>
                <a:gd name="T19" fmla="*/ 3 h 59"/>
                <a:gd name="T20" fmla="*/ 4 w 61"/>
                <a:gd name="T21" fmla="*/ 3 h 59"/>
                <a:gd name="T22" fmla="*/ 4 w 61"/>
                <a:gd name="T23" fmla="*/ 3 h 59"/>
                <a:gd name="T24" fmla="*/ 4 w 61"/>
                <a:gd name="T25" fmla="*/ 2 h 59"/>
                <a:gd name="T26" fmla="*/ 3 w 61"/>
                <a:gd name="T27" fmla="*/ 2 h 59"/>
                <a:gd name="T28" fmla="*/ 3 w 61"/>
                <a:gd name="T29" fmla="*/ 2 h 59"/>
                <a:gd name="T30" fmla="*/ 3 w 61"/>
                <a:gd name="T31" fmla="*/ 1 h 59"/>
                <a:gd name="T32" fmla="*/ 2 w 61"/>
                <a:gd name="T33" fmla="*/ 1 h 59"/>
                <a:gd name="T34" fmla="*/ 2 w 61"/>
                <a:gd name="T35" fmla="*/ 1 h 59"/>
                <a:gd name="T36" fmla="*/ 1 w 61"/>
                <a:gd name="T37" fmla="*/ 0 h 59"/>
                <a:gd name="T38" fmla="*/ 1 w 61"/>
                <a:gd name="T39" fmla="*/ 1 h 59"/>
                <a:gd name="T40" fmla="*/ 1 w 61"/>
                <a:gd name="T41" fmla="*/ 1 h 59"/>
                <a:gd name="T42" fmla="*/ 1 w 61"/>
                <a:gd name="T43" fmla="*/ 1 h 59"/>
                <a:gd name="T44" fmla="*/ 0 w 61"/>
                <a:gd name="T45" fmla="*/ 1 h 59"/>
                <a:gd name="T46" fmla="*/ 1 w 61"/>
                <a:gd name="T47" fmla="*/ 2 h 59"/>
                <a:gd name="T48" fmla="*/ 1 w 61"/>
                <a:gd name="T49" fmla="*/ 2 h 59"/>
                <a:gd name="T50" fmla="*/ 1 w 61"/>
                <a:gd name="T51" fmla="*/ 2 h 5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1"/>
                <a:gd name="T79" fmla="*/ 0 h 59"/>
                <a:gd name="T80" fmla="*/ 61 w 61"/>
                <a:gd name="T81" fmla="*/ 59 h 5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1" h="59">
                  <a:moveTo>
                    <a:pt x="4" y="28"/>
                  </a:moveTo>
                  <a:lnTo>
                    <a:pt x="11" y="35"/>
                  </a:lnTo>
                  <a:lnTo>
                    <a:pt x="19" y="43"/>
                  </a:lnTo>
                  <a:lnTo>
                    <a:pt x="26" y="50"/>
                  </a:lnTo>
                  <a:lnTo>
                    <a:pt x="36" y="56"/>
                  </a:lnTo>
                  <a:lnTo>
                    <a:pt x="41" y="59"/>
                  </a:lnTo>
                  <a:lnTo>
                    <a:pt x="48" y="59"/>
                  </a:lnTo>
                  <a:lnTo>
                    <a:pt x="54" y="57"/>
                  </a:lnTo>
                  <a:lnTo>
                    <a:pt x="59" y="52"/>
                  </a:lnTo>
                  <a:lnTo>
                    <a:pt x="61" y="46"/>
                  </a:lnTo>
                  <a:lnTo>
                    <a:pt x="61" y="41"/>
                  </a:lnTo>
                  <a:lnTo>
                    <a:pt x="60" y="35"/>
                  </a:lnTo>
                  <a:lnTo>
                    <a:pt x="55" y="30"/>
                  </a:lnTo>
                  <a:lnTo>
                    <a:pt x="47" y="25"/>
                  </a:lnTo>
                  <a:lnTo>
                    <a:pt x="40" y="19"/>
                  </a:lnTo>
                  <a:lnTo>
                    <a:pt x="33" y="12"/>
                  </a:lnTo>
                  <a:lnTo>
                    <a:pt x="26" y="5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9" y="2"/>
                  </a:lnTo>
                  <a:lnTo>
                    <a:pt x="4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1" y="23"/>
                  </a:lnTo>
                  <a:lnTo>
                    <a:pt x="4" y="28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45" name="Freeform 3"/>
            <p:cNvSpPr>
              <a:spLocks/>
            </p:cNvSpPr>
            <p:nvPr/>
          </p:nvSpPr>
          <p:spPr bwMode="auto">
            <a:xfrm>
              <a:off x="2771" y="2571"/>
              <a:ext cx="22" cy="27"/>
            </a:xfrm>
            <a:custGeom>
              <a:avLst/>
              <a:gdLst>
                <a:gd name="T0" fmla="*/ 1 w 45"/>
                <a:gd name="T1" fmla="*/ 3 h 55"/>
                <a:gd name="T2" fmla="*/ 2 w 45"/>
                <a:gd name="T3" fmla="*/ 2 h 55"/>
                <a:gd name="T4" fmla="*/ 2 w 45"/>
                <a:gd name="T5" fmla="*/ 2 h 55"/>
                <a:gd name="T6" fmla="*/ 2 w 45"/>
                <a:gd name="T7" fmla="*/ 1 h 55"/>
                <a:gd name="T8" fmla="*/ 2 w 45"/>
                <a:gd name="T9" fmla="*/ 1 h 55"/>
                <a:gd name="T10" fmla="*/ 2 w 45"/>
                <a:gd name="T11" fmla="*/ 1 h 55"/>
                <a:gd name="T12" fmla="*/ 2 w 45"/>
                <a:gd name="T13" fmla="*/ 0 h 55"/>
                <a:gd name="T14" fmla="*/ 2 w 45"/>
                <a:gd name="T15" fmla="*/ 0 h 55"/>
                <a:gd name="T16" fmla="*/ 2 w 45"/>
                <a:gd name="T17" fmla="*/ 0 h 55"/>
                <a:gd name="T18" fmla="*/ 1 w 45"/>
                <a:gd name="T19" fmla="*/ 0 h 55"/>
                <a:gd name="T20" fmla="*/ 1 w 45"/>
                <a:gd name="T21" fmla="*/ 0 h 55"/>
                <a:gd name="T22" fmla="*/ 1 w 45"/>
                <a:gd name="T23" fmla="*/ 0 h 55"/>
                <a:gd name="T24" fmla="*/ 0 w 45"/>
                <a:gd name="T25" fmla="*/ 0 h 55"/>
                <a:gd name="T26" fmla="*/ 0 w 45"/>
                <a:gd name="T27" fmla="*/ 0 h 55"/>
                <a:gd name="T28" fmla="*/ 0 w 45"/>
                <a:gd name="T29" fmla="*/ 1 h 55"/>
                <a:gd name="T30" fmla="*/ 0 w 45"/>
                <a:gd name="T31" fmla="*/ 1 h 55"/>
                <a:gd name="T32" fmla="*/ 0 w 45"/>
                <a:gd name="T33" fmla="*/ 1 h 55"/>
                <a:gd name="T34" fmla="*/ 0 w 45"/>
                <a:gd name="T35" fmla="*/ 2 h 55"/>
                <a:gd name="T36" fmla="*/ 0 w 45"/>
                <a:gd name="T37" fmla="*/ 2 h 55"/>
                <a:gd name="T38" fmla="*/ 0 w 45"/>
                <a:gd name="T39" fmla="*/ 2 h 55"/>
                <a:gd name="T40" fmla="*/ 0 w 45"/>
                <a:gd name="T41" fmla="*/ 3 h 55"/>
                <a:gd name="T42" fmla="*/ 0 w 45"/>
                <a:gd name="T43" fmla="*/ 3 h 55"/>
                <a:gd name="T44" fmla="*/ 1 w 45"/>
                <a:gd name="T45" fmla="*/ 3 h 55"/>
                <a:gd name="T46" fmla="*/ 1 w 45"/>
                <a:gd name="T47" fmla="*/ 3 h 55"/>
                <a:gd name="T48" fmla="*/ 1 w 45"/>
                <a:gd name="T49" fmla="*/ 3 h 55"/>
                <a:gd name="T50" fmla="*/ 1 w 45"/>
                <a:gd name="T51" fmla="*/ 3 h 5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5"/>
                <a:gd name="T80" fmla="*/ 45 w 45"/>
                <a:gd name="T81" fmla="*/ 55 h 5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5">
                  <a:moveTo>
                    <a:pt x="29" y="49"/>
                  </a:moveTo>
                  <a:lnTo>
                    <a:pt x="35" y="43"/>
                  </a:lnTo>
                  <a:lnTo>
                    <a:pt x="38" y="38"/>
                  </a:lnTo>
                  <a:lnTo>
                    <a:pt x="42" y="31"/>
                  </a:lnTo>
                  <a:lnTo>
                    <a:pt x="44" y="23"/>
                  </a:lnTo>
                  <a:lnTo>
                    <a:pt x="45" y="17"/>
                  </a:lnTo>
                  <a:lnTo>
                    <a:pt x="44" y="10"/>
                  </a:lnTo>
                  <a:lnTo>
                    <a:pt x="41" y="5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9" y="4"/>
                  </a:lnTo>
                  <a:lnTo>
                    <a:pt x="15" y="10"/>
                  </a:lnTo>
                  <a:lnTo>
                    <a:pt x="13" y="15"/>
                  </a:lnTo>
                  <a:lnTo>
                    <a:pt x="11" y="20"/>
                  </a:lnTo>
                  <a:lnTo>
                    <a:pt x="7" y="25"/>
                  </a:lnTo>
                  <a:lnTo>
                    <a:pt x="4" y="30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3" y="47"/>
                  </a:lnTo>
                  <a:lnTo>
                    <a:pt x="7" y="51"/>
                  </a:lnTo>
                  <a:lnTo>
                    <a:pt x="13" y="55"/>
                  </a:lnTo>
                  <a:lnTo>
                    <a:pt x="19" y="55"/>
                  </a:lnTo>
                  <a:lnTo>
                    <a:pt x="24" y="54"/>
                  </a:lnTo>
                  <a:lnTo>
                    <a:pt x="29" y="49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46" name="Freeform 4"/>
            <p:cNvSpPr>
              <a:spLocks/>
            </p:cNvSpPr>
            <p:nvPr/>
          </p:nvSpPr>
          <p:spPr bwMode="auto">
            <a:xfrm>
              <a:off x="2671" y="2561"/>
              <a:ext cx="20" cy="31"/>
            </a:xfrm>
            <a:custGeom>
              <a:avLst/>
              <a:gdLst>
                <a:gd name="T0" fmla="*/ 1 w 39"/>
                <a:gd name="T1" fmla="*/ 2 h 61"/>
                <a:gd name="T2" fmla="*/ 1 w 39"/>
                <a:gd name="T3" fmla="*/ 2 h 61"/>
                <a:gd name="T4" fmla="*/ 1 w 39"/>
                <a:gd name="T5" fmla="*/ 3 h 61"/>
                <a:gd name="T6" fmla="*/ 1 w 39"/>
                <a:gd name="T7" fmla="*/ 3 h 61"/>
                <a:gd name="T8" fmla="*/ 1 w 39"/>
                <a:gd name="T9" fmla="*/ 3 h 61"/>
                <a:gd name="T10" fmla="*/ 1 w 39"/>
                <a:gd name="T11" fmla="*/ 4 h 61"/>
                <a:gd name="T12" fmla="*/ 1 w 39"/>
                <a:gd name="T13" fmla="*/ 4 h 61"/>
                <a:gd name="T14" fmla="*/ 2 w 39"/>
                <a:gd name="T15" fmla="*/ 4 h 61"/>
                <a:gd name="T16" fmla="*/ 2 w 39"/>
                <a:gd name="T17" fmla="*/ 4 h 61"/>
                <a:gd name="T18" fmla="*/ 2 w 39"/>
                <a:gd name="T19" fmla="*/ 4 h 61"/>
                <a:gd name="T20" fmla="*/ 3 w 39"/>
                <a:gd name="T21" fmla="*/ 4 h 61"/>
                <a:gd name="T22" fmla="*/ 3 w 39"/>
                <a:gd name="T23" fmla="*/ 3 h 61"/>
                <a:gd name="T24" fmla="*/ 3 w 39"/>
                <a:gd name="T25" fmla="*/ 3 h 61"/>
                <a:gd name="T26" fmla="*/ 3 w 39"/>
                <a:gd name="T27" fmla="*/ 3 h 61"/>
                <a:gd name="T28" fmla="*/ 3 w 39"/>
                <a:gd name="T29" fmla="*/ 2 h 61"/>
                <a:gd name="T30" fmla="*/ 2 w 39"/>
                <a:gd name="T31" fmla="*/ 2 h 61"/>
                <a:gd name="T32" fmla="*/ 2 w 39"/>
                <a:gd name="T33" fmla="*/ 1 h 61"/>
                <a:gd name="T34" fmla="*/ 2 w 39"/>
                <a:gd name="T35" fmla="*/ 1 h 61"/>
                <a:gd name="T36" fmla="*/ 2 w 39"/>
                <a:gd name="T37" fmla="*/ 1 h 61"/>
                <a:gd name="T38" fmla="*/ 1 w 39"/>
                <a:gd name="T39" fmla="*/ 0 h 61"/>
                <a:gd name="T40" fmla="*/ 1 w 39"/>
                <a:gd name="T41" fmla="*/ 1 h 61"/>
                <a:gd name="T42" fmla="*/ 1 w 39"/>
                <a:gd name="T43" fmla="*/ 1 h 61"/>
                <a:gd name="T44" fmla="*/ 1 w 39"/>
                <a:gd name="T45" fmla="*/ 1 h 61"/>
                <a:gd name="T46" fmla="*/ 0 w 39"/>
                <a:gd name="T47" fmla="*/ 2 h 61"/>
                <a:gd name="T48" fmla="*/ 1 w 39"/>
                <a:gd name="T49" fmla="*/ 2 h 61"/>
                <a:gd name="T50" fmla="*/ 1 w 39"/>
                <a:gd name="T51" fmla="*/ 2 h 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9"/>
                <a:gd name="T79" fmla="*/ 0 h 61"/>
                <a:gd name="T80" fmla="*/ 39 w 39"/>
                <a:gd name="T81" fmla="*/ 61 h 6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9" h="61">
                  <a:moveTo>
                    <a:pt x="1" y="23"/>
                  </a:moveTo>
                  <a:lnTo>
                    <a:pt x="3" y="29"/>
                  </a:lnTo>
                  <a:lnTo>
                    <a:pt x="5" y="36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9" y="54"/>
                  </a:lnTo>
                  <a:lnTo>
                    <a:pt x="14" y="59"/>
                  </a:lnTo>
                  <a:lnTo>
                    <a:pt x="20" y="61"/>
                  </a:lnTo>
                  <a:lnTo>
                    <a:pt x="26" y="61"/>
                  </a:lnTo>
                  <a:lnTo>
                    <a:pt x="32" y="59"/>
                  </a:lnTo>
                  <a:lnTo>
                    <a:pt x="37" y="54"/>
                  </a:lnTo>
                  <a:lnTo>
                    <a:pt x="39" y="48"/>
                  </a:lnTo>
                  <a:lnTo>
                    <a:pt x="39" y="43"/>
                  </a:lnTo>
                  <a:lnTo>
                    <a:pt x="37" y="35"/>
                  </a:lnTo>
                  <a:lnTo>
                    <a:pt x="35" y="27"/>
                  </a:lnTo>
                  <a:lnTo>
                    <a:pt x="32" y="18"/>
                  </a:lnTo>
                  <a:lnTo>
                    <a:pt x="30" y="10"/>
                  </a:lnTo>
                  <a:lnTo>
                    <a:pt x="26" y="5"/>
                  </a:lnTo>
                  <a:lnTo>
                    <a:pt x="22" y="1"/>
                  </a:lnTo>
                  <a:lnTo>
                    <a:pt x="15" y="0"/>
                  </a:lnTo>
                  <a:lnTo>
                    <a:pt x="9" y="2"/>
                  </a:lnTo>
                  <a:lnTo>
                    <a:pt x="5" y="6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47" name="Freeform 5"/>
            <p:cNvSpPr>
              <a:spLocks/>
            </p:cNvSpPr>
            <p:nvPr/>
          </p:nvSpPr>
          <p:spPr bwMode="auto">
            <a:xfrm>
              <a:off x="2788" y="2501"/>
              <a:ext cx="23" cy="25"/>
            </a:xfrm>
            <a:custGeom>
              <a:avLst/>
              <a:gdLst>
                <a:gd name="T0" fmla="*/ 2 w 45"/>
                <a:gd name="T1" fmla="*/ 2 h 51"/>
                <a:gd name="T2" fmla="*/ 2 w 45"/>
                <a:gd name="T3" fmla="*/ 2 h 51"/>
                <a:gd name="T4" fmla="*/ 3 w 45"/>
                <a:gd name="T5" fmla="*/ 2 h 51"/>
                <a:gd name="T6" fmla="*/ 3 w 45"/>
                <a:gd name="T7" fmla="*/ 1 h 51"/>
                <a:gd name="T8" fmla="*/ 3 w 45"/>
                <a:gd name="T9" fmla="*/ 1 h 51"/>
                <a:gd name="T10" fmla="*/ 3 w 45"/>
                <a:gd name="T11" fmla="*/ 1 h 51"/>
                <a:gd name="T12" fmla="*/ 3 w 45"/>
                <a:gd name="T13" fmla="*/ 0 h 51"/>
                <a:gd name="T14" fmla="*/ 3 w 45"/>
                <a:gd name="T15" fmla="*/ 0 h 51"/>
                <a:gd name="T16" fmla="*/ 3 w 45"/>
                <a:gd name="T17" fmla="*/ 0 h 51"/>
                <a:gd name="T18" fmla="*/ 3 w 45"/>
                <a:gd name="T19" fmla="*/ 0 h 51"/>
                <a:gd name="T20" fmla="*/ 2 w 45"/>
                <a:gd name="T21" fmla="*/ 0 h 51"/>
                <a:gd name="T22" fmla="*/ 2 w 45"/>
                <a:gd name="T23" fmla="*/ 0 h 51"/>
                <a:gd name="T24" fmla="*/ 2 w 45"/>
                <a:gd name="T25" fmla="*/ 0 h 51"/>
                <a:gd name="T26" fmla="*/ 1 w 45"/>
                <a:gd name="T27" fmla="*/ 0 h 51"/>
                <a:gd name="T28" fmla="*/ 1 w 45"/>
                <a:gd name="T29" fmla="*/ 0 h 51"/>
                <a:gd name="T30" fmla="*/ 1 w 45"/>
                <a:gd name="T31" fmla="*/ 1 h 51"/>
                <a:gd name="T32" fmla="*/ 1 w 45"/>
                <a:gd name="T33" fmla="*/ 1 h 51"/>
                <a:gd name="T34" fmla="*/ 0 w 45"/>
                <a:gd name="T35" fmla="*/ 1 h 51"/>
                <a:gd name="T36" fmla="*/ 0 w 45"/>
                <a:gd name="T37" fmla="*/ 2 h 51"/>
                <a:gd name="T38" fmla="*/ 1 w 45"/>
                <a:gd name="T39" fmla="*/ 2 h 51"/>
                <a:gd name="T40" fmla="*/ 1 w 45"/>
                <a:gd name="T41" fmla="*/ 2 h 51"/>
                <a:gd name="T42" fmla="*/ 1 w 45"/>
                <a:gd name="T43" fmla="*/ 3 h 51"/>
                <a:gd name="T44" fmla="*/ 2 w 45"/>
                <a:gd name="T45" fmla="*/ 3 h 51"/>
                <a:gd name="T46" fmla="*/ 2 w 45"/>
                <a:gd name="T47" fmla="*/ 3 h 51"/>
                <a:gd name="T48" fmla="*/ 2 w 45"/>
                <a:gd name="T49" fmla="*/ 2 h 51"/>
                <a:gd name="T50" fmla="*/ 2 w 45"/>
                <a:gd name="T51" fmla="*/ 2 h 5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1"/>
                <a:gd name="T80" fmla="*/ 45 w 45"/>
                <a:gd name="T81" fmla="*/ 51 h 5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1">
                  <a:moveTo>
                    <a:pt x="28" y="45"/>
                  </a:moveTo>
                  <a:lnTo>
                    <a:pt x="32" y="40"/>
                  </a:lnTo>
                  <a:lnTo>
                    <a:pt x="36" y="35"/>
                  </a:lnTo>
                  <a:lnTo>
                    <a:pt x="39" y="30"/>
                  </a:lnTo>
                  <a:lnTo>
                    <a:pt x="41" y="26"/>
                  </a:lnTo>
                  <a:lnTo>
                    <a:pt x="45" y="20"/>
                  </a:lnTo>
                  <a:lnTo>
                    <a:pt x="45" y="14"/>
                  </a:lnTo>
                  <a:lnTo>
                    <a:pt x="44" y="8"/>
                  </a:lnTo>
                  <a:lnTo>
                    <a:pt x="39" y="4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2" y="1"/>
                  </a:lnTo>
                  <a:lnTo>
                    <a:pt x="17" y="6"/>
                  </a:lnTo>
                  <a:lnTo>
                    <a:pt x="13" y="11"/>
                  </a:lnTo>
                  <a:lnTo>
                    <a:pt x="9" y="15"/>
                  </a:lnTo>
                  <a:lnTo>
                    <a:pt x="6" y="21"/>
                  </a:lnTo>
                  <a:lnTo>
                    <a:pt x="2" y="26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6" y="47"/>
                  </a:lnTo>
                  <a:lnTo>
                    <a:pt x="12" y="51"/>
                  </a:lnTo>
                  <a:lnTo>
                    <a:pt x="17" y="51"/>
                  </a:lnTo>
                  <a:lnTo>
                    <a:pt x="23" y="50"/>
                  </a:lnTo>
                  <a:lnTo>
                    <a:pt x="28" y="45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48" name="Freeform 6"/>
            <p:cNvSpPr>
              <a:spLocks/>
            </p:cNvSpPr>
            <p:nvPr/>
          </p:nvSpPr>
          <p:spPr bwMode="auto">
            <a:xfrm>
              <a:off x="2869" y="2575"/>
              <a:ext cx="31" cy="29"/>
            </a:xfrm>
            <a:custGeom>
              <a:avLst/>
              <a:gdLst>
                <a:gd name="T0" fmla="*/ 1 w 62"/>
                <a:gd name="T1" fmla="*/ 2 h 58"/>
                <a:gd name="T2" fmla="*/ 1 w 62"/>
                <a:gd name="T3" fmla="*/ 3 h 58"/>
                <a:gd name="T4" fmla="*/ 2 w 62"/>
                <a:gd name="T5" fmla="*/ 3 h 58"/>
                <a:gd name="T6" fmla="*/ 2 w 62"/>
                <a:gd name="T7" fmla="*/ 4 h 58"/>
                <a:gd name="T8" fmla="*/ 3 w 62"/>
                <a:gd name="T9" fmla="*/ 4 h 58"/>
                <a:gd name="T10" fmla="*/ 3 w 62"/>
                <a:gd name="T11" fmla="*/ 4 h 58"/>
                <a:gd name="T12" fmla="*/ 4 w 62"/>
                <a:gd name="T13" fmla="*/ 4 h 58"/>
                <a:gd name="T14" fmla="*/ 4 w 62"/>
                <a:gd name="T15" fmla="*/ 4 h 58"/>
                <a:gd name="T16" fmla="*/ 4 w 62"/>
                <a:gd name="T17" fmla="*/ 4 h 58"/>
                <a:gd name="T18" fmla="*/ 4 w 62"/>
                <a:gd name="T19" fmla="*/ 3 h 58"/>
                <a:gd name="T20" fmla="*/ 4 w 62"/>
                <a:gd name="T21" fmla="*/ 3 h 58"/>
                <a:gd name="T22" fmla="*/ 4 w 62"/>
                <a:gd name="T23" fmla="*/ 3 h 58"/>
                <a:gd name="T24" fmla="*/ 4 w 62"/>
                <a:gd name="T25" fmla="*/ 2 h 58"/>
                <a:gd name="T26" fmla="*/ 3 w 62"/>
                <a:gd name="T27" fmla="*/ 2 h 58"/>
                <a:gd name="T28" fmla="*/ 3 w 62"/>
                <a:gd name="T29" fmla="*/ 2 h 58"/>
                <a:gd name="T30" fmla="*/ 3 w 62"/>
                <a:gd name="T31" fmla="*/ 1 h 58"/>
                <a:gd name="T32" fmla="*/ 2 w 62"/>
                <a:gd name="T33" fmla="*/ 1 h 58"/>
                <a:gd name="T34" fmla="*/ 2 w 62"/>
                <a:gd name="T35" fmla="*/ 1 h 58"/>
                <a:gd name="T36" fmla="*/ 1 w 62"/>
                <a:gd name="T37" fmla="*/ 0 h 58"/>
                <a:gd name="T38" fmla="*/ 1 w 62"/>
                <a:gd name="T39" fmla="*/ 1 h 58"/>
                <a:gd name="T40" fmla="*/ 1 w 62"/>
                <a:gd name="T41" fmla="*/ 1 h 58"/>
                <a:gd name="T42" fmla="*/ 1 w 62"/>
                <a:gd name="T43" fmla="*/ 1 h 58"/>
                <a:gd name="T44" fmla="*/ 0 w 62"/>
                <a:gd name="T45" fmla="*/ 1 h 58"/>
                <a:gd name="T46" fmla="*/ 1 w 62"/>
                <a:gd name="T47" fmla="*/ 2 h 58"/>
                <a:gd name="T48" fmla="*/ 1 w 62"/>
                <a:gd name="T49" fmla="*/ 2 h 58"/>
                <a:gd name="T50" fmla="*/ 1 w 62"/>
                <a:gd name="T51" fmla="*/ 2 h 5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58"/>
                <a:gd name="T80" fmla="*/ 62 w 62"/>
                <a:gd name="T81" fmla="*/ 58 h 5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58">
                  <a:moveTo>
                    <a:pt x="5" y="27"/>
                  </a:moveTo>
                  <a:lnTo>
                    <a:pt x="13" y="34"/>
                  </a:lnTo>
                  <a:lnTo>
                    <a:pt x="20" y="42"/>
                  </a:lnTo>
                  <a:lnTo>
                    <a:pt x="28" y="49"/>
                  </a:lnTo>
                  <a:lnTo>
                    <a:pt x="37" y="55"/>
                  </a:lnTo>
                  <a:lnTo>
                    <a:pt x="43" y="58"/>
                  </a:lnTo>
                  <a:lnTo>
                    <a:pt x="49" y="58"/>
                  </a:lnTo>
                  <a:lnTo>
                    <a:pt x="54" y="56"/>
                  </a:lnTo>
                  <a:lnTo>
                    <a:pt x="59" y="52"/>
                  </a:lnTo>
                  <a:lnTo>
                    <a:pt x="61" y="46"/>
                  </a:lnTo>
                  <a:lnTo>
                    <a:pt x="62" y="40"/>
                  </a:lnTo>
                  <a:lnTo>
                    <a:pt x="60" y="34"/>
                  </a:lnTo>
                  <a:lnTo>
                    <a:pt x="56" y="30"/>
                  </a:lnTo>
                  <a:lnTo>
                    <a:pt x="47" y="24"/>
                  </a:lnTo>
                  <a:lnTo>
                    <a:pt x="41" y="18"/>
                  </a:lnTo>
                  <a:lnTo>
                    <a:pt x="35" y="11"/>
                  </a:lnTo>
                  <a:lnTo>
                    <a:pt x="28" y="4"/>
                  </a:lnTo>
                  <a:lnTo>
                    <a:pt x="22" y="1"/>
                  </a:lnTo>
                  <a:lnTo>
                    <a:pt x="16" y="0"/>
                  </a:lnTo>
                  <a:lnTo>
                    <a:pt x="9" y="1"/>
                  </a:lnTo>
                  <a:lnTo>
                    <a:pt x="5" y="4"/>
                  </a:lnTo>
                  <a:lnTo>
                    <a:pt x="1" y="10"/>
                  </a:lnTo>
                  <a:lnTo>
                    <a:pt x="0" y="16"/>
                  </a:lnTo>
                  <a:lnTo>
                    <a:pt x="1" y="23"/>
                  </a:lnTo>
                  <a:lnTo>
                    <a:pt x="5" y="27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49" name="Freeform 7"/>
            <p:cNvSpPr>
              <a:spLocks/>
            </p:cNvSpPr>
            <p:nvPr/>
          </p:nvSpPr>
          <p:spPr bwMode="auto">
            <a:xfrm>
              <a:off x="2931" y="2633"/>
              <a:ext cx="23" cy="27"/>
            </a:xfrm>
            <a:custGeom>
              <a:avLst/>
              <a:gdLst>
                <a:gd name="T0" fmla="*/ 2 w 45"/>
                <a:gd name="T1" fmla="*/ 3 h 54"/>
                <a:gd name="T2" fmla="*/ 3 w 45"/>
                <a:gd name="T3" fmla="*/ 3 h 54"/>
                <a:gd name="T4" fmla="*/ 3 w 45"/>
                <a:gd name="T5" fmla="*/ 3 h 54"/>
                <a:gd name="T6" fmla="*/ 3 w 45"/>
                <a:gd name="T7" fmla="*/ 2 h 54"/>
                <a:gd name="T8" fmla="*/ 3 w 45"/>
                <a:gd name="T9" fmla="*/ 2 h 54"/>
                <a:gd name="T10" fmla="*/ 3 w 45"/>
                <a:gd name="T11" fmla="*/ 1 h 54"/>
                <a:gd name="T12" fmla="*/ 3 w 45"/>
                <a:gd name="T13" fmla="*/ 1 h 54"/>
                <a:gd name="T14" fmla="*/ 3 w 45"/>
                <a:gd name="T15" fmla="*/ 1 h 54"/>
                <a:gd name="T16" fmla="*/ 3 w 45"/>
                <a:gd name="T17" fmla="*/ 1 h 54"/>
                <a:gd name="T18" fmla="*/ 2 w 45"/>
                <a:gd name="T19" fmla="*/ 0 h 54"/>
                <a:gd name="T20" fmla="*/ 2 w 45"/>
                <a:gd name="T21" fmla="*/ 1 h 54"/>
                <a:gd name="T22" fmla="*/ 2 w 45"/>
                <a:gd name="T23" fmla="*/ 1 h 54"/>
                <a:gd name="T24" fmla="*/ 1 w 45"/>
                <a:gd name="T25" fmla="*/ 1 h 54"/>
                <a:gd name="T26" fmla="*/ 1 w 45"/>
                <a:gd name="T27" fmla="*/ 1 h 54"/>
                <a:gd name="T28" fmla="*/ 1 w 45"/>
                <a:gd name="T29" fmla="*/ 2 h 54"/>
                <a:gd name="T30" fmla="*/ 1 w 45"/>
                <a:gd name="T31" fmla="*/ 2 h 54"/>
                <a:gd name="T32" fmla="*/ 1 w 45"/>
                <a:gd name="T33" fmla="*/ 2 h 54"/>
                <a:gd name="T34" fmla="*/ 0 w 45"/>
                <a:gd name="T35" fmla="*/ 3 h 54"/>
                <a:gd name="T36" fmla="*/ 0 w 45"/>
                <a:gd name="T37" fmla="*/ 3 h 54"/>
                <a:gd name="T38" fmla="*/ 1 w 45"/>
                <a:gd name="T39" fmla="*/ 3 h 54"/>
                <a:gd name="T40" fmla="*/ 1 w 45"/>
                <a:gd name="T41" fmla="*/ 4 h 54"/>
                <a:gd name="T42" fmla="*/ 1 w 45"/>
                <a:gd name="T43" fmla="*/ 4 h 54"/>
                <a:gd name="T44" fmla="*/ 2 w 45"/>
                <a:gd name="T45" fmla="*/ 4 h 54"/>
                <a:gd name="T46" fmla="*/ 2 w 45"/>
                <a:gd name="T47" fmla="*/ 4 h 54"/>
                <a:gd name="T48" fmla="*/ 2 w 45"/>
                <a:gd name="T49" fmla="*/ 3 h 54"/>
                <a:gd name="T50" fmla="*/ 2 w 45"/>
                <a:gd name="T51" fmla="*/ 3 h 5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4"/>
                <a:gd name="T80" fmla="*/ 45 w 45"/>
                <a:gd name="T81" fmla="*/ 54 h 5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4">
                  <a:moveTo>
                    <a:pt x="28" y="48"/>
                  </a:moveTo>
                  <a:lnTo>
                    <a:pt x="34" y="43"/>
                  </a:lnTo>
                  <a:lnTo>
                    <a:pt x="39" y="37"/>
                  </a:lnTo>
                  <a:lnTo>
                    <a:pt x="41" y="30"/>
                  </a:lnTo>
                  <a:lnTo>
                    <a:pt x="43" y="22"/>
                  </a:lnTo>
                  <a:lnTo>
                    <a:pt x="45" y="16"/>
                  </a:lnTo>
                  <a:lnTo>
                    <a:pt x="43" y="9"/>
                  </a:lnTo>
                  <a:lnTo>
                    <a:pt x="41" y="5"/>
                  </a:lnTo>
                  <a:lnTo>
                    <a:pt x="37" y="1"/>
                  </a:lnTo>
                  <a:lnTo>
                    <a:pt x="31" y="0"/>
                  </a:lnTo>
                  <a:lnTo>
                    <a:pt x="24" y="1"/>
                  </a:lnTo>
                  <a:lnTo>
                    <a:pt x="18" y="5"/>
                  </a:lnTo>
                  <a:lnTo>
                    <a:pt x="15" y="9"/>
                  </a:lnTo>
                  <a:lnTo>
                    <a:pt x="12" y="14"/>
                  </a:lnTo>
                  <a:lnTo>
                    <a:pt x="10" y="20"/>
                  </a:lnTo>
                  <a:lnTo>
                    <a:pt x="7" y="24"/>
                  </a:lnTo>
                  <a:lnTo>
                    <a:pt x="3" y="29"/>
                  </a:lnTo>
                  <a:lnTo>
                    <a:pt x="0" y="35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7" y="51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3"/>
                  </a:lnTo>
                  <a:lnTo>
                    <a:pt x="28" y="48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50" name="Freeform 8"/>
            <p:cNvSpPr>
              <a:spLocks/>
            </p:cNvSpPr>
            <p:nvPr/>
          </p:nvSpPr>
          <p:spPr bwMode="auto">
            <a:xfrm>
              <a:off x="2832" y="2623"/>
              <a:ext cx="19" cy="30"/>
            </a:xfrm>
            <a:custGeom>
              <a:avLst/>
              <a:gdLst>
                <a:gd name="T0" fmla="*/ 0 w 40"/>
                <a:gd name="T1" fmla="*/ 1 h 61"/>
                <a:gd name="T2" fmla="*/ 0 w 40"/>
                <a:gd name="T3" fmla="*/ 1 h 61"/>
                <a:gd name="T4" fmla="*/ 0 w 40"/>
                <a:gd name="T5" fmla="*/ 2 h 61"/>
                <a:gd name="T6" fmla="*/ 0 w 40"/>
                <a:gd name="T7" fmla="*/ 2 h 61"/>
                <a:gd name="T8" fmla="*/ 0 w 40"/>
                <a:gd name="T9" fmla="*/ 3 h 61"/>
                <a:gd name="T10" fmla="*/ 0 w 40"/>
                <a:gd name="T11" fmla="*/ 3 h 61"/>
                <a:gd name="T12" fmla="*/ 0 w 40"/>
                <a:gd name="T13" fmla="*/ 3 h 61"/>
                <a:gd name="T14" fmla="*/ 1 w 40"/>
                <a:gd name="T15" fmla="*/ 3 h 61"/>
                <a:gd name="T16" fmla="*/ 1 w 40"/>
                <a:gd name="T17" fmla="*/ 3 h 61"/>
                <a:gd name="T18" fmla="*/ 2 w 40"/>
                <a:gd name="T19" fmla="*/ 3 h 61"/>
                <a:gd name="T20" fmla="*/ 2 w 40"/>
                <a:gd name="T21" fmla="*/ 3 h 61"/>
                <a:gd name="T22" fmla="*/ 2 w 40"/>
                <a:gd name="T23" fmla="*/ 3 h 61"/>
                <a:gd name="T24" fmla="*/ 2 w 40"/>
                <a:gd name="T25" fmla="*/ 2 h 61"/>
                <a:gd name="T26" fmla="*/ 2 w 40"/>
                <a:gd name="T27" fmla="*/ 2 h 61"/>
                <a:gd name="T28" fmla="*/ 2 w 40"/>
                <a:gd name="T29" fmla="*/ 1 h 61"/>
                <a:gd name="T30" fmla="*/ 2 w 40"/>
                <a:gd name="T31" fmla="*/ 1 h 61"/>
                <a:gd name="T32" fmla="*/ 1 w 40"/>
                <a:gd name="T33" fmla="*/ 0 h 61"/>
                <a:gd name="T34" fmla="*/ 1 w 40"/>
                <a:gd name="T35" fmla="*/ 0 h 61"/>
                <a:gd name="T36" fmla="*/ 1 w 40"/>
                <a:gd name="T37" fmla="*/ 0 h 61"/>
                <a:gd name="T38" fmla="*/ 1 w 40"/>
                <a:gd name="T39" fmla="*/ 0 h 61"/>
                <a:gd name="T40" fmla="*/ 0 w 40"/>
                <a:gd name="T41" fmla="*/ 0 h 61"/>
                <a:gd name="T42" fmla="*/ 0 w 40"/>
                <a:gd name="T43" fmla="*/ 0 h 61"/>
                <a:gd name="T44" fmla="*/ 0 w 40"/>
                <a:gd name="T45" fmla="*/ 0 h 61"/>
                <a:gd name="T46" fmla="*/ 0 w 40"/>
                <a:gd name="T47" fmla="*/ 1 h 61"/>
                <a:gd name="T48" fmla="*/ 0 w 40"/>
                <a:gd name="T49" fmla="*/ 1 h 61"/>
                <a:gd name="T50" fmla="*/ 0 w 40"/>
                <a:gd name="T51" fmla="*/ 1 h 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"/>
                <a:gd name="T79" fmla="*/ 0 h 61"/>
                <a:gd name="T80" fmla="*/ 40 w 40"/>
                <a:gd name="T81" fmla="*/ 61 h 6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" h="61">
                  <a:moveTo>
                    <a:pt x="2" y="23"/>
                  </a:moveTo>
                  <a:lnTo>
                    <a:pt x="4" y="29"/>
                  </a:lnTo>
                  <a:lnTo>
                    <a:pt x="5" y="36"/>
                  </a:lnTo>
                  <a:lnTo>
                    <a:pt x="7" y="43"/>
                  </a:lnTo>
                  <a:lnTo>
                    <a:pt x="8" y="49"/>
                  </a:lnTo>
                  <a:lnTo>
                    <a:pt x="11" y="54"/>
                  </a:lnTo>
                  <a:lnTo>
                    <a:pt x="15" y="59"/>
                  </a:lnTo>
                  <a:lnTo>
                    <a:pt x="21" y="61"/>
                  </a:lnTo>
                  <a:lnTo>
                    <a:pt x="27" y="61"/>
                  </a:lnTo>
                  <a:lnTo>
                    <a:pt x="33" y="59"/>
                  </a:lnTo>
                  <a:lnTo>
                    <a:pt x="37" y="54"/>
                  </a:lnTo>
                  <a:lnTo>
                    <a:pt x="40" y="49"/>
                  </a:lnTo>
                  <a:lnTo>
                    <a:pt x="40" y="43"/>
                  </a:lnTo>
                  <a:lnTo>
                    <a:pt x="37" y="35"/>
                  </a:lnTo>
                  <a:lnTo>
                    <a:pt x="36" y="27"/>
                  </a:lnTo>
                  <a:lnTo>
                    <a:pt x="34" y="19"/>
                  </a:lnTo>
                  <a:lnTo>
                    <a:pt x="31" y="11"/>
                  </a:lnTo>
                  <a:lnTo>
                    <a:pt x="28" y="5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0" y="3"/>
                  </a:lnTo>
                  <a:lnTo>
                    <a:pt x="5" y="6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51" name="Freeform 9"/>
            <p:cNvSpPr>
              <a:spLocks/>
            </p:cNvSpPr>
            <p:nvPr/>
          </p:nvSpPr>
          <p:spPr bwMode="auto">
            <a:xfrm>
              <a:off x="2949" y="2563"/>
              <a:ext cx="22" cy="25"/>
            </a:xfrm>
            <a:custGeom>
              <a:avLst/>
              <a:gdLst>
                <a:gd name="T0" fmla="*/ 2 w 44"/>
                <a:gd name="T1" fmla="*/ 2 h 51"/>
                <a:gd name="T2" fmla="*/ 2 w 44"/>
                <a:gd name="T3" fmla="*/ 2 h 51"/>
                <a:gd name="T4" fmla="*/ 3 w 44"/>
                <a:gd name="T5" fmla="*/ 2 h 51"/>
                <a:gd name="T6" fmla="*/ 3 w 44"/>
                <a:gd name="T7" fmla="*/ 1 h 51"/>
                <a:gd name="T8" fmla="*/ 3 w 44"/>
                <a:gd name="T9" fmla="*/ 1 h 51"/>
                <a:gd name="T10" fmla="*/ 3 w 44"/>
                <a:gd name="T11" fmla="*/ 1 h 51"/>
                <a:gd name="T12" fmla="*/ 3 w 44"/>
                <a:gd name="T13" fmla="*/ 0 h 51"/>
                <a:gd name="T14" fmla="*/ 3 w 44"/>
                <a:gd name="T15" fmla="*/ 0 h 51"/>
                <a:gd name="T16" fmla="*/ 3 w 44"/>
                <a:gd name="T17" fmla="*/ 0 h 51"/>
                <a:gd name="T18" fmla="*/ 3 w 44"/>
                <a:gd name="T19" fmla="*/ 0 h 51"/>
                <a:gd name="T20" fmla="*/ 2 w 44"/>
                <a:gd name="T21" fmla="*/ 0 h 51"/>
                <a:gd name="T22" fmla="*/ 2 w 44"/>
                <a:gd name="T23" fmla="*/ 0 h 51"/>
                <a:gd name="T24" fmla="*/ 2 w 44"/>
                <a:gd name="T25" fmla="*/ 0 h 51"/>
                <a:gd name="T26" fmla="*/ 1 w 44"/>
                <a:gd name="T27" fmla="*/ 0 h 51"/>
                <a:gd name="T28" fmla="*/ 1 w 44"/>
                <a:gd name="T29" fmla="*/ 0 h 51"/>
                <a:gd name="T30" fmla="*/ 1 w 44"/>
                <a:gd name="T31" fmla="*/ 1 h 51"/>
                <a:gd name="T32" fmla="*/ 1 w 44"/>
                <a:gd name="T33" fmla="*/ 1 h 51"/>
                <a:gd name="T34" fmla="*/ 0 w 44"/>
                <a:gd name="T35" fmla="*/ 2 h 51"/>
                <a:gd name="T36" fmla="*/ 0 w 44"/>
                <a:gd name="T37" fmla="*/ 2 h 51"/>
                <a:gd name="T38" fmla="*/ 1 w 44"/>
                <a:gd name="T39" fmla="*/ 2 h 51"/>
                <a:gd name="T40" fmla="*/ 1 w 44"/>
                <a:gd name="T41" fmla="*/ 3 h 51"/>
                <a:gd name="T42" fmla="*/ 1 w 44"/>
                <a:gd name="T43" fmla="*/ 3 h 51"/>
                <a:gd name="T44" fmla="*/ 2 w 44"/>
                <a:gd name="T45" fmla="*/ 3 h 51"/>
                <a:gd name="T46" fmla="*/ 2 w 44"/>
                <a:gd name="T47" fmla="*/ 3 h 51"/>
                <a:gd name="T48" fmla="*/ 2 w 44"/>
                <a:gd name="T49" fmla="*/ 2 h 51"/>
                <a:gd name="T50" fmla="*/ 2 w 44"/>
                <a:gd name="T51" fmla="*/ 2 h 5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4"/>
                <a:gd name="T79" fmla="*/ 0 h 51"/>
                <a:gd name="T80" fmla="*/ 44 w 44"/>
                <a:gd name="T81" fmla="*/ 51 h 5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4" h="51">
                  <a:moveTo>
                    <a:pt x="28" y="45"/>
                  </a:moveTo>
                  <a:lnTo>
                    <a:pt x="31" y="41"/>
                  </a:lnTo>
                  <a:lnTo>
                    <a:pt x="35" y="35"/>
                  </a:lnTo>
                  <a:lnTo>
                    <a:pt x="38" y="30"/>
                  </a:lnTo>
                  <a:lnTo>
                    <a:pt x="42" y="26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43" y="9"/>
                  </a:lnTo>
                  <a:lnTo>
                    <a:pt x="38" y="4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7" y="6"/>
                  </a:lnTo>
                  <a:lnTo>
                    <a:pt x="13" y="11"/>
                  </a:lnTo>
                  <a:lnTo>
                    <a:pt x="10" y="15"/>
                  </a:lnTo>
                  <a:lnTo>
                    <a:pt x="6" y="21"/>
                  </a:lnTo>
                  <a:lnTo>
                    <a:pt x="4" y="26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2" y="43"/>
                  </a:lnTo>
                  <a:lnTo>
                    <a:pt x="6" y="48"/>
                  </a:lnTo>
                  <a:lnTo>
                    <a:pt x="11" y="51"/>
                  </a:lnTo>
                  <a:lnTo>
                    <a:pt x="18" y="51"/>
                  </a:lnTo>
                  <a:lnTo>
                    <a:pt x="23" y="50"/>
                  </a:lnTo>
                  <a:lnTo>
                    <a:pt x="28" y="45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52" name="Freeform 10"/>
            <p:cNvSpPr>
              <a:spLocks/>
            </p:cNvSpPr>
            <p:nvPr/>
          </p:nvSpPr>
          <p:spPr bwMode="auto">
            <a:xfrm>
              <a:off x="3066" y="2526"/>
              <a:ext cx="31" cy="30"/>
            </a:xfrm>
            <a:custGeom>
              <a:avLst/>
              <a:gdLst>
                <a:gd name="T0" fmla="*/ 1 w 62"/>
                <a:gd name="T1" fmla="*/ 2 h 60"/>
                <a:gd name="T2" fmla="*/ 1 w 62"/>
                <a:gd name="T3" fmla="*/ 3 h 60"/>
                <a:gd name="T4" fmla="*/ 2 w 62"/>
                <a:gd name="T5" fmla="*/ 3 h 60"/>
                <a:gd name="T6" fmla="*/ 2 w 62"/>
                <a:gd name="T7" fmla="*/ 4 h 60"/>
                <a:gd name="T8" fmla="*/ 3 w 62"/>
                <a:gd name="T9" fmla="*/ 4 h 60"/>
                <a:gd name="T10" fmla="*/ 3 w 62"/>
                <a:gd name="T11" fmla="*/ 4 h 60"/>
                <a:gd name="T12" fmla="*/ 4 w 62"/>
                <a:gd name="T13" fmla="*/ 4 h 60"/>
                <a:gd name="T14" fmla="*/ 4 w 62"/>
                <a:gd name="T15" fmla="*/ 4 h 60"/>
                <a:gd name="T16" fmla="*/ 4 w 62"/>
                <a:gd name="T17" fmla="*/ 4 h 60"/>
                <a:gd name="T18" fmla="*/ 4 w 62"/>
                <a:gd name="T19" fmla="*/ 3 h 60"/>
                <a:gd name="T20" fmla="*/ 4 w 62"/>
                <a:gd name="T21" fmla="*/ 3 h 60"/>
                <a:gd name="T22" fmla="*/ 4 w 62"/>
                <a:gd name="T23" fmla="*/ 3 h 60"/>
                <a:gd name="T24" fmla="*/ 4 w 62"/>
                <a:gd name="T25" fmla="*/ 2 h 60"/>
                <a:gd name="T26" fmla="*/ 3 w 62"/>
                <a:gd name="T27" fmla="*/ 2 h 60"/>
                <a:gd name="T28" fmla="*/ 3 w 62"/>
                <a:gd name="T29" fmla="*/ 2 h 60"/>
                <a:gd name="T30" fmla="*/ 3 w 62"/>
                <a:gd name="T31" fmla="*/ 1 h 60"/>
                <a:gd name="T32" fmla="*/ 2 w 62"/>
                <a:gd name="T33" fmla="*/ 1 h 60"/>
                <a:gd name="T34" fmla="*/ 2 w 62"/>
                <a:gd name="T35" fmla="*/ 1 h 60"/>
                <a:gd name="T36" fmla="*/ 1 w 62"/>
                <a:gd name="T37" fmla="*/ 0 h 60"/>
                <a:gd name="T38" fmla="*/ 1 w 62"/>
                <a:gd name="T39" fmla="*/ 1 h 60"/>
                <a:gd name="T40" fmla="*/ 1 w 62"/>
                <a:gd name="T41" fmla="*/ 1 h 60"/>
                <a:gd name="T42" fmla="*/ 1 w 62"/>
                <a:gd name="T43" fmla="*/ 1 h 60"/>
                <a:gd name="T44" fmla="*/ 0 w 62"/>
                <a:gd name="T45" fmla="*/ 2 h 60"/>
                <a:gd name="T46" fmla="*/ 1 w 62"/>
                <a:gd name="T47" fmla="*/ 2 h 60"/>
                <a:gd name="T48" fmla="*/ 1 w 62"/>
                <a:gd name="T49" fmla="*/ 2 h 60"/>
                <a:gd name="T50" fmla="*/ 1 w 62"/>
                <a:gd name="T51" fmla="*/ 2 h 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60"/>
                <a:gd name="T80" fmla="*/ 62 w 62"/>
                <a:gd name="T81" fmla="*/ 60 h 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60">
                  <a:moveTo>
                    <a:pt x="5" y="29"/>
                  </a:moveTo>
                  <a:lnTo>
                    <a:pt x="13" y="36"/>
                  </a:lnTo>
                  <a:lnTo>
                    <a:pt x="21" y="44"/>
                  </a:lnTo>
                  <a:lnTo>
                    <a:pt x="28" y="51"/>
                  </a:lnTo>
                  <a:lnTo>
                    <a:pt x="37" y="56"/>
                  </a:lnTo>
                  <a:lnTo>
                    <a:pt x="43" y="59"/>
                  </a:lnTo>
                  <a:lnTo>
                    <a:pt x="50" y="60"/>
                  </a:lnTo>
                  <a:lnTo>
                    <a:pt x="55" y="57"/>
                  </a:lnTo>
                  <a:lnTo>
                    <a:pt x="60" y="53"/>
                  </a:lnTo>
                  <a:lnTo>
                    <a:pt x="62" y="47"/>
                  </a:lnTo>
                  <a:lnTo>
                    <a:pt x="62" y="41"/>
                  </a:lnTo>
                  <a:lnTo>
                    <a:pt x="60" y="36"/>
                  </a:lnTo>
                  <a:lnTo>
                    <a:pt x="55" y="31"/>
                  </a:lnTo>
                  <a:lnTo>
                    <a:pt x="48" y="25"/>
                  </a:lnTo>
                  <a:lnTo>
                    <a:pt x="42" y="18"/>
                  </a:lnTo>
                  <a:lnTo>
                    <a:pt x="35" y="13"/>
                  </a:lnTo>
                  <a:lnTo>
                    <a:pt x="28" y="6"/>
                  </a:lnTo>
                  <a:lnTo>
                    <a:pt x="23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5" y="6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1" y="23"/>
                  </a:lnTo>
                  <a:lnTo>
                    <a:pt x="5" y="29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53" name="Freeform 11"/>
            <p:cNvSpPr>
              <a:spLocks/>
            </p:cNvSpPr>
            <p:nvPr/>
          </p:nvSpPr>
          <p:spPr bwMode="auto">
            <a:xfrm>
              <a:off x="3225" y="2587"/>
              <a:ext cx="31" cy="30"/>
            </a:xfrm>
            <a:custGeom>
              <a:avLst/>
              <a:gdLst>
                <a:gd name="T0" fmla="*/ 1 w 62"/>
                <a:gd name="T1" fmla="*/ 2 h 60"/>
                <a:gd name="T2" fmla="*/ 1 w 62"/>
                <a:gd name="T3" fmla="*/ 3 h 60"/>
                <a:gd name="T4" fmla="*/ 2 w 62"/>
                <a:gd name="T5" fmla="*/ 3 h 60"/>
                <a:gd name="T6" fmla="*/ 2 w 62"/>
                <a:gd name="T7" fmla="*/ 4 h 60"/>
                <a:gd name="T8" fmla="*/ 3 w 62"/>
                <a:gd name="T9" fmla="*/ 4 h 60"/>
                <a:gd name="T10" fmla="*/ 3 w 62"/>
                <a:gd name="T11" fmla="*/ 4 h 60"/>
                <a:gd name="T12" fmla="*/ 3 w 62"/>
                <a:gd name="T13" fmla="*/ 4 h 60"/>
                <a:gd name="T14" fmla="*/ 4 w 62"/>
                <a:gd name="T15" fmla="*/ 4 h 60"/>
                <a:gd name="T16" fmla="*/ 4 w 62"/>
                <a:gd name="T17" fmla="*/ 4 h 60"/>
                <a:gd name="T18" fmla="*/ 4 w 62"/>
                <a:gd name="T19" fmla="*/ 3 h 60"/>
                <a:gd name="T20" fmla="*/ 4 w 62"/>
                <a:gd name="T21" fmla="*/ 3 h 60"/>
                <a:gd name="T22" fmla="*/ 4 w 62"/>
                <a:gd name="T23" fmla="*/ 3 h 60"/>
                <a:gd name="T24" fmla="*/ 4 w 62"/>
                <a:gd name="T25" fmla="*/ 2 h 60"/>
                <a:gd name="T26" fmla="*/ 3 w 62"/>
                <a:gd name="T27" fmla="*/ 2 h 60"/>
                <a:gd name="T28" fmla="*/ 3 w 62"/>
                <a:gd name="T29" fmla="*/ 2 h 60"/>
                <a:gd name="T30" fmla="*/ 3 w 62"/>
                <a:gd name="T31" fmla="*/ 1 h 60"/>
                <a:gd name="T32" fmla="*/ 2 w 62"/>
                <a:gd name="T33" fmla="*/ 1 h 60"/>
                <a:gd name="T34" fmla="*/ 2 w 62"/>
                <a:gd name="T35" fmla="*/ 1 h 60"/>
                <a:gd name="T36" fmla="*/ 1 w 62"/>
                <a:gd name="T37" fmla="*/ 0 h 60"/>
                <a:gd name="T38" fmla="*/ 1 w 62"/>
                <a:gd name="T39" fmla="*/ 1 h 60"/>
                <a:gd name="T40" fmla="*/ 1 w 62"/>
                <a:gd name="T41" fmla="*/ 1 h 60"/>
                <a:gd name="T42" fmla="*/ 1 w 62"/>
                <a:gd name="T43" fmla="*/ 1 h 60"/>
                <a:gd name="T44" fmla="*/ 0 w 62"/>
                <a:gd name="T45" fmla="*/ 2 h 60"/>
                <a:gd name="T46" fmla="*/ 1 w 62"/>
                <a:gd name="T47" fmla="*/ 2 h 60"/>
                <a:gd name="T48" fmla="*/ 1 w 62"/>
                <a:gd name="T49" fmla="*/ 2 h 60"/>
                <a:gd name="T50" fmla="*/ 1 w 62"/>
                <a:gd name="T51" fmla="*/ 2 h 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60"/>
                <a:gd name="T80" fmla="*/ 62 w 62"/>
                <a:gd name="T81" fmla="*/ 60 h 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60">
                  <a:moveTo>
                    <a:pt x="5" y="29"/>
                  </a:moveTo>
                  <a:lnTo>
                    <a:pt x="13" y="36"/>
                  </a:lnTo>
                  <a:lnTo>
                    <a:pt x="20" y="44"/>
                  </a:lnTo>
                  <a:lnTo>
                    <a:pt x="28" y="51"/>
                  </a:lnTo>
                  <a:lnTo>
                    <a:pt x="37" y="56"/>
                  </a:lnTo>
                  <a:lnTo>
                    <a:pt x="43" y="59"/>
                  </a:lnTo>
                  <a:lnTo>
                    <a:pt x="48" y="60"/>
                  </a:lnTo>
                  <a:lnTo>
                    <a:pt x="54" y="57"/>
                  </a:lnTo>
                  <a:lnTo>
                    <a:pt x="59" y="53"/>
                  </a:lnTo>
                  <a:lnTo>
                    <a:pt x="61" y="47"/>
                  </a:lnTo>
                  <a:lnTo>
                    <a:pt x="62" y="41"/>
                  </a:lnTo>
                  <a:lnTo>
                    <a:pt x="60" y="36"/>
                  </a:lnTo>
                  <a:lnTo>
                    <a:pt x="55" y="31"/>
                  </a:lnTo>
                  <a:lnTo>
                    <a:pt x="47" y="25"/>
                  </a:lnTo>
                  <a:lnTo>
                    <a:pt x="40" y="18"/>
                  </a:lnTo>
                  <a:lnTo>
                    <a:pt x="35" y="13"/>
                  </a:lnTo>
                  <a:lnTo>
                    <a:pt x="28" y="6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9" y="2"/>
                  </a:lnTo>
                  <a:lnTo>
                    <a:pt x="5" y="6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1" y="23"/>
                  </a:lnTo>
                  <a:lnTo>
                    <a:pt x="5" y="29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54" name="Freeform 12"/>
            <p:cNvSpPr>
              <a:spLocks/>
            </p:cNvSpPr>
            <p:nvPr/>
          </p:nvSpPr>
          <p:spPr bwMode="auto">
            <a:xfrm>
              <a:off x="3128" y="2585"/>
              <a:ext cx="23" cy="27"/>
            </a:xfrm>
            <a:custGeom>
              <a:avLst/>
              <a:gdLst>
                <a:gd name="T0" fmla="*/ 2 w 45"/>
                <a:gd name="T1" fmla="*/ 3 h 56"/>
                <a:gd name="T2" fmla="*/ 3 w 45"/>
                <a:gd name="T3" fmla="*/ 2 h 56"/>
                <a:gd name="T4" fmla="*/ 3 w 45"/>
                <a:gd name="T5" fmla="*/ 2 h 56"/>
                <a:gd name="T6" fmla="*/ 3 w 45"/>
                <a:gd name="T7" fmla="*/ 1 h 56"/>
                <a:gd name="T8" fmla="*/ 3 w 45"/>
                <a:gd name="T9" fmla="*/ 1 h 56"/>
                <a:gd name="T10" fmla="*/ 3 w 45"/>
                <a:gd name="T11" fmla="*/ 1 h 56"/>
                <a:gd name="T12" fmla="*/ 3 w 45"/>
                <a:gd name="T13" fmla="*/ 0 h 56"/>
                <a:gd name="T14" fmla="*/ 3 w 45"/>
                <a:gd name="T15" fmla="*/ 0 h 56"/>
                <a:gd name="T16" fmla="*/ 3 w 45"/>
                <a:gd name="T17" fmla="*/ 0 h 56"/>
                <a:gd name="T18" fmla="*/ 2 w 45"/>
                <a:gd name="T19" fmla="*/ 0 h 56"/>
                <a:gd name="T20" fmla="*/ 2 w 45"/>
                <a:gd name="T21" fmla="*/ 0 h 56"/>
                <a:gd name="T22" fmla="*/ 2 w 45"/>
                <a:gd name="T23" fmla="*/ 0 h 56"/>
                <a:gd name="T24" fmla="*/ 1 w 45"/>
                <a:gd name="T25" fmla="*/ 0 h 56"/>
                <a:gd name="T26" fmla="*/ 1 w 45"/>
                <a:gd name="T27" fmla="*/ 0 h 56"/>
                <a:gd name="T28" fmla="*/ 1 w 45"/>
                <a:gd name="T29" fmla="*/ 1 h 56"/>
                <a:gd name="T30" fmla="*/ 1 w 45"/>
                <a:gd name="T31" fmla="*/ 1 h 56"/>
                <a:gd name="T32" fmla="*/ 1 w 45"/>
                <a:gd name="T33" fmla="*/ 1 h 56"/>
                <a:gd name="T34" fmla="*/ 0 w 45"/>
                <a:gd name="T35" fmla="*/ 2 h 56"/>
                <a:gd name="T36" fmla="*/ 0 w 45"/>
                <a:gd name="T37" fmla="*/ 2 h 56"/>
                <a:gd name="T38" fmla="*/ 1 w 45"/>
                <a:gd name="T39" fmla="*/ 2 h 56"/>
                <a:gd name="T40" fmla="*/ 1 w 45"/>
                <a:gd name="T41" fmla="*/ 3 h 56"/>
                <a:gd name="T42" fmla="*/ 1 w 45"/>
                <a:gd name="T43" fmla="*/ 3 h 56"/>
                <a:gd name="T44" fmla="*/ 2 w 45"/>
                <a:gd name="T45" fmla="*/ 3 h 56"/>
                <a:gd name="T46" fmla="*/ 2 w 45"/>
                <a:gd name="T47" fmla="*/ 3 h 56"/>
                <a:gd name="T48" fmla="*/ 2 w 45"/>
                <a:gd name="T49" fmla="*/ 3 h 56"/>
                <a:gd name="T50" fmla="*/ 2 w 45"/>
                <a:gd name="T51" fmla="*/ 3 h 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6"/>
                <a:gd name="T80" fmla="*/ 45 w 45"/>
                <a:gd name="T81" fmla="*/ 56 h 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6">
                  <a:moveTo>
                    <a:pt x="28" y="49"/>
                  </a:moveTo>
                  <a:lnTo>
                    <a:pt x="34" y="44"/>
                  </a:lnTo>
                  <a:lnTo>
                    <a:pt x="38" y="37"/>
                  </a:lnTo>
                  <a:lnTo>
                    <a:pt x="41" y="31"/>
                  </a:lnTo>
                  <a:lnTo>
                    <a:pt x="43" y="23"/>
                  </a:lnTo>
                  <a:lnTo>
                    <a:pt x="45" y="16"/>
                  </a:lnTo>
                  <a:lnTo>
                    <a:pt x="43" y="11"/>
                  </a:lnTo>
                  <a:lnTo>
                    <a:pt x="40" y="5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8" y="5"/>
                  </a:lnTo>
                  <a:lnTo>
                    <a:pt x="15" y="9"/>
                  </a:lnTo>
                  <a:lnTo>
                    <a:pt x="12" y="15"/>
                  </a:lnTo>
                  <a:lnTo>
                    <a:pt x="10" y="21"/>
                  </a:lnTo>
                  <a:lnTo>
                    <a:pt x="7" y="26"/>
                  </a:lnTo>
                  <a:lnTo>
                    <a:pt x="3" y="30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1" y="47"/>
                  </a:lnTo>
                  <a:lnTo>
                    <a:pt x="5" y="52"/>
                  </a:lnTo>
                  <a:lnTo>
                    <a:pt x="11" y="56"/>
                  </a:lnTo>
                  <a:lnTo>
                    <a:pt x="17" y="56"/>
                  </a:lnTo>
                  <a:lnTo>
                    <a:pt x="24" y="53"/>
                  </a:lnTo>
                  <a:lnTo>
                    <a:pt x="28" y="49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55" name="Freeform 13"/>
            <p:cNvSpPr>
              <a:spLocks/>
            </p:cNvSpPr>
            <p:nvPr/>
          </p:nvSpPr>
          <p:spPr bwMode="auto">
            <a:xfrm>
              <a:off x="3029" y="2575"/>
              <a:ext cx="19" cy="30"/>
            </a:xfrm>
            <a:custGeom>
              <a:avLst/>
              <a:gdLst>
                <a:gd name="T0" fmla="*/ 0 w 40"/>
                <a:gd name="T1" fmla="*/ 1 h 61"/>
                <a:gd name="T2" fmla="*/ 0 w 40"/>
                <a:gd name="T3" fmla="*/ 1 h 61"/>
                <a:gd name="T4" fmla="*/ 0 w 40"/>
                <a:gd name="T5" fmla="*/ 2 h 61"/>
                <a:gd name="T6" fmla="*/ 0 w 40"/>
                <a:gd name="T7" fmla="*/ 2 h 61"/>
                <a:gd name="T8" fmla="*/ 0 w 40"/>
                <a:gd name="T9" fmla="*/ 3 h 61"/>
                <a:gd name="T10" fmla="*/ 0 w 40"/>
                <a:gd name="T11" fmla="*/ 3 h 61"/>
                <a:gd name="T12" fmla="*/ 0 w 40"/>
                <a:gd name="T13" fmla="*/ 3 h 61"/>
                <a:gd name="T14" fmla="*/ 1 w 40"/>
                <a:gd name="T15" fmla="*/ 3 h 61"/>
                <a:gd name="T16" fmla="*/ 1 w 40"/>
                <a:gd name="T17" fmla="*/ 3 h 61"/>
                <a:gd name="T18" fmla="*/ 2 w 40"/>
                <a:gd name="T19" fmla="*/ 3 h 61"/>
                <a:gd name="T20" fmla="*/ 2 w 40"/>
                <a:gd name="T21" fmla="*/ 3 h 61"/>
                <a:gd name="T22" fmla="*/ 2 w 40"/>
                <a:gd name="T23" fmla="*/ 3 h 61"/>
                <a:gd name="T24" fmla="*/ 2 w 40"/>
                <a:gd name="T25" fmla="*/ 2 h 61"/>
                <a:gd name="T26" fmla="*/ 2 w 40"/>
                <a:gd name="T27" fmla="*/ 2 h 61"/>
                <a:gd name="T28" fmla="*/ 2 w 40"/>
                <a:gd name="T29" fmla="*/ 1 h 61"/>
                <a:gd name="T30" fmla="*/ 2 w 40"/>
                <a:gd name="T31" fmla="*/ 1 h 61"/>
                <a:gd name="T32" fmla="*/ 1 w 40"/>
                <a:gd name="T33" fmla="*/ 0 h 61"/>
                <a:gd name="T34" fmla="*/ 1 w 40"/>
                <a:gd name="T35" fmla="*/ 0 h 61"/>
                <a:gd name="T36" fmla="*/ 1 w 40"/>
                <a:gd name="T37" fmla="*/ 0 h 61"/>
                <a:gd name="T38" fmla="*/ 0 w 40"/>
                <a:gd name="T39" fmla="*/ 0 h 61"/>
                <a:gd name="T40" fmla="*/ 0 w 40"/>
                <a:gd name="T41" fmla="*/ 0 h 61"/>
                <a:gd name="T42" fmla="*/ 0 w 40"/>
                <a:gd name="T43" fmla="*/ 0 h 61"/>
                <a:gd name="T44" fmla="*/ 0 w 40"/>
                <a:gd name="T45" fmla="*/ 0 h 61"/>
                <a:gd name="T46" fmla="*/ 0 w 40"/>
                <a:gd name="T47" fmla="*/ 1 h 61"/>
                <a:gd name="T48" fmla="*/ 0 w 40"/>
                <a:gd name="T49" fmla="*/ 1 h 61"/>
                <a:gd name="T50" fmla="*/ 0 w 40"/>
                <a:gd name="T51" fmla="*/ 1 h 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"/>
                <a:gd name="T79" fmla="*/ 0 h 61"/>
                <a:gd name="T80" fmla="*/ 40 w 40"/>
                <a:gd name="T81" fmla="*/ 61 h 6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" h="61">
                  <a:moveTo>
                    <a:pt x="2" y="23"/>
                  </a:moveTo>
                  <a:lnTo>
                    <a:pt x="3" y="28"/>
                  </a:lnTo>
                  <a:lnTo>
                    <a:pt x="5" y="35"/>
                  </a:lnTo>
                  <a:lnTo>
                    <a:pt x="6" y="41"/>
                  </a:lnTo>
                  <a:lnTo>
                    <a:pt x="7" y="48"/>
                  </a:lnTo>
                  <a:lnTo>
                    <a:pt x="10" y="54"/>
                  </a:lnTo>
                  <a:lnTo>
                    <a:pt x="14" y="57"/>
                  </a:lnTo>
                  <a:lnTo>
                    <a:pt x="20" y="61"/>
                  </a:lnTo>
                  <a:lnTo>
                    <a:pt x="27" y="61"/>
                  </a:lnTo>
                  <a:lnTo>
                    <a:pt x="33" y="58"/>
                  </a:lnTo>
                  <a:lnTo>
                    <a:pt x="37" y="54"/>
                  </a:lnTo>
                  <a:lnTo>
                    <a:pt x="40" y="48"/>
                  </a:lnTo>
                  <a:lnTo>
                    <a:pt x="40" y="41"/>
                  </a:lnTo>
                  <a:lnTo>
                    <a:pt x="37" y="33"/>
                  </a:lnTo>
                  <a:lnTo>
                    <a:pt x="35" y="25"/>
                  </a:lnTo>
                  <a:lnTo>
                    <a:pt x="33" y="18"/>
                  </a:lnTo>
                  <a:lnTo>
                    <a:pt x="30" y="10"/>
                  </a:lnTo>
                  <a:lnTo>
                    <a:pt x="27" y="4"/>
                  </a:lnTo>
                  <a:lnTo>
                    <a:pt x="22" y="1"/>
                  </a:lnTo>
                  <a:lnTo>
                    <a:pt x="15" y="0"/>
                  </a:lnTo>
                  <a:lnTo>
                    <a:pt x="10" y="1"/>
                  </a:lnTo>
                  <a:lnTo>
                    <a:pt x="5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56" name="Freeform 14"/>
            <p:cNvSpPr>
              <a:spLocks/>
            </p:cNvSpPr>
            <p:nvPr/>
          </p:nvSpPr>
          <p:spPr bwMode="auto">
            <a:xfrm>
              <a:off x="2894" y="2477"/>
              <a:ext cx="22" cy="25"/>
            </a:xfrm>
            <a:custGeom>
              <a:avLst/>
              <a:gdLst>
                <a:gd name="T0" fmla="*/ 1 w 45"/>
                <a:gd name="T1" fmla="*/ 3 h 50"/>
                <a:gd name="T2" fmla="*/ 2 w 45"/>
                <a:gd name="T3" fmla="*/ 3 h 50"/>
                <a:gd name="T4" fmla="*/ 2 w 45"/>
                <a:gd name="T5" fmla="*/ 3 h 50"/>
                <a:gd name="T6" fmla="*/ 2 w 45"/>
                <a:gd name="T7" fmla="*/ 2 h 50"/>
                <a:gd name="T8" fmla="*/ 2 w 45"/>
                <a:gd name="T9" fmla="*/ 2 h 50"/>
                <a:gd name="T10" fmla="*/ 2 w 45"/>
                <a:gd name="T11" fmla="*/ 2 h 50"/>
                <a:gd name="T12" fmla="*/ 2 w 45"/>
                <a:gd name="T13" fmla="*/ 1 h 50"/>
                <a:gd name="T14" fmla="*/ 2 w 45"/>
                <a:gd name="T15" fmla="*/ 1 h 50"/>
                <a:gd name="T16" fmla="*/ 2 w 45"/>
                <a:gd name="T17" fmla="*/ 1 h 50"/>
                <a:gd name="T18" fmla="*/ 2 w 45"/>
                <a:gd name="T19" fmla="*/ 0 h 50"/>
                <a:gd name="T20" fmla="*/ 1 w 45"/>
                <a:gd name="T21" fmla="*/ 0 h 50"/>
                <a:gd name="T22" fmla="*/ 1 w 45"/>
                <a:gd name="T23" fmla="*/ 1 h 50"/>
                <a:gd name="T24" fmla="*/ 1 w 45"/>
                <a:gd name="T25" fmla="*/ 1 h 50"/>
                <a:gd name="T26" fmla="*/ 0 w 45"/>
                <a:gd name="T27" fmla="*/ 1 h 50"/>
                <a:gd name="T28" fmla="*/ 0 w 45"/>
                <a:gd name="T29" fmla="*/ 1 h 50"/>
                <a:gd name="T30" fmla="*/ 0 w 45"/>
                <a:gd name="T31" fmla="*/ 2 h 50"/>
                <a:gd name="T32" fmla="*/ 0 w 45"/>
                <a:gd name="T33" fmla="*/ 2 h 50"/>
                <a:gd name="T34" fmla="*/ 0 w 45"/>
                <a:gd name="T35" fmla="*/ 2 h 50"/>
                <a:gd name="T36" fmla="*/ 0 w 45"/>
                <a:gd name="T37" fmla="*/ 3 h 50"/>
                <a:gd name="T38" fmla="*/ 0 w 45"/>
                <a:gd name="T39" fmla="*/ 3 h 50"/>
                <a:gd name="T40" fmla="*/ 0 w 45"/>
                <a:gd name="T41" fmla="*/ 3 h 50"/>
                <a:gd name="T42" fmla="*/ 0 w 45"/>
                <a:gd name="T43" fmla="*/ 4 h 50"/>
                <a:gd name="T44" fmla="*/ 1 w 45"/>
                <a:gd name="T45" fmla="*/ 4 h 50"/>
                <a:gd name="T46" fmla="*/ 1 w 45"/>
                <a:gd name="T47" fmla="*/ 4 h 50"/>
                <a:gd name="T48" fmla="*/ 1 w 45"/>
                <a:gd name="T49" fmla="*/ 3 h 50"/>
                <a:gd name="T50" fmla="*/ 1 w 45"/>
                <a:gd name="T51" fmla="*/ 3 h 5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0"/>
                <a:gd name="T80" fmla="*/ 45 w 45"/>
                <a:gd name="T81" fmla="*/ 50 h 5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0">
                  <a:moveTo>
                    <a:pt x="29" y="45"/>
                  </a:moveTo>
                  <a:lnTo>
                    <a:pt x="32" y="40"/>
                  </a:lnTo>
                  <a:lnTo>
                    <a:pt x="36" y="35"/>
                  </a:lnTo>
                  <a:lnTo>
                    <a:pt x="39" y="31"/>
                  </a:lnTo>
                  <a:lnTo>
                    <a:pt x="42" y="26"/>
                  </a:lnTo>
                  <a:lnTo>
                    <a:pt x="45" y="21"/>
                  </a:lnTo>
                  <a:lnTo>
                    <a:pt x="45" y="15"/>
                  </a:lnTo>
                  <a:lnTo>
                    <a:pt x="44" y="8"/>
                  </a:lnTo>
                  <a:lnTo>
                    <a:pt x="39" y="3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7"/>
                  </a:lnTo>
                  <a:lnTo>
                    <a:pt x="12" y="11"/>
                  </a:lnTo>
                  <a:lnTo>
                    <a:pt x="9" y="16"/>
                  </a:lnTo>
                  <a:lnTo>
                    <a:pt x="6" y="21"/>
                  </a:lnTo>
                  <a:lnTo>
                    <a:pt x="3" y="25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1" y="44"/>
                  </a:lnTo>
                  <a:lnTo>
                    <a:pt x="6" y="48"/>
                  </a:lnTo>
                  <a:lnTo>
                    <a:pt x="11" y="50"/>
                  </a:lnTo>
                  <a:lnTo>
                    <a:pt x="17" y="50"/>
                  </a:lnTo>
                  <a:lnTo>
                    <a:pt x="24" y="49"/>
                  </a:lnTo>
                  <a:lnTo>
                    <a:pt x="29" y="45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57" name="Freeform 15"/>
            <p:cNvSpPr>
              <a:spLocks/>
            </p:cNvSpPr>
            <p:nvPr/>
          </p:nvSpPr>
          <p:spPr bwMode="auto">
            <a:xfrm>
              <a:off x="2973" y="2489"/>
              <a:ext cx="20" cy="31"/>
            </a:xfrm>
            <a:custGeom>
              <a:avLst/>
              <a:gdLst>
                <a:gd name="T0" fmla="*/ 1 w 40"/>
                <a:gd name="T1" fmla="*/ 2 h 61"/>
                <a:gd name="T2" fmla="*/ 1 w 40"/>
                <a:gd name="T3" fmla="*/ 2 h 61"/>
                <a:gd name="T4" fmla="*/ 1 w 40"/>
                <a:gd name="T5" fmla="*/ 3 h 61"/>
                <a:gd name="T6" fmla="*/ 1 w 40"/>
                <a:gd name="T7" fmla="*/ 3 h 61"/>
                <a:gd name="T8" fmla="*/ 1 w 40"/>
                <a:gd name="T9" fmla="*/ 3 h 61"/>
                <a:gd name="T10" fmla="*/ 1 w 40"/>
                <a:gd name="T11" fmla="*/ 4 h 61"/>
                <a:gd name="T12" fmla="*/ 1 w 40"/>
                <a:gd name="T13" fmla="*/ 4 h 61"/>
                <a:gd name="T14" fmla="*/ 2 w 40"/>
                <a:gd name="T15" fmla="*/ 4 h 61"/>
                <a:gd name="T16" fmla="*/ 2 w 40"/>
                <a:gd name="T17" fmla="*/ 4 h 61"/>
                <a:gd name="T18" fmla="*/ 3 w 40"/>
                <a:gd name="T19" fmla="*/ 4 h 61"/>
                <a:gd name="T20" fmla="*/ 3 w 40"/>
                <a:gd name="T21" fmla="*/ 4 h 61"/>
                <a:gd name="T22" fmla="*/ 3 w 40"/>
                <a:gd name="T23" fmla="*/ 3 h 61"/>
                <a:gd name="T24" fmla="*/ 3 w 40"/>
                <a:gd name="T25" fmla="*/ 3 h 61"/>
                <a:gd name="T26" fmla="*/ 3 w 40"/>
                <a:gd name="T27" fmla="*/ 3 h 61"/>
                <a:gd name="T28" fmla="*/ 3 w 40"/>
                <a:gd name="T29" fmla="*/ 2 h 61"/>
                <a:gd name="T30" fmla="*/ 3 w 40"/>
                <a:gd name="T31" fmla="*/ 2 h 61"/>
                <a:gd name="T32" fmla="*/ 2 w 40"/>
                <a:gd name="T33" fmla="*/ 1 h 61"/>
                <a:gd name="T34" fmla="*/ 2 w 40"/>
                <a:gd name="T35" fmla="*/ 1 h 61"/>
                <a:gd name="T36" fmla="*/ 2 w 40"/>
                <a:gd name="T37" fmla="*/ 1 h 61"/>
                <a:gd name="T38" fmla="*/ 1 w 40"/>
                <a:gd name="T39" fmla="*/ 0 h 61"/>
                <a:gd name="T40" fmla="*/ 1 w 40"/>
                <a:gd name="T41" fmla="*/ 1 h 61"/>
                <a:gd name="T42" fmla="*/ 1 w 40"/>
                <a:gd name="T43" fmla="*/ 1 h 61"/>
                <a:gd name="T44" fmla="*/ 1 w 40"/>
                <a:gd name="T45" fmla="*/ 1 h 61"/>
                <a:gd name="T46" fmla="*/ 0 w 40"/>
                <a:gd name="T47" fmla="*/ 2 h 61"/>
                <a:gd name="T48" fmla="*/ 1 w 40"/>
                <a:gd name="T49" fmla="*/ 2 h 61"/>
                <a:gd name="T50" fmla="*/ 1 w 40"/>
                <a:gd name="T51" fmla="*/ 2 h 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"/>
                <a:gd name="T79" fmla="*/ 0 h 61"/>
                <a:gd name="T80" fmla="*/ 40 w 40"/>
                <a:gd name="T81" fmla="*/ 61 h 6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" h="61">
                  <a:moveTo>
                    <a:pt x="2" y="23"/>
                  </a:moveTo>
                  <a:lnTo>
                    <a:pt x="3" y="29"/>
                  </a:lnTo>
                  <a:lnTo>
                    <a:pt x="5" y="36"/>
                  </a:lnTo>
                  <a:lnTo>
                    <a:pt x="7" y="43"/>
                  </a:lnTo>
                  <a:lnTo>
                    <a:pt x="8" y="48"/>
                  </a:lnTo>
                  <a:lnTo>
                    <a:pt x="10" y="54"/>
                  </a:lnTo>
                  <a:lnTo>
                    <a:pt x="15" y="59"/>
                  </a:lnTo>
                  <a:lnTo>
                    <a:pt x="20" y="61"/>
                  </a:lnTo>
                  <a:lnTo>
                    <a:pt x="27" y="61"/>
                  </a:lnTo>
                  <a:lnTo>
                    <a:pt x="33" y="59"/>
                  </a:lnTo>
                  <a:lnTo>
                    <a:pt x="38" y="54"/>
                  </a:lnTo>
                  <a:lnTo>
                    <a:pt x="40" y="48"/>
                  </a:lnTo>
                  <a:lnTo>
                    <a:pt x="40" y="43"/>
                  </a:lnTo>
                  <a:lnTo>
                    <a:pt x="38" y="35"/>
                  </a:lnTo>
                  <a:lnTo>
                    <a:pt x="35" y="26"/>
                  </a:lnTo>
                  <a:lnTo>
                    <a:pt x="33" y="18"/>
                  </a:lnTo>
                  <a:lnTo>
                    <a:pt x="31" y="10"/>
                  </a:lnTo>
                  <a:lnTo>
                    <a:pt x="27" y="5"/>
                  </a:lnTo>
                  <a:lnTo>
                    <a:pt x="23" y="1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58" name="Freeform 16"/>
            <p:cNvSpPr>
              <a:spLocks/>
            </p:cNvSpPr>
            <p:nvPr/>
          </p:nvSpPr>
          <p:spPr bwMode="auto">
            <a:xfrm>
              <a:off x="3146" y="2515"/>
              <a:ext cx="23" cy="25"/>
            </a:xfrm>
            <a:custGeom>
              <a:avLst/>
              <a:gdLst>
                <a:gd name="T0" fmla="*/ 2 w 45"/>
                <a:gd name="T1" fmla="*/ 2 h 51"/>
                <a:gd name="T2" fmla="*/ 3 w 45"/>
                <a:gd name="T3" fmla="*/ 2 h 51"/>
                <a:gd name="T4" fmla="*/ 3 w 45"/>
                <a:gd name="T5" fmla="*/ 2 h 51"/>
                <a:gd name="T6" fmla="*/ 3 w 45"/>
                <a:gd name="T7" fmla="*/ 1 h 51"/>
                <a:gd name="T8" fmla="*/ 3 w 45"/>
                <a:gd name="T9" fmla="*/ 1 h 51"/>
                <a:gd name="T10" fmla="*/ 3 w 45"/>
                <a:gd name="T11" fmla="*/ 1 h 51"/>
                <a:gd name="T12" fmla="*/ 3 w 45"/>
                <a:gd name="T13" fmla="*/ 0 h 51"/>
                <a:gd name="T14" fmla="*/ 3 w 45"/>
                <a:gd name="T15" fmla="*/ 0 h 51"/>
                <a:gd name="T16" fmla="*/ 3 w 45"/>
                <a:gd name="T17" fmla="*/ 0 h 51"/>
                <a:gd name="T18" fmla="*/ 3 w 45"/>
                <a:gd name="T19" fmla="*/ 0 h 51"/>
                <a:gd name="T20" fmla="*/ 2 w 45"/>
                <a:gd name="T21" fmla="*/ 0 h 51"/>
                <a:gd name="T22" fmla="*/ 2 w 45"/>
                <a:gd name="T23" fmla="*/ 0 h 51"/>
                <a:gd name="T24" fmla="*/ 2 w 45"/>
                <a:gd name="T25" fmla="*/ 0 h 51"/>
                <a:gd name="T26" fmla="*/ 1 w 45"/>
                <a:gd name="T27" fmla="*/ 0 h 51"/>
                <a:gd name="T28" fmla="*/ 1 w 45"/>
                <a:gd name="T29" fmla="*/ 0 h 51"/>
                <a:gd name="T30" fmla="*/ 1 w 45"/>
                <a:gd name="T31" fmla="*/ 1 h 51"/>
                <a:gd name="T32" fmla="*/ 1 w 45"/>
                <a:gd name="T33" fmla="*/ 1 h 51"/>
                <a:gd name="T34" fmla="*/ 0 w 45"/>
                <a:gd name="T35" fmla="*/ 1 h 51"/>
                <a:gd name="T36" fmla="*/ 0 w 45"/>
                <a:gd name="T37" fmla="*/ 2 h 51"/>
                <a:gd name="T38" fmla="*/ 1 w 45"/>
                <a:gd name="T39" fmla="*/ 2 h 51"/>
                <a:gd name="T40" fmla="*/ 1 w 45"/>
                <a:gd name="T41" fmla="*/ 2 h 51"/>
                <a:gd name="T42" fmla="*/ 1 w 45"/>
                <a:gd name="T43" fmla="*/ 3 h 51"/>
                <a:gd name="T44" fmla="*/ 2 w 45"/>
                <a:gd name="T45" fmla="*/ 3 h 51"/>
                <a:gd name="T46" fmla="*/ 2 w 45"/>
                <a:gd name="T47" fmla="*/ 3 h 51"/>
                <a:gd name="T48" fmla="*/ 2 w 45"/>
                <a:gd name="T49" fmla="*/ 2 h 51"/>
                <a:gd name="T50" fmla="*/ 2 w 45"/>
                <a:gd name="T51" fmla="*/ 2 h 5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1"/>
                <a:gd name="T80" fmla="*/ 45 w 45"/>
                <a:gd name="T81" fmla="*/ 51 h 5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1">
                  <a:moveTo>
                    <a:pt x="28" y="44"/>
                  </a:moveTo>
                  <a:lnTo>
                    <a:pt x="33" y="39"/>
                  </a:lnTo>
                  <a:lnTo>
                    <a:pt x="36" y="34"/>
                  </a:lnTo>
                  <a:lnTo>
                    <a:pt x="40" y="30"/>
                  </a:lnTo>
                  <a:lnTo>
                    <a:pt x="42" y="25"/>
                  </a:lnTo>
                  <a:lnTo>
                    <a:pt x="45" y="19"/>
                  </a:lnTo>
                  <a:lnTo>
                    <a:pt x="45" y="14"/>
                  </a:lnTo>
                  <a:lnTo>
                    <a:pt x="44" y="8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1" y="1"/>
                  </a:lnTo>
                  <a:lnTo>
                    <a:pt x="17" y="6"/>
                  </a:lnTo>
                  <a:lnTo>
                    <a:pt x="13" y="10"/>
                  </a:lnTo>
                  <a:lnTo>
                    <a:pt x="10" y="15"/>
                  </a:lnTo>
                  <a:lnTo>
                    <a:pt x="6" y="21"/>
                  </a:lnTo>
                  <a:lnTo>
                    <a:pt x="3" y="25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12" y="51"/>
                  </a:lnTo>
                  <a:lnTo>
                    <a:pt x="18" y="51"/>
                  </a:lnTo>
                  <a:lnTo>
                    <a:pt x="23" y="48"/>
                  </a:lnTo>
                  <a:lnTo>
                    <a:pt x="28" y="44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59" name="Freeform 17"/>
            <p:cNvSpPr>
              <a:spLocks/>
            </p:cNvSpPr>
            <p:nvPr/>
          </p:nvSpPr>
          <p:spPr bwMode="auto">
            <a:xfrm>
              <a:off x="2753" y="1980"/>
              <a:ext cx="60" cy="60"/>
            </a:xfrm>
            <a:custGeom>
              <a:avLst/>
              <a:gdLst>
                <a:gd name="T0" fmla="*/ 3 w 121"/>
                <a:gd name="T1" fmla="*/ 8 h 120"/>
                <a:gd name="T2" fmla="*/ 4 w 121"/>
                <a:gd name="T3" fmla="*/ 8 h 120"/>
                <a:gd name="T4" fmla="*/ 5 w 121"/>
                <a:gd name="T5" fmla="*/ 8 h 120"/>
                <a:gd name="T6" fmla="*/ 5 w 121"/>
                <a:gd name="T7" fmla="*/ 7 h 120"/>
                <a:gd name="T8" fmla="*/ 6 w 121"/>
                <a:gd name="T9" fmla="*/ 7 h 120"/>
                <a:gd name="T10" fmla="*/ 6 w 121"/>
                <a:gd name="T11" fmla="*/ 6 h 120"/>
                <a:gd name="T12" fmla="*/ 7 w 121"/>
                <a:gd name="T13" fmla="*/ 6 h 120"/>
                <a:gd name="T14" fmla="*/ 7 w 121"/>
                <a:gd name="T15" fmla="*/ 5 h 120"/>
                <a:gd name="T16" fmla="*/ 7 w 121"/>
                <a:gd name="T17" fmla="*/ 4 h 120"/>
                <a:gd name="T18" fmla="*/ 7 w 121"/>
                <a:gd name="T19" fmla="*/ 3 h 120"/>
                <a:gd name="T20" fmla="*/ 7 w 121"/>
                <a:gd name="T21" fmla="*/ 3 h 120"/>
                <a:gd name="T22" fmla="*/ 6 w 121"/>
                <a:gd name="T23" fmla="*/ 2 h 120"/>
                <a:gd name="T24" fmla="*/ 6 w 121"/>
                <a:gd name="T25" fmla="*/ 2 h 120"/>
                <a:gd name="T26" fmla="*/ 5 w 121"/>
                <a:gd name="T27" fmla="*/ 1 h 120"/>
                <a:gd name="T28" fmla="*/ 5 w 121"/>
                <a:gd name="T29" fmla="*/ 1 h 120"/>
                <a:gd name="T30" fmla="*/ 4 w 121"/>
                <a:gd name="T31" fmla="*/ 1 h 120"/>
                <a:gd name="T32" fmla="*/ 3 w 121"/>
                <a:gd name="T33" fmla="*/ 0 h 120"/>
                <a:gd name="T34" fmla="*/ 2 w 121"/>
                <a:gd name="T35" fmla="*/ 1 h 120"/>
                <a:gd name="T36" fmla="*/ 2 w 121"/>
                <a:gd name="T37" fmla="*/ 1 h 120"/>
                <a:gd name="T38" fmla="*/ 1 w 121"/>
                <a:gd name="T39" fmla="*/ 1 h 120"/>
                <a:gd name="T40" fmla="*/ 1 w 121"/>
                <a:gd name="T41" fmla="*/ 2 h 120"/>
                <a:gd name="T42" fmla="*/ 0 w 121"/>
                <a:gd name="T43" fmla="*/ 2 h 120"/>
                <a:gd name="T44" fmla="*/ 0 w 121"/>
                <a:gd name="T45" fmla="*/ 3 h 120"/>
                <a:gd name="T46" fmla="*/ 0 w 121"/>
                <a:gd name="T47" fmla="*/ 3 h 120"/>
                <a:gd name="T48" fmla="*/ 0 w 121"/>
                <a:gd name="T49" fmla="*/ 4 h 120"/>
                <a:gd name="T50" fmla="*/ 0 w 121"/>
                <a:gd name="T51" fmla="*/ 5 h 120"/>
                <a:gd name="T52" fmla="*/ 0 w 121"/>
                <a:gd name="T53" fmla="*/ 6 h 120"/>
                <a:gd name="T54" fmla="*/ 0 w 121"/>
                <a:gd name="T55" fmla="*/ 6 h 120"/>
                <a:gd name="T56" fmla="*/ 1 w 121"/>
                <a:gd name="T57" fmla="*/ 7 h 120"/>
                <a:gd name="T58" fmla="*/ 1 w 121"/>
                <a:gd name="T59" fmla="*/ 7 h 120"/>
                <a:gd name="T60" fmla="*/ 2 w 121"/>
                <a:gd name="T61" fmla="*/ 8 h 120"/>
                <a:gd name="T62" fmla="*/ 2 w 121"/>
                <a:gd name="T63" fmla="*/ 8 h 120"/>
                <a:gd name="T64" fmla="*/ 3 w 121"/>
                <a:gd name="T65" fmla="*/ 8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120"/>
                <a:gd name="T101" fmla="*/ 121 w 121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120">
                  <a:moveTo>
                    <a:pt x="59" y="120"/>
                  </a:moveTo>
                  <a:lnTo>
                    <a:pt x="72" y="119"/>
                  </a:lnTo>
                  <a:lnTo>
                    <a:pt x="84" y="116"/>
                  </a:lnTo>
                  <a:lnTo>
                    <a:pt x="94" y="110"/>
                  </a:lnTo>
                  <a:lnTo>
                    <a:pt x="102" y="103"/>
                  </a:lnTo>
                  <a:lnTo>
                    <a:pt x="110" y="94"/>
                  </a:lnTo>
                  <a:lnTo>
                    <a:pt x="116" y="83"/>
                  </a:lnTo>
                  <a:lnTo>
                    <a:pt x="119" y="73"/>
                  </a:lnTo>
                  <a:lnTo>
                    <a:pt x="121" y="60"/>
                  </a:lnTo>
                  <a:lnTo>
                    <a:pt x="119" y="48"/>
                  </a:lnTo>
                  <a:lnTo>
                    <a:pt x="116" y="37"/>
                  </a:lnTo>
                  <a:lnTo>
                    <a:pt x="110" y="27"/>
                  </a:lnTo>
                  <a:lnTo>
                    <a:pt x="102" y="18"/>
                  </a:lnTo>
                  <a:lnTo>
                    <a:pt x="94" y="11"/>
                  </a:lnTo>
                  <a:lnTo>
                    <a:pt x="84" y="5"/>
                  </a:lnTo>
                  <a:lnTo>
                    <a:pt x="72" y="1"/>
                  </a:lnTo>
                  <a:lnTo>
                    <a:pt x="59" y="0"/>
                  </a:lnTo>
                  <a:lnTo>
                    <a:pt x="47" y="1"/>
                  </a:lnTo>
                  <a:lnTo>
                    <a:pt x="36" y="5"/>
                  </a:lnTo>
                  <a:lnTo>
                    <a:pt x="26" y="11"/>
                  </a:lnTo>
                  <a:lnTo>
                    <a:pt x="17" y="18"/>
                  </a:lnTo>
                  <a:lnTo>
                    <a:pt x="10" y="27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3"/>
                  </a:lnTo>
                  <a:lnTo>
                    <a:pt x="4" y="83"/>
                  </a:lnTo>
                  <a:lnTo>
                    <a:pt x="10" y="94"/>
                  </a:lnTo>
                  <a:lnTo>
                    <a:pt x="17" y="103"/>
                  </a:lnTo>
                  <a:lnTo>
                    <a:pt x="26" y="110"/>
                  </a:lnTo>
                  <a:lnTo>
                    <a:pt x="36" y="116"/>
                  </a:lnTo>
                  <a:lnTo>
                    <a:pt x="47" y="119"/>
                  </a:lnTo>
                  <a:lnTo>
                    <a:pt x="59" y="12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60" name="Freeform 18"/>
            <p:cNvSpPr>
              <a:spLocks/>
            </p:cNvSpPr>
            <p:nvPr/>
          </p:nvSpPr>
          <p:spPr bwMode="auto">
            <a:xfrm>
              <a:off x="2813" y="2040"/>
              <a:ext cx="52" cy="52"/>
            </a:xfrm>
            <a:custGeom>
              <a:avLst/>
              <a:gdLst>
                <a:gd name="T0" fmla="*/ 3 w 105"/>
                <a:gd name="T1" fmla="*/ 6 h 105"/>
                <a:gd name="T2" fmla="*/ 3 w 105"/>
                <a:gd name="T3" fmla="*/ 6 h 105"/>
                <a:gd name="T4" fmla="*/ 4 w 105"/>
                <a:gd name="T5" fmla="*/ 6 h 105"/>
                <a:gd name="T6" fmla="*/ 5 w 105"/>
                <a:gd name="T7" fmla="*/ 6 h 105"/>
                <a:gd name="T8" fmla="*/ 5 w 105"/>
                <a:gd name="T9" fmla="*/ 5 h 105"/>
                <a:gd name="T10" fmla="*/ 6 w 105"/>
                <a:gd name="T11" fmla="*/ 5 h 105"/>
                <a:gd name="T12" fmla="*/ 6 w 105"/>
                <a:gd name="T13" fmla="*/ 4 h 105"/>
                <a:gd name="T14" fmla="*/ 6 w 105"/>
                <a:gd name="T15" fmla="*/ 3 h 105"/>
                <a:gd name="T16" fmla="*/ 6 w 105"/>
                <a:gd name="T17" fmla="*/ 3 h 105"/>
                <a:gd name="T18" fmla="*/ 6 w 105"/>
                <a:gd name="T19" fmla="*/ 2 h 105"/>
                <a:gd name="T20" fmla="*/ 6 w 105"/>
                <a:gd name="T21" fmla="*/ 1 h 105"/>
                <a:gd name="T22" fmla="*/ 6 w 105"/>
                <a:gd name="T23" fmla="*/ 1 h 105"/>
                <a:gd name="T24" fmla="*/ 5 w 105"/>
                <a:gd name="T25" fmla="*/ 0 h 105"/>
                <a:gd name="T26" fmla="*/ 5 w 105"/>
                <a:gd name="T27" fmla="*/ 0 h 105"/>
                <a:gd name="T28" fmla="*/ 4 w 105"/>
                <a:gd name="T29" fmla="*/ 0 h 105"/>
                <a:gd name="T30" fmla="*/ 3 w 105"/>
                <a:gd name="T31" fmla="*/ 0 h 105"/>
                <a:gd name="T32" fmla="*/ 3 w 105"/>
                <a:gd name="T33" fmla="*/ 0 h 105"/>
                <a:gd name="T34" fmla="*/ 2 w 105"/>
                <a:gd name="T35" fmla="*/ 0 h 105"/>
                <a:gd name="T36" fmla="*/ 1 w 105"/>
                <a:gd name="T37" fmla="*/ 0 h 105"/>
                <a:gd name="T38" fmla="*/ 1 w 105"/>
                <a:gd name="T39" fmla="*/ 0 h 105"/>
                <a:gd name="T40" fmla="*/ 0 w 105"/>
                <a:gd name="T41" fmla="*/ 0 h 105"/>
                <a:gd name="T42" fmla="*/ 0 w 105"/>
                <a:gd name="T43" fmla="*/ 1 h 105"/>
                <a:gd name="T44" fmla="*/ 0 w 105"/>
                <a:gd name="T45" fmla="*/ 1 h 105"/>
                <a:gd name="T46" fmla="*/ 0 w 105"/>
                <a:gd name="T47" fmla="*/ 2 h 105"/>
                <a:gd name="T48" fmla="*/ 0 w 105"/>
                <a:gd name="T49" fmla="*/ 3 h 105"/>
                <a:gd name="T50" fmla="*/ 0 w 105"/>
                <a:gd name="T51" fmla="*/ 3 h 105"/>
                <a:gd name="T52" fmla="*/ 0 w 105"/>
                <a:gd name="T53" fmla="*/ 4 h 105"/>
                <a:gd name="T54" fmla="*/ 0 w 105"/>
                <a:gd name="T55" fmla="*/ 5 h 105"/>
                <a:gd name="T56" fmla="*/ 0 w 105"/>
                <a:gd name="T57" fmla="*/ 5 h 105"/>
                <a:gd name="T58" fmla="*/ 1 w 105"/>
                <a:gd name="T59" fmla="*/ 6 h 105"/>
                <a:gd name="T60" fmla="*/ 1 w 105"/>
                <a:gd name="T61" fmla="*/ 6 h 105"/>
                <a:gd name="T62" fmla="*/ 2 w 105"/>
                <a:gd name="T63" fmla="*/ 6 h 105"/>
                <a:gd name="T64" fmla="*/ 3 w 105"/>
                <a:gd name="T65" fmla="*/ 6 h 1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5"/>
                <a:gd name="T100" fmla="*/ 0 h 105"/>
                <a:gd name="T101" fmla="*/ 105 w 105"/>
                <a:gd name="T102" fmla="*/ 105 h 10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5" h="105">
                  <a:moveTo>
                    <a:pt x="52" y="105"/>
                  </a:moveTo>
                  <a:lnTo>
                    <a:pt x="63" y="104"/>
                  </a:lnTo>
                  <a:lnTo>
                    <a:pt x="73" y="100"/>
                  </a:lnTo>
                  <a:lnTo>
                    <a:pt x="82" y="96"/>
                  </a:lnTo>
                  <a:lnTo>
                    <a:pt x="90" y="90"/>
                  </a:lnTo>
                  <a:lnTo>
                    <a:pt x="96" y="82"/>
                  </a:lnTo>
                  <a:lnTo>
                    <a:pt x="101" y="73"/>
                  </a:lnTo>
                  <a:lnTo>
                    <a:pt x="104" y="62"/>
                  </a:lnTo>
                  <a:lnTo>
                    <a:pt x="105" y="52"/>
                  </a:lnTo>
                  <a:lnTo>
                    <a:pt x="104" y="42"/>
                  </a:lnTo>
                  <a:lnTo>
                    <a:pt x="101" y="31"/>
                  </a:lnTo>
                  <a:lnTo>
                    <a:pt x="96" y="23"/>
                  </a:lnTo>
                  <a:lnTo>
                    <a:pt x="90" y="15"/>
                  </a:lnTo>
                  <a:lnTo>
                    <a:pt x="82" y="9"/>
                  </a:lnTo>
                  <a:lnTo>
                    <a:pt x="73" y="5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1" y="5"/>
                  </a:lnTo>
                  <a:lnTo>
                    <a:pt x="23" y="9"/>
                  </a:lnTo>
                  <a:lnTo>
                    <a:pt x="15" y="15"/>
                  </a:lnTo>
                  <a:lnTo>
                    <a:pt x="10" y="23"/>
                  </a:lnTo>
                  <a:lnTo>
                    <a:pt x="5" y="31"/>
                  </a:lnTo>
                  <a:lnTo>
                    <a:pt x="2" y="42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5" y="73"/>
                  </a:lnTo>
                  <a:lnTo>
                    <a:pt x="10" y="82"/>
                  </a:lnTo>
                  <a:lnTo>
                    <a:pt x="15" y="90"/>
                  </a:lnTo>
                  <a:lnTo>
                    <a:pt x="23" y="96"/>
                  </a:lnTo>
                  <a:lnTo>
                    <a:pt x="31" y="100"/>
                  </a:lnTo>
                  <a:lnTo>
                    <a:pt x="42" y="104"/>
                  </a:lnTo>
                  <a:lnTo>
                    <a:pt x="52" y="105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61" name="Freeform 19"/>
            <p:cNvSpPr>
              <a:spLocks/>
            </p:cNvSpPr>
            <p:nvPr/>
          </p:nvSpPr>
          <p:spPr bwMode="auto">
            <a:xfrm>
              <a:off x="2922" y="1935"/>
              <a:ext cx="51" cy="53"/>
            </a:xfrm>
            <a:custGeom>
              <a:avLst/>
              <a:gdLst>
                <a:gd name="T0" fmla="*/ 3 w 104"/>
                <a:gd name="T1" fmla="*/ 7 h 106"/>
                <a:gd name="T2" fmla="*/ 3 w 104"/>
                <a:gd name="T3" fmla="*/ 7 h 106"/>
                <a:gd name="T4" fmla="*/ 4 w 104"/>
                <a:gd name="T5" fmla="*/ 7 h 106"/>
                <a:gd name="T6" fmla="*/ 5 w 104"/>
                <a:gd name="T7" fmla="*/ 6 h 106"/>
                <a:gd name="T8" fmla="*/ 5 w 104"/>
                <a:gd name="T9" fmla="*/ 6 h 106"/>
                <a:gd name="T10" fmla="*/ 5 w 104"/>
                <a:gd name="T11" fmla="*/ 6 h 106"/>
                <a:gd name="T12" fmla="*/ 6 w 104"/>
                <a:gd name="T13" fmla="*/ 5 h 106"/>
                <a:gd name="T14" fmla="*/ 6 w 104"/>
                <a:gd name="T15" fmla="*/ 4 h 106"/>
                <a:gd name="T16" fmla="*/ 6 w 104"/>
                <a:gd name="T17" fmla="*/ 4 h 106"/>
                <a:gd name="T18" fmla="*/ 6 w 104"/>
                <a:gd name="T19" fmla="*/ 3 h 106"/>
                <a:gd name="T20" fmla="*/ 6 w 104"/>
                <a:gd name="T21" fmla="*/ 2 h 106"/>
                <a:gd name="T22" fmla="*/ 5 w 104"/>
                <a:gd name="T23" fmla="*/ 2 h 106"/>
                <a:gd name="T24" fmla="*/ 5 w 104"/>
                <a:gd name="T25" fmla="*/ 1 h 106"/>
                <a:gd name="T26" fmla="*/ 5 w 104"/>
                <a:gd name="T27" fmla="*/ 1 h 106"/>
                <a:gd name="T28" fmla="*/ 4 w 104"/>
                <a:gd name="T29" fmla="*/ 1 h 106"/>
                <a:gd name="T30" fmla="*/ 3 w 104"/>
                <a:gd name="T31" fmla="*/ 1 h 106"/>
                <a:gd name="T32" fmla="*/ 3 w 104"/>
                <a:gd name="T33" fmla="*/ 0 h 106"/>
                <a:gd name="T34" fmla="*/ 2 w 104"/>
                <a:gd name="T35" fmla="*/ 1 h 106"/>
                <a:gd name="T36" fmla="*/ 2 w 104"/>
                <a:gd name="T37" fmla="*/ 1 h 106"/>
                <a:gd name="T38" fmla="*/ 1 w 104"/>
                <a:gd name="T39" fmla="*/ 1 h 106"/>
                <a:gd name="T40" fmla="*/ 0 w 104"/>
                <a:gd name="T41" fmla="*/ 1 h 106"/>
                <a:gd name="T42" fmla="*/ 0 w 104"/>
                <a:gd name="T43" fmla="*/ 2 h 106"/>
                <a:gd name="T44" fmla="*/ 0 w 104"/>
                <a:gd name="T45" fmla="*/ 2 h 106"/>
                <a:gd name="T46" fmla="*/ 0 w 104"/>
                <a:gd name="T47" fmla="*/ 3 h 106"/>
                <a:gd name="T48" fmla="*/ 0 w 104"/>
                <a:gd name="T49" fmla="*/ 4 h 106"/>
                <a:gd name="T50" fmla="*/ 0 w 104"/>
                <a:gd name="T51" fmla="*/ 4 h 106"/>
                <a:gd name="T52" fmla="*/ 0 w 104"/>
                <a:gd name="T53" fmla="*/ 5 h 106"/>
                <a:gd name="T54" fmla="*/ 0 w 104"/>
                <a:gd name="T55" fmla="*/ 6 h 106"/>
                <a:gd name="T56" fmla="*/ 0 w 104"/>
                <a:gd name="T57" fmla="*/ 6 h 106"/>
                <a:gd name="T58" fmla="*/ 1 w 104"/>
                <a:gd name="T59" fmla="*/ 6 h 106"/>
                <a:gd name="T60" fmla="*/ 2 w 104"/>
                <a:gd name="T61" fmla="*/ 7 h 106"/>
                <a:gd name="T62" fmla="*/ 2 w 104"/>
                <a:gd name="T63" fmla="*/ 7 h 106"/>
                <a:gd name="T64" fmla="*/ 3 w 104"/>
                <a:gd name="T65" fmla="*/ 7 h 1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6"/>
                <a:gd name="T101" fmla="*/ 104 w 104"/>
                <a:gd name="T102" fmla="*/ 106 h 10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6">
                  <a:moveTo>
                    <a:pt x="53" y="106"/>
                  </a:moveTo>
                  <a:lnTo>
                    <a:pt x="63" y="104"/>
                  </a:lnTo>
                  <a:lnTo>
                    <a:pt x="73" y="101"/>
                  </a:lnTo>
                  <a:lnTo>
                    <a:pt x="81" y="96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0" y="73"/>
                  </a:lnTo>
                  <a:lnTo>
                    <a:pt x="103" y="63"/>
                  </a:lnTo>
                  <a:lnTo>
                    <a:pt x="104" y="53"/>
                  </a:lnTo>
                  <a:lnTo>
                    <a:pt x="103" y="42"/>
                  </a:lnTo>
                  <a:lnTo>
                    <a:pt x="100" y="32"/>
                  </a:lnTo>
                  <a:lnTo>
                    <a:pt x="95" y="23"/>
                  </a:lnTo>
                  <a:lnTo>
                    <a:pt x="89" y="15"/>
                  </a:lnTo>
                  <a:lnTo>
                    <a:pt x="81" y="9"/>
                  </a:lnTo>
                  <a:lnTo>
                    <a:pt x="73" y="4"/>
                  </a:lnTo>
                  <a:lnTo>
                    <a:pt x="63" y="1"/>
                  </a:lnTo>
                  <a:lnTo>
                    <a:pt x="53" y="0"/>
                  </a:lnTo>
                  <a:lnTo>
                    <a:pt x="43" y="1"/>
                  </a:lnTo>
                  <a:lnTo>
                    <a:pt x="32" y="4"/>
                  </a:lnTo>
                  <a:lnTo>
                    <a:pt x="23" y="9"/>
                  </a:lnTo>
                  <a:lnTo>
                    <a:pt x="15" y="15"/>
                  </a:lnTo>
                  <a:lnTo>
                    <a:pt x="9" y="23"/>
                  </a:lnTo>
                  <a:lnTo>
                    <a:pt x="5" y="32"/>
                  </a:lnTo>
                  <a:lnTo>
                    <a:pt x="1" y="42"/>
                  </a:lnTo>
                  <a:lnTo>
                    <a:pt x="0" y="53"/>
                  </a:lnTo>
                  <a:lnTo>
                    <a:pt x="1" y="63"/>
                  </a:lnTo>
                  <a:lnTo>
                    <a:pt x="5" y="73"/>
                  </a:lnTo>
                  <a:lnTo>
                    <a:pt x="9" y="83"/>
                  </a:lnTo>
                  <a:lnTo>
                    <a:pt x="15" y="89"/>
                  </a:lnTo>
                  <a:lnTo>
                    <a:pt x="23" y="96"/>
                  </a:lnTo>
                  <a:lnTo>
                    <a:pt x="32" y="101"/>
                  </a:lnTo>
                  <a:lnTo>
                    <a:pt x="43" y="104"/>
                  </a:lnTo>
                  <a:lnTo>
                    <a:pt x="53" y="106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62" name="Freeform 20"/>
            <p:cNvSpPr>
              <a:spLocks/>
            </p:cNvSpPr>
            <p:nvPr/>
          </p:nvSpPr>
          <p:spPr bwMode="auto">
            <a:xfrm>
              <a:off x="2954" y="2382"/>
              <a:ext cx="72" cy="33"/>
            </a:xfrm>
            <a:custGeom>
              <a:avLst/>
              <a:gdLst>
                <a:gd name="T0" fmla="*/ 0 w 144"/>
                <a:gd name="T1" fmla="*/ 2 h 66"/>
                <a:gd name="T2" fmla="*/ 9 w 144"/>
                <a:gd name="T3" fmla="*/ 5 h 66"/>
                <a:gd name="T4" fmla="*/ 2 w 144"/>
                <a:gd name="T5" fmla="*/ 0 h 66"/>
                <a:gd name="T6" fmla="*/ 0 w 144"/>
                <a:gd name="T7" fmla="*/ 2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"/>
                <a:gd name="T13" fmla="*/ 0 h 66"/>
                <a:gd name="T14" fmla="*/ 144 w 144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" h="66">
                  <a:moveTo>
                    <a:pt x="0" y="32"/>
                  </a:moveTo>
                  <a:lnTo>
                    <a:pt x="144" y="66"/>
                  </a:lnTo>
                  <a:lnTo>
                    <a:pt x="24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63" name="Freeform 21"/>
            <p:cNvSpPr>
              <a:spLocks/>
            </p:cNvSpPr>
            <p:nvPr/>
          </p:nvSpPr>
          <p:spPr bwMode="auto">
            <a:xfrm>
              <a:off x="2979" y="2337"/>
              <a:ext cx="69" cy="29"/>
            </a:xfrm>
            <a:custGeom>
              <a:avLst/>
              <a:gdLst>
                <a:gd name="T0" fmla="*/ 1 w 137"/>
                <a:gd name="T1" fmla="*/ 0 h 56"/>
                <a:gd name="T2" fmla="*/ 1 w 137"/>
                <a:gd name="T3" fmla="*/ 1 h 56"/>
                <a:gd name="T4" fmla="*/ 1 w 137"/>
                <a:gd name="T5" fmla="*/ 1 h 56"/>
                <a:gd name="T6" fmla="*/ 1 w 137"/>
                <a:gd name="T7" fmla="*/ 2 h 56"/>
                <a:gd name="T8" fmla="*/ 1 w 137"/>
                <a:gd name="T9" fmla="*/ 2 h 56"/>
                <a:gd name="T10" fmla="*/ 0 w 137"/>
                <a:gd name="T11" fmla="*/ 3 h 56"/>
                <a:gd name="T12" fmla="*/ 9 w 137"/>
                <a:gd name="T13" fmla="*/ 4 h 56"/>
                <a:gd name="T14" fmla="*/ 1 w 137"/>
                <a:gd name="T15" fmla="*/ 0 h 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7"/>
                <a:gd name="T25" fmla="*/ 0 h 56"/>
                <a:gd name="T26" fmla="*/ 137 w 137"/>
                <a:gd name="T27" fmla="*/ 56 h 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7" h="56">
                  <a:moveTo>
                    <a:pt x="14" y="0"/>
                  </a:moveTo>
                  <a:lnTo>
                    <a:pt x="8" y="9"/>
                  </a:lnTo>
                  <a:lnTo>
                    <a:pt x="6" y="16"/>
                  </a:lnTo>
                  <a:lnTo>
                    <a:pt x="5" y="22"/>
                  </a:lnTo>
                  <a:lnTo>
                    <a:pt x="3" y="29"/>
                  </a:lnTo>
                  <a:lnTo>
                    <a:pt x="0" y="34"/>
                  </a:lnTo>
                  <a:lnTo>
                    <a:pt x="137" y="5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64" name="Freeform 22"/>
            <p:cNvSpPr>
              <a:spLocks/>
            </p:cNvSpPr>
            <p:nvPr/>
          </p:nvSpPr>
          <p:spPr bwMode="auto">
            <a:xfrm>
              <a:off x="2991" y="2298"/>
              <a:ext cx="52" cy="18"/>
            </a:xfrm>
            <a:custGeom>
              <a:avLst/>
              <a:gdLst>
                <a:gd name="T0" fmla="*/ 0 w 105"/>
                <a:gd name="T1" fmla="*/ 0 h 36"/>
                <a:gd name="T2" fmla="*/ 0 w 105"/>
                <a:gd name="T3" fmla="*/ 1 h 36"/>
                <a:gd name="T4" fmla="*/ 0 w 105"/>
                <a:gd name="T5" fmla="*/ 1 h 36"/>
                <a:gd name="T6" fmla="*/ 0 w 105"/>
                <a:gd name="T7" fmla="*/ 2 h 36"/>
                <a:gd name="T8" fmla="*/ 0 w 105"/>
                <a:gd name="T9" fmla="*/ 2 h 36"/>
                <a:gd name="T10" fmla="*/ 6 w 105"/>
                <a:gd name="T11" fmla="*/ 3 h 36"/>
                <a:gd name="T12" fmla="*/ 0 w 105"/>
                <a:gd name="T13" fmla="*/ 0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5"/>
                <a:gd name="T22" fmla="*/ 0 h 36"/>
                <a:gd name="T23" fmla="*/ 105 w 105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5" h="36">
                  <a:moveTo>
                    <a:pt x="5" y="0"/>
                  </a:moveTo>
                  <a:lnTo>
                    <a:pt x="4" y="7"/>
                  </a:lnTo>
                  <a:lnTo>
                    <a:pt x="3" y="14"/>
                  </a:lnTo>
                  <a:lnTo>
                    <a:pt x="1" y="22"/>
                  </a:lnTo>
                  <a:lnTo>
                    <a:pt x="0" y="29"/>
                  </a:lnTo>
                  <a:lnTo>
                    <a:pt x="105" y="3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65" name="Freeform 23"/>
            <p:cNvSpPr>
              <a:spLocks/>
            </p:cNvSpPr>
            <p:nvPr/>
          </p:nvSpPr>
          <p:spPr bwMode="auto">
            <a:xfrm>
              <a:off x="2994" y="2254"/>
              <a:ext cx="44" cy="13"/>
            </a:xfrm>
            <a:custGeom>
              <a:avLst/>
              <a:gdLst>
                <a:gd name="T0" fmla="*/ 0 w 89"/>
                <a:gd name="T1" fmla="*/ 0 h 24"/>
                <a:gd name="T2" fmla="*/ 0 w 89"/>
                <a:gd name="T3" fmla="*/ 1 h 24"/>
                <a:gd name="T4" fmla="*/ 0 w 89"/>
                <a:gd name="T5" fmla="*/ 1 h 24"/>
                <a:gd name="T6" fmla="*/ 0 w 89"/>
                <a:gd name="T7" fmla="*/ 2 h 24"/>
                <a:gd name="T8" fmla="*/ 0 w 89"/>
                <a:gd name="T9" fmla="*/ 2 h 24"/>
                <a:gd name="T10" fmla="*/ 5 w 89"/>
                <a:gd name="T11" fmla="*/ 2 h 24"/>
                <a:gd name="T12" fmla="*/ 0 w 89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9"/>
                <a:gd name="T22" fmla="*/ 0 h 24"/>
                <a:gd name="T23" fmla="*/ 89 w 89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9" h="24">
                  <a:moveTo>
                    <a:pt x="0" y="0"/>
                  </a:moveTo>
                  <a:lnTo>
                    <a:pt x="0" y="6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1" y="24"/>
                  </a:lnTo>
                  <a:lnTo>
                    <a:pt x="89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66" name="Freeform 24"/>
            <p:cNvSpPr>
              <a:spLocks/>
            </p:cNvSpPr>
            <p:nvPr/>
          </p:nvSpPr>
          <p:spPr bwMode="auto">
            <a:xfrm>
              <a:off x="2989" y="2208"/>
              <a:ext cx="45" cy="12"/>
            </a:xfrm>
            <a:custGeom>
              <a:avLst/>
              <a:gdLst>
                <a:gd name="T0" fmla="*/ 0 w 90"/>
                <a:gd name="T1" fmla="*/ 0 h 24"/>
                <a:gd name="T2" fmla="*/ 1 w 90"/>
                <a:gd name="T3" fmla="*/ 1 h 24"/>
                <a:gd name="T4" fmla="*/ 1 w 90"/>
                <a:gd name="T5" fmla="*/ 1 h 24"/>
                <a:gd name="T6" fmla="*/ 1 w 90"/>
                <a:gd name="T7" fmla="*/ 2 h 24"/>
                <a:gd name="T8" fmla="*/ 1 w 90"/>
                <a:gd name="T9" fmla="*/ 2 h 24"/>
                <a:gd name="T10" fmla="*/ 6 w 90"/>
                <a:gd name="T11" fmla="*/ 1 h 24"/>
                <a:gd name="T12" fmla="*/ 0 w 90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0"/>
                <a:gd name="T22" fmla="*/ 0 h 24"/>
                <a:gd name="T23" fmla="*/ 90 w 90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0" h="24">
                  <a:moveTo>
                    <a:pt x="0" y="0"/>
                  </a:moveTo>
                  <a:lnTo>
                    <a:pt x="1" y="6"/>
                  </a:lnTo>
                  <a:lnTo>
                    <a:pt x="2" y="11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9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67" name="Freeform 25"/>
            <p:cNvSpPr>
              <a:spLocks/>
            </p:cNvSpPr>
            <p:nvPr/>
          </p:nvSpPr>
          <p:spPr bwMode="auto">
            <a:xfrm>
              <a:off x="2977" y="2162"/>
              <a:ext cx="52" cy="14"/>
            </a:xfrm>
            <a:custGeom>
              <a:avLst/>
              <a:gdLst>
                <a:gd name="T0" fmla="*/ 0 w 104"/>
                <a:gd name="T1" fmla="*/ 0 h 28"/>
                <a:gd name="T2" fmla="*/ 1 w 104"/>
                <a:gd name="T3" fmla="*/ 1 h 28"/>
                <a:gd name="T4" fmla="*/ 1 w 104"/>
                <a:gd name="T5" fmla="*/ 1 h 28"/>
                <a:gd name="T6" fmla="*/ 1 w 104"/>
                <a:gd name="T7" fmla="*/ 2 h 28"/>
                <a:gd name="T8" fmla="*/ 1 w 104"/>
                <a:gd name="T9" fmla="*/ 2 h 28"/>
                <a:gd name="T10" fmla="*/ 7 w 104"/>
                <a:gd name="T11" fmla="*/ 1 h 28"/>
                <a:gd name="T12" fmla="*/ 0 w 104"/>
                <a:gd name="T13" fmla="*/ 0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"/>
                <a:gd name="T22" fmla="*/ 0 h 28"/>
                <a:gd name="T23" fmla="*/ 104 w 104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" h="28">
                  <a:moveTo>
                    <a:pt x="0" y="0"/>
                  </a:moveTo>
                  <a:lnTo>
                    <a:pt x="2" y="7"/>
                  </a:lnTo>
                  <a:lnTo>
                    <a:pt x="3" y="14"/>
                  </a:lnTo>
                  <a:lnTo>
                    <a:pt x="6" y="21"/>
                  </a:lnTo>
                  <a:lnTo>
                    <a:pt x="8" y="28"/>
                  </a:lnTo>
                  <a:lnTo>
                    <a:pt x="104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68" name="Freeform 26"/>
            <p:cNvSpPr>
              <a:spLocks/>
            </p:cNvSpPr>
            <p:nvPr/>
          </p:nvSpPr>
          <p:spPr bwMode="auto">
            <a:xfrm>
              <a:off x="2960" y="2116"/>
              <a:ext cx="40" cy="11"/>
            </a:xfrm>
            <a:custGeom>
              <a:avLst/>
              <a:gdLst>
                <a:gd name="T0" fmla="*/ 0 w 81"/>
                <a:gd name="T1" fmla="*/ 1 h 22"/>
                <a:gd name="T2" fmla="*/ 0 w 81"/>
                <a:gd name="T3" fmla="*/ 1 h 22"/>
                <a:gd name="T4" fmla="*/ 0 w 81"/>
                <a:gd name="T5" fmla="*/ 1 h 22"/>
                <a:gd name="T6" fmla="*/ 0 w 81"/>
                <a:gd name="T7" fmla="*/ 1 h 22"/>
                <a:gd name="T8" fmla="*/ 0 w 81"/>
                <a:gd name="T9" fmla="*/ 2 h 22"/>
                <a:gd name="T10" fmla="*/ 5 w 81"/>
                <a:gd name="T11" fmla="*/ 0 h 22"/>
                <a:gd name="T12" fmla="*/ 0 w 81"/>
                <a:gd name="T13" fmla="*/ 1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"/>
                <a:gd name="T22" fmla="*/ 0 h 22"/>
                <a:gd name="T23" fmla="*/ 81 w 81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" h="22">
                  <a:moveTo>
                    <a:pt x="0" y="1"/>
                  </a:moveTo>
                  <a:lnTo>
                    <a:pt x="3" y="6"/>
                  </a:lnTo>
                  <a:lnTo>
                    <a:pt x="5" y="11"/>
                  </a:lnTo>
                  <a:lnTo>
                    <a:pt x="6" y="16"/>
                  </a:lnTo>
                  <a:lnTo>
                    <a:pt x="8" y="22"/>
                  </a:lnTo>
                  <a:lnTo>
                    <a:pt x="8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69" name="Freeform 27"/>
            <p:cNvSpPr>
              <a:spLocks/>
            </p:cNvSpPr>
            <p:nvPr/>
          </p:nvSpPr>
          <p:spPr bwMode="auto">
            <a:xfrm>
              <a:off x="339" y="384"/>
              <a:ext cx="910" cy="1140"/>
            </a:xfrm>
            <a:custGeom>
              <a:avLst/>
              <a:gdLst>
                <a:gd name="T0" fmla="*/ 48 w 1820"/>
                <a:gd name="T1" fmla="*/ 10 h 2279"/>
                <a:gd name="T2" fmla="*/ 52 w 1820"/>
                <a:gd name="T3" fmla="*/ 11 h 2279"/>
                <a:gd name="T4" fmla="*/ 45 w 1820"/>
                <a:gd name="T5" fmla="*/ 20 h 2279"/>
                <a:gd name="T6" fmla="*/ 41 w 1820"/>
                <a:gd name="T7" fmla="*/ 30 h 2279"/>
                <a:gd name="T8" fmla="*/ 48 w 1820"/>
                <a:gd name="T9" fmla="*/ 27 h 2279"/>
                <a:gd name="T10" fmla="*/ 42 w 1820"/>
                <a:gd name="T11" fmla="*/ 39 h 2279"/>
                <a:gd name="T12" fmla="*/ 54 w 1820"/>
                <a:gd name="T13" fmla="*/ 29 h 2279"/>
                <a:gd name="T14" fmla="*/ 80 w 1820"/>
                <a:gd name="T15" fmla="*/ 25 h 2279"/>
                <a:gd name="T16" fmla="*/ 92 w 1820"/>
                <a:gd name="T17" fmla="*/ 51 h 2279"/>
                <a:gd name="T18" fmla="*/ 83 w 1820"/>
                <a:gd name="T19" fmla="*/ 38 h 2279"/>
                <a:gd name="T20" fmla="*/ 76 w 1820"/>
                <a:gd name="T21" fmla="*/ 36 h 2279"/>
                <a:gd name="T22" fmla="*/ 70 w 1820"/>
                <a:gd name="T23" fmla="*/ 35 h 2279"/>
                <a:gd name="T24" fmla="*/ 67 w 1820"/>
                <a:gd name="T25" fmla="*/ 38 h 2279"/>
                <a:gd name="T26" fmla="*/ 58 w 1820"/>
                <a:gd name="T27" fmla="*/ 39 h 2279"/>
                <a:gd name="T28" fmla="*/ 60 w 1820"/>
                <a:gd name="T29" fmla="*/ 44 h 2279"/>
                <a:gd name="T30" fmla="*/ 48 w 1820"/>
                <a:gd name="T31" fmla="*/ 42 h 2279"/>
                <a:gd name="T32" fmla="*/ 50 w 1820"/>
                <a:gd name="T33" fmla="*/ 46 h 2279"/>
                <a:gd name="T34" fmla="*/ 62 w 1820"/>
                <a:gd name="T35" fmla="*/ 52 h 2279"/>
                <a:gd name="T36" fmla="*/ 76 w 1820"/>
                <a:gd name="T37" fmla="*/ 67 h 2279"/>
                <a:gd name="T38" fmla="*/ 80 w 1820"/>
                <a:gd name="T39" fmla="*/ 109 h 2279"/>
                <a:gd name="T40" fmla="*/ 95 w 1820"/>
                <a:gd name="T41" fmla="*/ 111 h 2279"/>
                <a:gd name="T42" fmla="*/ 107 w 1820"/>
                <a:gd name="T43" fmla="*/ 122 h 2279"/>
                <a:gd name="T44" fmla="*/ 113 w 1820"/>
                <a:gd name="T45" fmla="*/ 131 h 2279"/>
                <a:gd name="T46" fmla="*/ 100 w 1820"/>
                <a:gd name="T47" fmla="*/ 136 h 2279"/>
                <a:gd name="T48" fmla="*/ 85 w 1820"/>
                <a:gd name="T49" fmla="*/ 132 h 2279"/>
                <a:gd name="T50" fmla="*/ 74 w 1820"/>
                <a:gd name="T51" fmla="*/ 140 h 2279"/>
                <a:gd name="T52" fmla="*/ 62 w 1820"/>
                <a:gd name="T53" fmla="*/ 143 h 2279"/>
                <a:gd name="T54" fmla="*/ 48 w 1820"/>
                <a:gd name="T55" fmla="*/ 138 h 2279"/>
                <a:gd name="T56" fmla="*/ 35 w 1820"/>
                <a:gd name="T57" fmla="*/ 130 h 2279"/>
                <a:gd name="T58" fmla="*/ 24 w 1820"/>
                <a:gd name="T59" fmla="*/ 131 h 2279"/>
                <a:gd name="T60" fmla="*/ 16 w 1820"/>
                <a:gd name="T61" fmla="*/ 129 h 2279"/>
                <a:gd name="T62" fmla="*/ 24 w 1820"/>
                <a:gd name="T63" fmla="*/ 119 h 2279"/>
                <a:gd name="T64" fmla="*/ 33 w 1820"/>
                <a:gd name="T65" fmla="*/ 110 h 2279"/>
                <a:gd name="T66" fmla="*/ 48 w 1820"/>
                <a:gd name="T67" fmla="*/ 107 h 2279"/>
                <a:gd name="T68" fmla="*/ 61 w 1820"/>
                <a:gd name="T69" fmla="*/ 103 h 2279"/>
                <a:gd name="T70" fmla="*/ 63 w 1820"/>
                <a:gd name="T71" fmla="*/ 65 h 2279"/>
                <a:gd name="T72" fmla="*/ 50 w 1820"/>
                <a:gd name="T73" fmla="*/ 50 h 2279"/>
                <a:gd name="T74" fmla="*/ 38 w 1820"/>
                <a:gd name="T75" fmla="*/ 50 h 2279"/>
                <a:gd name="T76" fmla="*/ 37 w 1820"/>
                <a:gd name="T77" fmla="*/ 62 h 2279"/>
                <a:gd name="T78" fmla="*/ 35 w 1820"/>
                <a:gd name="T79" fmla="*/ 62 h 2279"/>
                <a:gd name="T80" fmla="*/ 34 w 1820"/>
                <a:gd name="T81" fmla="*/ 68 h 2279"/>
                <a:gd name="T82" fmla="*/ 28 w 1820"/>
                <a:gd name="T83" fmla="*/ 67 h 2279"/>
                <a:gd name="T84" fmla="*/ 34 w 1820"/>
                <a:gd name="T85" fmla="*/ 81 h 2279"/>
                <a:gd name="T86" fmla="*/ 28 w 1820"/>
                <a:gd name="T87" fmla="*/ 81 h 2279"/>
                <a:gd name="T88" fmla="*/ 31 w 1820"/>
                <a:gd name="T89" fmla="*/ 90 h 2279"/>
                <a:gd name="T90" fmla="*/ 20 w 1820"/>
                <a:gd name="T91" fmla="*/ 63 h 2279"/>
                <a:gd name="T92" fmla="*/ 33 w 1820"/>
                <a:gd name="T93" fmla="*/ 48 h 2279"/>
                <a:gd name="T94" fmla="*/ 33 w 1820"/>
                <a:gd name="T95" fmla="*/ 44 h 2279"/>
                <a:gd name="T96" fmla="*/ 28 w 1820"/>
                <a:gd name="T97" fmla="*/ 44 h 2279"/>
                <a:gd name="T98" fmla="*/ 22 w 1820"/>
                <a:gd name="T99" fmla="*/ 46 h 2279"/>
                <a:gd name="T100" fmla="*/ 19 w 1820"/>
                <a:gd name="T101" fmla="*/ 47 h 2279"/>
                <a:gd name="T102" fmla="*/ 12 w 1820"/>
                <a:gd name="T103" fmla="*/ 51 h 2279"/>
                <a:gd name="T104" fmla="*/ 10 w 1820"/>
                <a:gd name="T105" fmla="*/ 48 h 2279"/>
                <a:gd name="T106" fmla="*/ 1 w 1820"/>
                <a:gd name="T107" fmla="*/ 54 h 2279"/>
                <a:gd name="T108" fmla="*/ 10 w 1820"/>
                <a:gd name="T109" fmla="*/ 39 h 2279"/>
                <a:gd name="T110" fmla="*/ 26 w 1820"/>
                <a:gd name="T111" fmla="*/ 35 h 2279"/>
                <a:gd name="T112" fmla="*/ 36 w 1820"/>
                <a:gd name="T113" fmla="*/ 36 h 2279"/>
                <a:gd name="T114" fmla="*/ 34 w 1820"/>
                <a:gd name="T115" fmla="*/ 20 h 2279"/>
                <a:gd name="T116" fmla="*/ 47 w 1820"/>
                <a:gd name="T117" fmla="*/ 4 h 2279"/>
                <a:gd name="T118" fmla="*/ 50 w 1820"/>
                <a:gd name="T119" fmla="*/ 3 h 227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20"/>
                <a:gd name="T181" fmla="*/ 0 h 2279"/>
                <a:gd name="T182" fmla="*/ 1820 w 1820"/>
                <a:gd name="T183" fmla="*/ 2279 h 227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20" h="2279">
                  <a:moveTo>
                    <a:pt x="781" y="53"/>
                  </a:moveTo>
                  <a:lnTo>
                    <a:pt x="769" y="67"/>
                  </a:lnTo>
                  <a:lnTo>
                    <a:pt x="758" y="81"/>
                  </a:lnTo>
                  <a:lnTo>
                    <a:pt x="747" y="96"/>
                  </a:lnTo>
                  <a:lnTo>
                    <a:pt x="738" y="111"/>
                  </a:lnTo>
                  <a:lnTo>
                    <a:pt x="729" y="126"/>
                  </a:lnTo>
                  <a:lnTo>
                    <a:pt x="721" y="141"/>
                  </a:lnTo>
                  <a:lnTo>
                    <a:pt x="714" y="157"/>
                  </a:lnTo>
                  <a:lnTo>
                    <a:pt x="708" y="173"/>
                  </a:lnTo>
                  <a:lnTo>
                    <a:pt x="727" y="166"/>
                  </a:lnTo>
                  <a:lnTo>
                    <a:pt x="747" y="159"/>
                  </a:lnTo>
                  <a:lnTo>
                    <a:pt x="767" y="154"/>
                  </a:lnTo>
                  <a:lnTo>
                    <a:pt x="789" y="150"/>
                  </a:lnTo>
                  <a:lnTo>
                    <a:pt x="810" y="147"/>
                  </a:lnTo>
                  <a:lnTo>
                    <a:pt x="832" y="146"/>
                  </a:lnTo>
                  <a:lnTo>
                    <a:pt x="853" y="147"/>
                  </a:lnTo>
                  <a:lnTo>
                    <a:pt x="875" y="150"/>
                  </a:lnTo>
                  <a:lnTo>
                    <a:pt x="870" y="154"/>
                  </a:lnTo>
                  <a:lnTo>
                    <a:pt x="861" y="158"/>
                  </a:lnTo>
                  <a:lnTo>
                    <a:pt x="853" y="160"/>
                  </a:lnTo>
                  <a:lnTo>
                    <a:pt x="844" y="162"/>
                  </a:lnTo>
                  <a:lnTo>
                    <a:pt x="835" y="165"/>
                  </a:lnTo>
                  <a:lnTo>
                    <a:pt x="826" y="167"/>
                  </a:lnTo>
                  <a:lnTo>
                    <a:pt x="817" y="169"/>
                  </a:lnTo>
                  <a:lnTo>
                    <a:pt x="808" y="173"/>
                  </a:lnTo>
                  <a:lnTo>
                    <a:pt x="784" y="187"/>
                  </a:lnTo>
                  <a:lnTo>
                    <a:pt x="761" y="204"/>
                  </a:lnTo>
                  <a:lnTo>
                    <a:pt x="739" y="225"/>
                  </a:lnTo>
                  <a:lnTo>
                    <a:pt x="720" y="247"/>
                  </a:lnTo>
                  <a:lnTo>
                    <a:pt x="702" y="271"/>
                  </a:lnTo>
                  <a:lnTo>
                    <a:pt x="688" y="295"/>
                  </a:lnTo>
                  <a:lnTo>
                    <a:pt x="676" y="320"/>
                  </a:lnTo>
                  <a:lnTo>
                    <a:pt x="667" y="347"/>
                  </a:lnTo>
                  <a:lnTo>
                    <a:pt x="683" y="338"/>
                  </a:lnTo>
                  <a:lnTo>
                    <a:pt x="699" y="330"/>
                  </a:lnTo>
                  <a:lnTo>
                    <a:pt x="716" y="320"/>
                  </a:lnTo>
                  <a:lnTo>
                    <a:pt x="734" y="312"/>
                  </a:lnTo>
                  <a:lnTo>
                    <a:pt x="751" y="304"/>
                  </a:lnTo>
                  <a:lnTo>
                    <a:pt x="768" y="296"/>
                  </a:lnTo>
                  <a:lnTo>
                    <a:pt x="787" y="288"/>
                  </a:lnTo>
                  <a:lnTo>
                    <a:pt x="804" y="281"/>
                  </a:lnTo>
                  <a:lnTo>
                    <a:pt x="776" y="304"/>
                  </a:lnTo>
                  <a:lnTo>
                    <a:pt x="750" y="327"/>
                  </a:lnTo>
                  <a:lnTo>
                    <a:pt x="722" y="353"/>
                  </a:lnTo>
                  <a:lnTo>
                    <a:pt x="698" y="378"/>
                  </a:lnTo>
                  <a:lnTo>
                    <a:pt x="676" y="407"/>
                  </a:lnTo>
                  <a:lnTo>
                    <a:pt x="659" y="437"/>
                  </a:lnTo>
                  <a:lnTo>
                    <a:pt x="647" y="468"/>
                  </a:lnTo>
                  <a:lnTo>
                    <a:pt x="641" y="502"/>
                  </a:lnTo>
                  <a:lnTo>
                    <a:pt x="659" y="487"/>
                  </a:lnTo>
                  <a:lnTo>
                    <a:pt x="675" y="474"/>
                  </a:lnTo>
                  <a:lnTo>
                    <a:pt x="692" y="460"/>
                  </a:lnTo>
                  <a:lnTo>
                    <a:pt x="711" y="447"/>
                  </a:lnTo>
                  <a:lnTo>
                    <a:pt x="728" y="434"/>
                  </a:lnTo>
                  <a:lnTo>
                    <a:pt x="746" y="424"/>
                  </a:lnTo>
                  <a:lnTo>
                    <a:pt x="766" y="414"/>
                  </a:lnTo>
                  <a:lnTo>
                    <a:pt x="785" y="404"/>
                  </a:lnTo>
                  <a:lnTo>
                    <a:pt x="779" y="413"/>
                  </a:lnTo>
                  <a:lnTo>
                    <a:pt x="770" y="419"/>
                  </a:lnTo>
                  <a:lnTo>
                    <a:pt x="761" y="428"/>
                  </a:lnTo>
                  <a:lnTo>
                    <a:pt x="753" y="434"/>
                  </a:lnTo>
                  <a:lnTo>
                    <a:pt x="744" y="442"/>
                  </a:lnTo>
                  <a:lnTo>
                    <a:pt x="737" y="451"/>
                  </a:lnTo>
                  <a:lnTo>
                    <a:pt x="730" y="461"/>
                  </a:lnTo>
                  <a:lnTo>
                    <a:pt x="727" y="471"/>
                  </a:lnTo>
                  <a:lnTo>
                    <a:pt x="716" y="491"/>
                  </a:lnTo>
                  <a:lnTo>
                    <a:pt x="705" y="510"/>
                  </a:lnTo>
                  <a:lnTo>
                    <a:pt x="694" y="530"/>
                  </a:lnTo>
                  <a:lnTo>
                    <a:pt x="684" y="551"/>
                  </a:lnTo>
                  <a:lnTo>
                    <a:pt x="676" y="572"/>
                  </a:lnTo>
                  <a:lnTo>
                    <a:pt x="670" y="593"/>
                  </a:lnTo>
                  <a:lnTo>
                    <a:pt x="669" y="616"/>
                  </a:lnTo>
                  <a:lnTo>
                    <a:pt x="670" y="641"/>
                  </a:lnTo>
                  <a:lnTo>
                    <a:pt x="682" y="626"/>
                  </a:lnTo>
                  <a:lnTo>
                    <a:pt x="692" y="610"/>
                  </a:lnTo>
                  <a:lnTo>
                    <a:pt x="704" y="593"/>
                  </a:lnTo>
                  <a:lnTo>
                    <a:pt x="716" y="577"/>
                  </a:lnTo>
                  <a:lnTo>
                    <a:pt x="729" y="561"/>
                  </a:lnTo>
                  <a:lnTo>
                    <a:pt x="742" y="545"/>
                  </a:lnTo>
                  <a:lnTo>
                    <a:pt x="757" y="530"/>
                  </a:lnTo>
                  <a:lnTo>
                    <a:pt x="773" y="516"/>
                  </a:lnTo>
                  <a:lnTo>
                    <a:pt x="799" y="493"/>
                  </a:lnTo>
                  <a:lnTo>
                    <a:pt x="828" y="472"/>
                  </a:lnTo>
                  <a:lnTo>
                    <a:pt x="858" y="453"/>
                  </a:lnTo>
                  <a:lnTo>
                    <a:pt x="889" y="436"/>
                  </a:lnTo>
                  <a:lnTo>
                    <a:pt x="921" y="421"/>
                  </a:lnTo>
                  <a:lnTo>
                    <a:pt x="954" y="408"/>
                  </a:lnTo>
                  <a:lnTo>
                    <a:pt x="988" y="396"/>
                  </a:lnTo>
                  <a:lnTo>
                    <a:pt x="1022" y="387"/>
                  </a:lnTo>
                  <a:lnTo>
                    <a:pt x="1057" y="381"/>
                  </a:lnTo>
                  <a:lnTo>
                    <a:pt x="1092" y="377"/>
                  </a:lnTo>
                  <a:lnTo>
                    <a:pt x="1128" y="376"/>
                  </a:lnTo>
                  <a:lnTo>
                    <a:pt x="1162" y="377"/>
                  </a:lnTo>
                  <a:lnTo>
                    <a:pt x="1198" y="380"/>
                  </a:lnTo>
                  <a:lnTo>
                    <a:pt x="1232" y="386"/>
                  </a:lnTo>
                  <a:lnTo>
                    <a:pt x="1267" y="395"/>
                  </a:lnTo>
                  <a:lnTo>
                    <a:pt x="1302" y="408"/>
                  </a:lnTo>
                  <a:lnTo>
                    <a:pt x="1338" y="428"/>
                  </a:lnTo>
                  <a:lnTo>
                    <a:pt x="1372" y="452"/>
                  </a:lnTo>
                  <a:lnTo>
                    <a:pt x="1401" y="481"/>
                  </a:lnTo>
                  <a:lnTo>
                    <a:pt x="1425" y="513"/>
                  </a:lnTo>
                  <a:lnTo>
                    <a:pt x="1444" y="548"/>
                  </a:lnTo>
                  <a:lnTo>
                    <a:pt x="1459" y="587"/>
                  </a:lnTo>
                  <a:lnTo>
                    <a:pt x="1470" y="627"/>
                  </a:lnTo>
                  <a:lnTo>
                    <a:pt x="1473" y="667"/>
                  </a:lnTo>
                  <a:lnTo>
                    <a:pt x="1471" y="716"/>
                  </a:lnTo>
                  <a:lnTo>
                    <a:pt x="1466" y="764"/>
                  </a:lnTo>
                  <a:lnTo>
                    <a:pt x="1458" y="810"/>
                  </a:lnTo>
                  <a:lnTo>
                    <a:pt x="1444" y="854"/>
                  </a:lnTo>
                  <a:lnTo>
                    <a:pt x="1440" y="857"/>
                  </a:lnTo>
                  <a:lnTo>
                    <a:pt x="1444" y="812"/>
                  </a:lnTo>
                  <a:lnTo>
                    <a:pt x="1443" y="769"/>
                  </a:lnTo>
                  <a:lnTo>
                    <a:pt x="1435" y="727"/>
                  </a:lnTo>
                  <a:lnTo>
                    <a:pt x="1421" y="688"/>
                  </a:lnTo>
                  <a:lnTo>
                    <a:pt x="1401" y="650"/>
                  </a:lnTo>
                  <a:lnTo>
                    <a:pt x="1375" y="616"/>
                  </a:lnTo>
                  <a:lnTo>
                    <a:pt x="1345" y="584"/>
                  </a:lnTo>
                  <a:lnTo>
                    <a:pt x="1310" y="557"/>
                  </a:lnTo>
                  <a:lnTo>
                    <a:pt x="1314" y="582"/>
                  </a:lnTo>
                  <a:lnTo>
                    <a:pt x="1317" y="606"/>
                  </a:lnTo>
                  <a:lnTo>
                    <a:pt x="1317" y="631"/>
                  </a:lnTo>
                  <a:lnTo>
                    <a:pt x="1313" y="657"/>
                  </a:lnTo>
                  <a:lnTo>
                    <a:pt x="1308" y="682"/>
                  </a:lnTo>
                  <a:lnTo>
                    <a:pt x="1303" y="706"/>
                  </a:lnTo>
                  <a:lnTo>
                    <a:pt x="1295" y="729"/>
                  </a:lnTo>
                  <a:lnTo>
                    <a:pt x="1285" y="751"/>
                  </a:lnTo>
                  <a:lnTo>
                    <a:pt x="1284" y="719"/>
                  </a:lnTo>
                  <a:lnTo>
                    <a:pt x="1280" y="687"/>
                  </a:lnTo>
                  <a:lnTo>
                    <a:pt x="1269" y="657"/>
                  </a:lnTo>
                  <a:lnTo>
                    <a:pt x="1255" y="628"/>
                  </a:lnTo>
                  <a:lnTo>
                    <a:pt x="1237" y="602"/>
                  </a:lnTo>
                  <a:lnTo>
                    <a:pt x="1215" y="576"/>
                  </a:lnTo>
                  <a:lnTo>
                    <a:pt x="1190" y="555"/>
                  </a:lnTo>
                  <a:lnTo>
                    <a:pt x="1162" y="537"/>
                  </a:lnTo>
                  <a:lnTo>
                    <a:pt x="1149" y="530"/>
                  </a:lnTo>
                  <a:lnTo>
                    <a:pt x="1137" y="524"/>
                  </a:lnTo>
                  <a:lnTo>
                    <a:pt x="1124" y="519"/>
                  </a:lnTo>
                  <a:lnTo>
                    <a:pt x="1111" y="514"/>
                  </a:lnTo>
                  <a:lnTo>
                    <a:pt x="1099" y="508"/>
                  </a:lnTo>
                  <a:lnTo>
                    <a:pt x="1085" y="505"/>
                  </a:lnTo>
                  <a:lnTo>
                    <a:pt x="1072" y="501"/>
                  </a:lnTo>
                  <a:lnTo>
                    <a:pt x="1058" y="498"/>
                  </a:lnTo>
                  <a:lnTo>
                    <a:pt x="1084" y="522"/>
                  </a:lnTo>
                  <a:lnTo>
                    <a:pt x="1107" y="550"/>
                  </a:lnTo>
                  <a:lnTo>
                    <a:pt x="1128" y="577"/>
                  </a:lnTo>
                  <a:lnTo>
                    <a:pt x="1144" y="608"/>
                  </a:lnTo>
                  <a:lnTo>
                    <a:pt x="1156" y="640"/>
                  </a:lnTo>
                  <a:lnTo>
                    <a:pt x="1166" y="673"/>
                  </a:lnTo>
                  <a:lnTo>
                    <a:pt x="1171" y="709"/>
                  </a:lnTo>
                  <a:lnTo>
                    <a:pt x="1173" y="744"/>
                  </a:lnTo>
                  <a:lnTo>
                    <a:pt x="1166" y="718"/>
                  </a:lnTo>
                  <a:lnTo>
                    <a:pt x="1153" y="693"/>
                  </a:lnTo>
                  <a:lnTo>
                    <a:pt x="1136" y="668"/>
                  </a:lnTo>
                  <a:lnTo>
                    <a:pt x="1116" y="645"/>
                  </a:lnTo>
                  <a:lnTo>
                    <a:pt x="1093" y="626"/>
                  </a:lnTo>
                  <a:lnTo>
                    <a:pt x="1068" y="608"/>
                  </a:lnTo>
                  <a:lnTo>
                    <a:pt x="1042" y="595"/>
                  </a:lnTo>
                  <a:lnTo>
                    <a:pt x="1016" y="585"/>
                  </a:lnTo>
                  <a:lnTo>
                    <a:pt x="1002" y="582"/>
                  </a:lnTo>
                  <a:lnTo>
                    <a:pt x="986" y="580"/>
                  </a:lnTo>
                  <a:lnTo>
                    <a:pt x="971" y="578"/>
                  </a:lnTo>
                  <a:lnTo>
                    <a:pt x="955" y="578"/>
                  </a:lnTo>
                  <a:lnTo>
                    <a:pt x="939" y="581"/>
                  </a:lnTo>
                  <a:lnTo>
                    <a:pt x="924" y="583"/>
                  </a:lnTo>
                  <a:lnTo>
                    <a:pt x="909" y="588"/>
                  </a:lnTo>
                  <a:lnTo>
                    <a:pt x="895" y="593"/>
                  </a:lnTo>
                  <a:lnTo>
                    <a:pt x="911" y="606"/>
                  </a:lnTo>
                  <a:lnTo>
                    <a:pt x="925" y="620"/>
                  </a:lnTo>
                  <a:lnTo>
                    <a:pt x="936" y="636"/>
                  </a:lnTo>
                  <a:lnTo>
                    <a:pt x="947" y="652"/>
                  </a:lnTo>
                  <a:lnTo>
                    <a:pt x="956" y="669"/>
                  </a:lnTo>
                  <a:lnTo>
                    <a:pt x="963" y="687"/>
                  </a:lnTo>
                  <a:lnTo>
                    <a:pt x="969" y="705"/>
                  </a:lnTo>
                  <a:lnTo>
                    <a:pt x="973" y="724"/>
                  </a:lnTo>
                  <a:lnTo>
                    <a:pt x="967" y="720"/>
                  </a:lnTo>
                  <a:lnTo>
                    <a:pt x="962" y="716"/>
                  </a:lnTo>
                  <a:lnTo>
                    <a:pt x="958" y="711"/>
                  </a:lnTo>
                  <a:lnTo>
                    <a:pt x="955" y="705"/>
                  </a:lnTo>
                  <a:lnTo>
                    <a:pt x="951" y="699"/>
                  </a:lnTo>
                  <a:lnTo>
                    <a:pt x="948" y="694"/>
                  </a:lnTo>
                  <a:lnTo>
                    <a:pt x="943" y="688"/>
                  </a:lnTo>
                  <a:lnTo>
                    <a:pt x="939" y="683"/>
                  </a:lnTo>
                  <a:lnTo>
                    <a:pt x="921" y="672"/>
                  </a:lnTo>
                  <a:lnTo>
                    <a:pt x="902" y="663"/>
                  </a:lnTo>
                  <a:lnTo>
                    <a:pt x="882" y="656"/>
                  </a:lnTo>
                  <a:lnTo>
                    <a:pt x="861" y="650"/>
                  </a:lnTo>
                  <a:lnTo>
                    <a:pt x="841" y="648"/>
                  </a:lnTo>
                  <a:lnTo>
                    <a:pt x="819" y="646"/>
                  </a:lnTo>
                  <a:lnTo>
                    <a:pt x="797" y="649"/>
                  </a:lnTo>
                  <a:lnTo>
                    <a:pt x="775" y="653"/>
                  </a:lnTo>
                  <a:lnTo>
                    <a:pt x="766" y="656"/>
                  </a:lnTo>
                  <a:lnTo>
                    <a:pt x="757" y="659"/>
                  </a:lnTo>
                  <a:lnTo>
                    <a:pt x="747" y="664"/>
                  </a:lnTo>
                  <a:lnTo>
                    <a:pt x="739" y="668"/>
                  </a:lnTo>
                  <a:lnTo>
                    <a:pt x="730" y="673"/>
                  </a:lnTo>
                  <a:lnTo>
                    <a:pt x="722" y="679"/>
                  </a:lnTo>
                  <a:lnTo>
                    <a:pt x="714" y="684"/>
                  </a:lnTo>
                  <a:lnTo>
                    <a:pt x="706" y="690"/>
                  </a:lnTo>
                  <a:lnTo>
                    <a:pt x="720" y="699"/>
                  </a:lnTo>
                  <a:lnTo>
                    <a:pt x="734" y="706"/>
                  </a:lnTo>
                  <a:lnTo>
                    <a:pt x="749" y="714"/>
                  </a:lnTo>
                  <a:lnTo>
                    <a:pt x="762" y="720"/>
                  </a:lnTo>
                  <a:lnTo>
                    <a:pt x="777" y="726"/>
                  </a:lnTo>
                  <a:lnTo>
                    <a:pt x="792" y="732"/>
                  </a:lnTo>
                  <a:lnTo>
                    <a:pt x="808" y="737"/>
                  </a:lnTo>
                  <a:lnTo>
                    <a:pt x="823" y="742"/>
                  </a:lnTo>
                  <a:lnTo>
                    <a:pt x="838" y="748"/>
                  </a:lnTo>
                  <a:lnTo>
                    <a:pt x="853" y="754"/>
                  </a:lnTo>
                  <a:lnTo>
                    <a:pt x="868" y="759"/>
                  </a:lnTo>
                  <a:lnTo>
                    <a:pt x="883" y="766"/>
                  </a:lnTo>
                  <a:lnTo>
                    <a:pt x="898" y="773"/>
                  </a:lnTo>
                  <a:lnTo>
                    <a:pt x="912" y="780"/>
                  </a:lnTo>
                  <a:lnTo>
                    <a:pt x="926" y="789"/>
                  </a:lnTo>
                  <a:lnTo>
                    <a:pt x="940" y="799"/>
                  </a:lnTo>
                  <a:lnTo>
                    <a:pt x="961" y="816"/>
                  </a:lnTo>
                  <a:lnTo>
                    <a:pt x="981" y="832"/>
                  </a:lnTo>
                  <a:lnTo>
                    <a:pt x="1002" y="850"/>
                  </a:lnTo>
                  <a:lnTo>
                    <a:pt x="1022" y="868"/>
                  </a:lnTo>
                  <a:lnTo>
                    <a:pt x="1042" y="886"/>
                  </a:lnTo>
                  <a:lnTo>
                    <a:pt x="1063" y="905"/>
                  </a:lnTo>
                  <a:lnTo>
                    <a:pt x="1083" y="923"/>
                  </a:lnTo>
                  <a:lnTo>
                    <a:pt x="1102" y="943"/>
                  </a:lnTo>
                  <a:lnTo>
                    <a:pt x="1121" y="962"/>
                  </a:lnTo>
                  <a:lnTo>
                    <a:pt x="1139" y="983"/>
                  </a:lnTo>
                  <a:lnTo>
                    <a:pt x="1156" y="1003"/>
                  </a:lnTo>
                  <a:lnTo>
                    <a:pt x="1173" y="1024"/>
                  </a:lnTo>
                  <a:lnTo>
                    <a:pt x="1189" y="1045"/>
                  </a:lnTo>
                  <a:lnTo>
                    <a:pt x="1202" y="1067"/>
                  </a:lnTo>
                  <a:lnTo>
                    <a:pt x="1216" y="1089"/>
                  </a:lnTo>
                  <a:lnTo>
                    <a:pt x="1228" y="1112"/>
                  </a:lnTo>
                  <a:lnTo>
                    <a:pt x="1255" y="1171"/>
                  </a:lnTo>
                  <a:lnTo>
                    <a:pt x="1278" y="1233"/>
                  </a:lnTo>
                  <a:lnTo>
                    <a:pt x="1295" y="1297"/>
                  </a:lnTo>
                  <a:lnTo>
                    <a:pt x="1305" y="1364"/>
                  </a:lnTo>
                  <a:lnTo>
                    <a:pt x="1310" y="1433"/>
                  </a:lnTo>
                  <a:lnTo>
                    <a:pt x="1308" y="1501"/>
                  </a:lnTo>
                  <a:lnTo>
                    <a:pt x="1302" y="1569"/>
                  </a:lnTo>
                  <a:lnTo>
                    <a:pt x="1288" y="1635"/>
                  </a:lnTo>
                  <a:lnTo>
                    <a:pt x="1257" y="1733"/>
                  </a:lnTo>
                  <a:lnTo>
                    <a:pt x="1274" y="1735"/>
                  </a:lnTo>
                  <a:lnTo>
                    <a:pt x="1292" y="1735"/>
                  </a:lnTo>
                  <a:lnTo>
                    <a:pt x="1310" y="1734"/>
                  </a:lnTo>
                  <a:lnTo>
                    <a:pt x="1327" y="1732"/>
                  </a:lnTo>
                  <a:lnTo>
                    <a:pt x="1344" y="1730"/>
                  </a:lnTo>
                  <a:lnTo>
                    <a:pt x="1363" y="1727"/>
                  </a:lnTo>
                  <a:lnTo>
                    <a:pt x="1381" y="1727"/>
                  </a:lnTo>
                  <a:lnTo>
                    <a:pt x="1401" y="1730"/>
                  </a:lnTo>
                  <a:lnTo>
                    <a:pt x="1425" y="1734"/>
                  </a:lnTo>
                  <a:lnTo>
                    <a:pt x="1448" y="1740"/>
                  </a:lnTo>
                  <a:lnTo>
                    <a:pt x="1470" y="1748"/>
                  </a:lnTo>
                  <a:lnTo>
                    <a:pt x="1492" y="1757"/>
                  </a:lnTo>
                  <a:lnTo>
                    <a:pt x="1512" y="1769"/>
                  </a:lnTo>
                  <a:lnTo>
                    <a:pt x="1532" y="1784"/>
                  </a:lnTo>
                  <a:lnTo>
                    <a:pt x="1549" y="1801"/>
                  </a:lnTo>
                  <a:lnTo>
                    <a:pt x="1565" y="1822"/>
                  </a:lnTo>
                  <a:lnTo>
                    <a:pt x="1577" y="1838"/>
                  </a:lnTo>
                  <a:lnTo>
                    <a:pt x="1588" y="1854"/>
                  </a:lnTo>
                  <a:lnTo>
                    <a:pt x="1601" y="1871"/>
                  </a:lnTo>
                  <a:lnTo>
                    <a:pt x="1615" y="1887"/>
                  </a:lnTo>
                  <a:lnTo>
                    <a:pt x="1629" y="1902"/>
                  </a:lnTo>
                  <a:lnTo>
                    <a:pt x="1645" y="1916"/>
                  </a:lnTo>
                  <a:lnTo>
                    <a:pt x="1662" y="1927"/>
                  </a:lnTo>
                  <a:lnTo>
                    <a:pt x="1681" y="1935"/>
                  </a:lnTo>
                  <a:lnTo>
                    <a:pt x="1701" y="1939"/>
                  </a:lnTo>
                  <a:lnTo>
                    <a:pt x="1722" y="1945"/>
                  </a:lnTo>
                  <a:lnTo>
                    <a:pt x="1743" y="1953"/>
                  </a:lnTo>
                  <a:lnTo>
                    <a:pt x="1762" y="1964"/>
                  </a:lnTo>
                  <a:lnTo>
                    <a:pt x="1780" y="1976"/>
                  </a:lnTo>
                  <a:lnTo>
                    <a:pt x="1796" y="1992"/>
                  </a:lnTo>
                  <a:lnTo>
                    <a:pt x="1808" y="2010"/>
                  </a:lnTo>
                  <a:lnTo>
                    <a:pt x="1819" y="2030"/>
                  </a:lnTo>
                  <a:lnTo>
                    <a:pt x="1820" y="2043"/>
                  </a:lnTo>
                  <a:lnTo>
                    <a:pt x="1819" y="2056"/>
                  </a:lnTo>
                  <a:lnTo>
                    <a:pt x="1815" y="2067"/>
                  </a:lnTo>
                  <a:lnTo>
                    <a:pt x="1810" y="2078"/>
                  </a:lnTo>
                  <a:lnTo>
                    <a:pt x="1803" y="2088"/>
                  </a:lnTo>
                  <a:lnTo>
                    <a:pt x="1796" y="2097"/>
                  </a:lnTo>
                  <a:lnTo>
                    <a:pt x="1788" y="2108"/>
                  </a:lnTo>
                  <a:lnTo>
                    <a:pt x="1781" y="2118"/>
                  </a:lnTo>
                  <a:lnTo>
                    <a:pt x="1762" y="2129"/>
                  </a:lnTo>
                  <a:lnTo>
                    <a:pt x="1744" y="2140"/>
                  </a:lnTo>
                  <a:lnTo>
                    <a:pt x="1724" y="2148"/>
                  </a:lnTo>
                  <a:lnTo>
                    <a:pt x="1704" y="2155"/>
                  </a:lnTo>
                  <a:lnTo>
                    <a:pt x="1683" y="2159"/>
                  </a:lnTo>
                  <a:lnTo>
                    <a:pt x="1661" y="2164"/>
                  </a:lnTo>
                  <a:lnTo>
                    <a:pt x="1639" y="2166"/>
                  </a:lnTo>
                  <a:lnTo>
                    <a:pt x="1617" y="2169"/>
                  </a:lnTo>
                  <a:lnTo>
                    <a:pt x="1595" y="2169"/>
                  </a:lnTo>
                  <a:lnTo>
                    <a:pt x="1573" y="2166"/>
                  </a:lnTo>
                  <a:lnTo>
                    <a:pt x="1552" y="2162"/>
                  </a:lnTo>
                  <a:lnTo>
                    <a:pt x="1531" y="2155"/>
                  </a:lnTo>
                  <a:lnTo>
                    <a:pt x="1510" y="2148"/>
                  </a:lnTo>
                  <a:lnTo>
                    <a:pt x="1489" y="2140"/>
                  </a:lnTo>
                  <a:lnTo>
                    <a:pt x="1469" y="2133"/>
                  </a:lnTo>
                  <a:lnTo>
                    <a:pt x="1448" y="2125"/>
                  </a:lnTo>
                  <a:lnTo>
                    <a:pt x="1427" y="2119"/>
                  </a:lnTo>
                  <a:lnTo>
                    <a:pt x="1406" y="2113"/>
                  </a:lnTo>
                  <a:lnTo>
                    <a:pt x="1387" y="2110"/>
                  </a:lnTo>
                  <a:lnTo>
                    <a:pt x="1366" y="2110"/>
                  </a:lnTo>
                  <a:lnTo>
                    <a:pt x="1345" y="2111"/>
                  </a:lnTo>
                  <a:lnTo>
                    <a:pt x="1325" y="2117"/>
                  </a:lnTo>
                  <a:lnTo>
                    <a:pt x="1303" y="2125"/>
                  </a:lnTo>
                  <a:lnTo>
                    <a:pt x="1282" y="2139"/>
                  </a:lnTo>
                  <a:lnTo>
                    <a:pt x="1270" y="2150"/>
                  </a:lnTo>
                  <a:lnTo>
                    <a:pt x="1259" y="2162"/>
                  </a:lnTo>
                  <a:lnTo>
                    <a:pt x="1247" y="2172"/>
                  </a:lnTo>
                  <a:lnTo>
                    <a:pt x="1236" y="2182"/>
                  </a:lnTo>
                  <a:lnTo>
                    <a:pt x="1224" y="2193"/>
                  </a:lnTo>
                  <a:lnTo>
                    <a:pt x="1212" y="2203"/>
                  </a:lnTo>
                  <a:lnTo>
                    <a:pt x="1200" y="2212"/>
                  </a:lnTo>
                  <a:lnTo>
                    <a:pt x="1187" y="2220"/>
                  </a:lnTo>
                  <a:lnTo>
                    <a:pt x="1175" y="2229"/>
                  </a:lnTo>
                  <a:lnTo>
                    <a:pt x="1162" y="2237"/>
                  </a:lnTo>
                  <a:lnTo>
                    <a:pt x="1148" y="2244"/>
                  </a:lnTo>
                  <a:lnTo>
                    <a:pt x="1134" y="2250"/>
                  </a:lnTo>
                  <a:lnTo>
                    <a:pt x="1122" y="2255"/>
                  </a:lnTo>
                  <a:lnTo>
                    <a:pt x="1107" y="2261"/>
                  </a:lnTo>
                  <a:lnTo>
                    <a:pt x="1093" y="2264"/>
                  </a:lnTo>
                  <a:lnTo>
                    <a:pt x="1078" y="2268"/>
                  </a:lnTo>
                  <a:lnTo>
                    <a:pt x="1058" y="2272"/>
                  </a:lnTo>
                  <a:lnTo>
                    <a:pt x="1039" y="2277"/>
                  </a:lnTo>
                  <a:lnTo>
                    <a:pt x="1019" y="2278"/>
                  </a:lnTo>
                  <a:lnTo>
                    <a:pt x="1000" y="2279"/>
                  </a:lnTo>
                  <a:lnTo>
                    <a:pt x="980" y="2278"/>
                  </a:lnTo>
                  <a:lnTo>
                    <a:pt x="961" y="2276"/>
                  </a:lnTo>
                  <a:lnTo>
                    <a:pt x="942" y="2272"/>
                  </a:lnTo>
                  <a:lnTo>
                    <a:pt x="923" y="2269"/>
                  </a:lnTo>
                  <a:lnTo>
                    <a:pt x="904" y="2263"/>
                  </a:lnTo>
                  <a:lnTo>
                    <a:pt x="886" y="2257"/>
                  </a:lnTo>
                  <a:lnTo>
                    <a:pt x="867" y="2252"/>
                  </a:lnTo>
                  <a:lnTo>
                    <a:pt x="850" y="2244"/>
                  </a:lnTo>
                  <a:lnTo>
                    <a:pt x="833" y="2237"/>
                  </a:lnTo>
                  <a:lnTo>
                    <a:pt x="814" y="2229"/>
                  </a:lnTo>
                  <a:lnTo>
                    <a:pt x="798" y="2220"/>
                  </a:lnTo>
                  <a:lnTo>
                    <a:pt x="781" y="2212"/>
                  </a:lnTo>
                  <a:lnTo>
                    <a:pt x="762" y="2203"/>
                  </a:lnTo>
                  <a:lnTo>
                    <a:pt x="745" y="2194"/>
                  </a:lnTo>
                  <a:lnTo>
                    <a:pt x="727" y="2184"/>
                  </a:lnTo>
                  <a:lnTo>
                    <a:pt x="709" y="2173"/>
                  </a:lnTo>
                  <a:lnTo>
                    <a:pt x="692" y="2162"/>
                  </a:lnTo>
                  <a:lnTo>
                    <a:pt x="675" y="2150"/>
                  </a:lnTo>
                  <a:lnTo>
                    <a:pt x="659" y="2139"/>
                  </a:lnTo>
                  <a:lnTo>
                    <a:pt x="641" y="2127"/>
                  </a:lnTo>
                  <a:lnTo>
                    <a:pt x="624" y="2117"/>
                  </a:lnTo>
                  <a:lnTo>
                    <a:pt x="607" y="2106"/>
                  </a:lnTo>
                  <a:lnTo>
                    <a:pt x="588" y="2096"/>
                  </a:lnTo>
                  <a:lnTo>
                    <a:pt x="570" y="2088"/>
                  </a:lnTo>
                  <a:lnTo>
                    <a:pt x="552" y="2080"/>
                  </a:lnTo>
                  <a:lnTo>
                    <a:pt x="533" y="2074"/>
                  </a:lnTo>
                  <a:lnTo>
                    <a:pt x="514" y="2070"/>
                  </a:lnTo>
                  <a:lnTo>
                    <a:pt x="493" y="2066"/>
                  </a:lnTo>
                  <a:lnTo>
                    <a:pt x="481" y="2070"/>
                  </a:lnTo>
                  <a:lnTo>
                    <a:pt x="470" y="2072"/>
                  </a:lnTo>
                  <a:lnTo>
                    <a:pt x="457" y="2075"/>
                  </a:lnTo>
                  <a:lnTo>
                    <a:pt x="446" y="2078"/>
                  </a:lnTo>
                  <a:lnTo>
                    <a:pt x="433" y="2081"/>
                  </a:lnTo>
                  <a:lnTo>
                    <a:pt x="420" y="2083"/>
                  </a:lnTo>
                  <a:lnTo>
                    <a:pt x="408" y="2085"/>
                  </a:lnTo>
                  <a:lnTo>
                    <a:pt x="395" y="2087"/>
                  </a:lnTo>
                  <a:lnTo>
                    <a:pt x="382" y="2088"/>
                  </a:lnTo>
                  <a:lnTo>
                    <a:pt x="370" y="2089"/>
                  </a:lnTo>
                  <a:lnTo>
                    <a:pt x="357" y="2089"/>
                  </a:lnTo>
                  <a:lnTo>
                    <a:pt x="344" y="2088"/>
                  </a:lnTo>
                  <a:lnTo>
                    <a:pt x="333" y="2087"/>
                  </a:lnTo>
                  <a:lnTo>
                    <a:pt x="320" y="2086"/>
                  </a:lnTo>
                  <a:lnTo>
                    <a:pt x="307" y="2082"/>
                  </a:lnTo>
                  <a:lnTo>
                    <a:pt x="296" y="2079"/>
                  </a:lnTo>
                  <a:lnTo>
                    <a:pt x="285" y="2074"/>
                  </a:lnTo>
                  <a:lnTo>
                    <a:pt x="275" y="2070"/>
                  </a:lnTo>
                  <a:lnTo>
                    <a:pt x="264" y="2064"/>
                  </a:lnTo>
                  <a:lnTo>
                    <a:pt x="254" y="2057"/>
                  </a:lnTo>
                  <a:lnTo>
                    <a:pt x="245" y="2050"/>
                  </a:lnTo>
                  <a:lnTo>
                    <a:pt x="238" y="2041"/>
                  </a:lnTo>
                  <a:lnTo>
                    <a:pt x="234" y="2030"/>
                  </a:lnTo>
                  <a:lnTo>
                    <a:pt x="232" y="2018"/>
                  </a:lnTo>
                  <a:lnTo>
                    <a:pt x="239" y="1992"/>
                  </a:lnTo>
                  <a:lnTo>
                    <a:pt x="251" y="1974"/>
                  </a:lnTo>
                  <a:lnTo>
                    <a:pt x="268" y="1960"/>
                  </a:lnTo>
                  <a:lnTo>
                    <a:pt x="289" y="1949"/>
                  </a:lnTo>
                  <a:lnTo>
                    <a:pt x="310" y="1939"/>
                  </a:lnTo>
                  <a:lnTo>
                    <a:pt x="333" y="1930"/>
                  </a:lnTo>
                  <a:lnTo>
                    <a:pt x="353" y="1919"/>
                  </a:lnTo>
                  <a:lnTo>
                    <a:pt x="372" y="1905"/>
                  </a:lnTo>
                  <a:lnTo>
                    <a:pt x="378" y="1891"/>
                  </a:lnTo>
                  <a:lnTo>
                    <a:pt x="385" y="1876"/>
                  </a:lnTo>
                  <a:lnTo>
                    <a:pt x="393" y="1861"/>
                  </a:lnTo>
                  <a:lnTo>
                    <a:pt x="402" y="1847"/>
                  </a:lnTo>
                  <a:lnTo>
                    <a:pt x="411" y="1832"/>
                  </a:lnTo>
                  <a:lnTo>
                    <a:pt x="423" y="1818"/>
                  </a:lnTo>
                  <a:lnTo>
                    <a:pt x="434" y="1806"/>
                  </a:lnTo>
                  <a:lnTo>
                    <a:pt x="446" y="1793"/>
                  </a:lnTo>
                  <a:lnTo>
                    <a:pt x="459" y="1781"/>
                  </a:lnTo>
                  <a:lnTo>
                    <a:pt x="472" y="1771"/>
                  </a:lnTo>
                  <a:lnTo>
                    <a:pt x="487" y="1762"/>
                  </a:lnTo>
                  <a:lnTo>
                    <a:pt x="502" y="1754"/>
                  </a:lnTo>
                  <a:lnTo>
                    <a:pt x="517" y="1748"/>
                  </a:lnTo>
                  <a:lnTo>
                    <a:pt x="533" y="1742"/>
                  </a:lnTo>
                  <a:lnTo>
                    <a:pt x="549" y="1740"/>
                  </a:lnTo>
                  <a:lnTo>
                    <a:pt x="567" y="1739"/>
                  </a:lnTo>
                  <a:lnTo>
                    <a:pt x="590" y="1739"/>
                  </a:lnTo>
                  <a:lnTo>
                    <a:pt x="613" y="1742"/>
                  </a:lnTo>
                  <a:lnTo>
                    <a:pt x="636" y="1746"/>
                  </a:lnTo>
                  <a:lnTo>
                    <a:pt x="659" y="1749"/>
                  </a:lnTo>
                  <a:lnTo>
                    <a:pt x="682" y="1752"/>
                  </a:lnTo>
                  <a:lnTo>
                    <a:pt x="704" y="1749"/>
                  </a:lnTo>
                  <a:lnTo>
                    <a:pt x="724" y="1742"/>
                  </a:lnTo>
                  <a:lnTo>
                    <a:pt x="744" y="1728"/>
                  </a:lnTo>
                  <a:lnTo>
                    <a:pt x="762" y="1709"/>
                  </a:lnTo>
                  <a:lnTo>
                    <a:pt x="782" y="1690"/>
                  </a:lnTo>
                  <a:lnTo>
                    <a:pt x="802" y="1673"/>
                  </a:lnTo>
                  <a:lnTo>
                    <a:pt x="823" y="1658"/>
                  </a:lnTo>
                  <a:lnTo>
                    <a:pt x="846" y="1647"/>
                  </a:lnTo>
                  <a:lnTo>
                    <a:pt x="871" y="1637"/>
                  </a:lnTo>
                  <a:lnTo>
                    <a:pt x="896" y="1632"/>
                  </a:lnTo>
                  <a:lnTo>
                    <a:pt x="923" y="1631"/>
                  </a:lnTo>
                  <a:lnTo>
                    <a:pt x="932" y="1632"/>
                  </a:lnTo>
                  <a:lnTo>
                    <a:pt x="940" y="1633"/>
                  </a:lnTo>
                  <a:lnTo>
                    <a:pt x="949" y="1635"/>
                  </a:lnTo>
                  <a:lnTo>
                    <a:pt x="957" y="1636"/>
                  </a:lnTo>
                  <a:lnTo>
                    <a:pt x="966" y="1639"/>
                  </a:lnTo>
                  <a:lnTo>
                    <a:pt x="974" y="1642"/>
                  </a:lnTo>
                  <a:lnTo>
                    <a:pt x="982" y="1644"/>
                  </a:lnTo>
                  <a:lnTo>
                    <a:pt x="990" y="1648"/>
                  </a:lnTo>
                  <a:lnTo>
                    <a:pt x="1030" y="1584"/>
                  </a:lnTo>
                  <a:lnTo>
                    <a:pt x="1057" y="1513"/>
                  </a:lnTo>
                  <a:lnTo>
                    <a:pt x="1073" y="1438"/>
                  </a:lnTo>
                  <a:lnTo>
                    <a:pt x="1079" y="1359"/>
                  </a:lnTo>
                  <a:lnTo>
                    <a:pt x="1076" y="1280"/>
                  </a:lnTo>
                  <a:lnTo>
                    <a:pt x="1063" y="1203"/>
                  </a:lnTo>
                  <a:lnTo>
                    <a:pt x="1042" y="1129"/>
                  </a:lnTo>
                  <a:lnTo>
                    <a:pt x="1012" y="1062"/>
                  </a:lnTo>
                  <a:lnTo>
                    <a:pt x="1001" y="1039"/>
                  </a:lnTo>
                  <a:lnTo>
                    <a:pt x="989" y="1016"/>
                  </a:lnTo>
                  <a:lnTo>
                    <a:pt x="976" y="993"/>
                  </a:lnTo>
                  <a:lnTo>
                    <a:pt x="961" y="970"/>
                  </a:lnTo>
                  <a:lnTo>
                    <a:pt x="944" y="947"/>
                  </a:lnTo>
                  <a:lnTo>
                    <a:pt x="928" y="925"/>
                  </a:lnTo>
                  <a:lnTo>
                    <a:pt x="910" y="905"/>
                  </a:lnTo>
                  <a:lnTo>
                    <a:pt x="891" y="884"/>
                  </a:lnTo>
                  <a:lnTo>
                    <a:pt x="872" y="864"/>
                  </a:lnTo>
                  <a:lnTo>
                    <a:pt x="851" y="845"/>
                  </a:lnTo>
                  <a:lnTo>
                    <a:pt x="830" y="826"/>
                  </a:lnTo>
                  <a:lnTo>
                    <a:pt x="810" y="810"/>
                  </a:lnTo>
                  <a:lnTo>
                    <a:pt x="788" y="794"/>
                  </a:lnTo>
                  <a:lnTo>
                    <a:pt x="765" y="779"/>
                  </a:lnTo>
                  <a:lnTo>
                    <a:pt x="742" y="765"/>
                  </a:lnTo>
                  <a:lnTo>
                    <a:pt x="719" y="754"/>
                  </a:lnTo>
                  <a:lnTo>
                    <a:pt x="705" y="749"/>
                  </a:lnTo>
                  <a:lnTo>
                    <a:pt x="692" y="747"/>
                  </a:lnTo>
                  <a:lnTo>
                    <a:pt x="678" y="748"/>
                  </a:lnTo>
                  <a:lnTo>
                    <a:pt x="664" y="751"/>
                  </a:lnTo>
                  <a:lnTo>
                    <a:pt x="652" y="757"/>
                  </a:lnTo>
                  <a:lnTo>
                    <a:pt x="639" y="763"/>
                  </a:lnTo>
                  <a:lnTo>
                    <a:pt x="626" y="770"/>
                  </a:lnTo>
                  <a:lnTo>
                    <a:pt x="615" y="777"/>
                  </a:lnTo>
                  <a:lnTo>
                    <a:pt x="599" y="793"/>
                  </a:lnTo>
                  <a:lnTo>
                    <a:pt x="586" y="810"/>
                  </a:lnTo>
                  <a:lnTo>
                    <a:pt x="576" y="830"/>
                  </a:lnTo>
                  <a:lnTo>
                    <a:pt x="568" y="849"/>
                  </a:lnTo>
                  <a:lnTo>
                    <a:pt x="563" y="870"/>
                  </a:lnTo>
                  <a:lnTo>
                    <a:pt x="560" y="892"/>
                  </a:lnTo>
                  <a:lnTo>
                    <a:pt x="560" y="914"/>
                  </a:lnTo>
                  <a:lnTo>
                    <a:pt x="563" y="937"/>
                  </a:lnTo>
                  <a:lnTo>
                    <a:pt x="565" y="948"/>
                  </a:lnTo>
                  <a:lnTo>
                    <a:pt x="569" y="959"/>
                  </a:lnTo>
                  <a:lnTo>
                    <a:pt x="573" y="969"/>
                  </a:lnTo>
                  <a:lnTo>
                    <a:pt x="578" y="978"/>
                  </a:lnTo>
                  <a:lnTo>
                    <a:pt x="584" y="989"/>
                  </a:lnTo>
                  <a:lnTo>
                    <a:pt x="590" y="998"/>
                  </a:lnTo>
                  <a:lnTo>
                    <a:pt x="597" y="1007"/>
                  </a:lnTo>
                  <a:lnTo>
                    <a:pt x="603" y="1016"/>
                  </a:lnTo>
                  <a:lnTo>
                    <a:pt x="597" y="1015"/>
                  </a:lnTo>
                  <a:lnTo>
                    <a:pt x="591" y="1013"/>
                  </a:lnTo>
                  <a:lnTo>
                    <a:pt x="585" y="1009"/>
                  </a:lnTo>
                  <a:lnTo>
                    <a:pt x="579" y="1005"/>
                  </a:lnTo>
                  <a:lnTo>
                    <a:pt x="573" y="1001"/>
                  </a:lnTo>
                  <a:lnTo>
                    <a:pt x="568" y="996"/>
                  </a:lnTo>
                  <a:lnTo>
                    <a:pt x="563" y="991"/>
                  </a:lnTo>
                  <a:lnTo>
                    <a:pt x="557" y="986"/>
                  </a:lnTo>
                  <a:lnTo>
                    <a:pt x="550" y="978"/>
                  </a:lnTo>
                  <a:lnTo>
                    <a:pt x="544" y="970"/>
                  </a:lnTo>
                  <a:lnTo>
                    <a:pt x="537" y="962"/>
                  </a:lnTo>
                  <a:lnTo>
                    <a:pt x="530" y="954"/>
                  </a:lnTo>
                  <a:lnTo>
                    <a:pt x="524" y="946"/>
                  </a:lnTo>
                  <a:lnTo>
                    <a:pt x="517" y="938"/>
                  </a:lnTo>
                  <a:lnTo>
                    <a:pt x="511" y="930"/>
                  </a:lnTo>
                  <a:lnTo>
                    <a:pt x="505" y="922"/>
                  </a:lnTo>
                  <a:lnTo>
                    <a:pt x="502" y="956"/>
                  </a:lnTo>
                  <a:lnTo>
                    <a:pt x="504" y="991"/>
                  </a:lnTo>
                  <a:lnTo>
                    <a:pt x="510" y="1023"/>
                  </a:lnTo>
                  <a:lnTo>
                    <a:pt x="522" y="1054"/>
                  </a:lnTo>
                  <a:lnTo>
                    <a:pt x="535" y="1084"/>
                  </a:lnTo>
                  <a:lnTo>
                    <a:pt x="554" y="1113"/>
                  </a:lnTo>
                  <a:lnTo>
                    <a:pt x="577" y="1140"/>
                  </a:lnTo>
                  <a:lnTo>
                    <a:pt x="602" y="1165"/>
                  </a:lnTo>
                  <a:lnTo>
                    <a:pt x="585" y="1160"/>
                  </a:lnTo>
                  <a:lnTo>
                    <a:pt x="568" y="1153"/>
                  </a:lnTo>
                  <a:lnTo>
                    <a:pt x="550" y="1148"/>
                  </a:lnTo>
                  <a:lnTo>
                    <a:pt x="534" y="1140"/>
                  </a:lnTo>
                  <a:lnTo>
                    <a:pt x="517" y="1130"/>
                  </a:lnTo>
                  <a:lnTo>
                    <a:pt x="502" y="1121"/>
                  </a:lnTo>
                  <a:lnTo>
                    <a:pt x="486" y="1110"/>
                  </a:lnTo>
                  <a:lnTo>
                    <a:pt x="471" y="1097"/>
                  </a:lnTo>
                  <a:lnTo>
                    <a:pt x="448" y="1069"/>
                  </a:lnTo>
                  <a:lnTo>
                    <a:pt x="449" y="1091"/>
                  </a:lnTo>
                  <a:lnTo>
                    <a:pt x="453" y="1112"/>
                  </a:lnTo>
                  <a:lnTo>
                    <a:pt x="457" y="1133"/>
                  </a:lnTo>
                  <a:lnTo>
                    <a:pt x="463" y="1153"/>
                  </a:lnTo>
                  <a:lnTo>
                    <a:pt x="470" y="1173"/>
                  </a:lnTo>
                  <a:lnTo>
                    <a:pt x="478" y="1194"/>
                  </a:lnTo>
                  <a:lnTo>
                    <a:pt x="486" y="1212"/>
                  </a:lnTo>
                  <a:lnTo>
                    <a:pt x="495" y="1232"/>
                  </a:lnTo>
                  <a:lnTo>
                    <a:pt x="504" y="1247"/>
                  </a:lnTo>
                  <a:lnTo>
                    <a:pt x="515" y="1262"/>
                  </a:lnTo>
                  <a:lnTo>
                    <a:pt x="526" y="1276"/>
                  </a:lnTo>
                  <a:lnTo>
                    <a:pt x="540" y="1289"/>
                  </a:lnTo>
                  <a:lnTo>
                    <a:pt x="554" y="1302"/>
                  </a:lnTo>
                  <a:lnTo>
                    <a:pt x="568" y="1312"/>
                  </a:lnTo>
                  <a:lnTo>
                    <a:pt x="584" y="1322"/>
                  </a:lnTo>
                  <a:lnTo>
                    <a:pt x="599" y="1330"/>
                  </a:lnTo>
                  <a:lnTo>
                    <a:pt x="579" y="1333"/>
                  </a:lnTo>
                  <a:lnTo>
                    <a:pt x="560" y="1333"/>
                  </a:lnTo>
                  <a:lnTo>
                    <a:pt x="539" y="1331"/>
                  </a:lnTo>
                  <a:lnTo>
                    <a:pt x="519" y="1325"/>
                  </a:lnTo>
                  <a:lnTo>
                    <a:pt x="500" y="1318"/>
                  </a:lnTo>
                  <a:lnTo>
                    <a:pt x="481" y="1310"/>
                  </a:lnTo>
                  <a:lnTo>
                    <a:pt x="463" y="1301"/>
                  </a:lnTo>
                  <a:lnTo>
                    <a:pt x="446" y="1291"/>
                  </a:lnTo>
                  <a:lnTo>
                    <a:pt x="451" y="1314"/>
                  </a:lnTo>
                  <a:lnTo>
                    <a:pt x="462" y="1337"/>
                  </a:lnTo>
                  <a:lnTo>
                    <a:pt x="474" y="1359"/>
                  </a:lnTo>
                  <a:lnTo>
                    <a:pt x="489" y="1378"/>
                  </a:lnTo>
                  <a:lnTo>
                    <a:pt x="507" y="1398"/>
                  </a:lnTo>
                  <a:lnTo>
                    <a:pt x="526" y="1415"/>
                  </a:lnTo>
                  <a:lnTo>
                    <a:pt x="547" y="1430"/>
                  </a:lnTo>
                  <a:lnTo>
                    <a:pt x="568" y="1443"/>
                  </a:lnTo>
                  <a:lnTo>
                    <a:pt x="547" y="1442"/>
                  </a:lnTo>
                  <a:lnTo>
                    <a:pt x="526" y="1438"/>
                  </a:lnTo>
                  <a:lnTo>
                    <a:pt x="507" y="1432"/>
                  </a:lnTo>
                  <a:lnTo>
                    <a:pt x="487" y="1425"/>
                  </a:lnTo>
                  <a:lnTo>
                    <a:pt x="469" y="1417"/>
                  </a:lnTo>
                  <a:lnTo>
                    <a:pt x="451" y="1407"/>
                  </a:lnTo>
                  <a:lnTo>
                    <a:pt x="434" y="1395"/>
                  </a:lnTo>
                  <a:lnTo>
                    <a:pt x="417" y="1384"/>
                  </a:lnTo>
                  <a:lnTo>
                    <a:pt x="380" y="1346"/>
                  </a:lnTo>
                  <a:lnTo>
                    <a:pt x="349" y="1303"/>
                  </a:lnTo>
                  <a:lnTo>
                    <a:pt x="326" y="1258"/>
                  </a:lnTo>
                  <a:lnTo>
                    <a:pt x="308" y="1210"/>
                  </a:lnTo>
                  <a:lnTo>
                    <a:pt x="298" y="1160"/>
                  </a:lnTo>
                  <a:lnTo>
                    <a:pt x="295" y="1110"/>
                  </a:lnTo>
                  <a:lnTo>
                    <a:pt x="298" y="1058"/>
                  </a:lnTo>
                  <a:lnTo>
                    <a:pt x="310" y="1006"/>
                  </a:lnTo>
                  <a:lnTo>
                    <a:pt x="318" y="981"/>
                  </a:lnTo>
                  <a:lnTo>
                    <a:pt x="328" y="955"/>
                  </a:lnTo>
                  <a:lnTo>
                    <a:pt x="341" y="932"/>
                  </a:lnTo>
                  <a:lnTo>
                    <a:pt x="356" y="909"/>
                  </a:lnTo>
                  <a:lnTo>
                    <a:pt x="372" y="887"/>
                  </a:lnTo>
                  <a:lnTo>
                    <a:pt x="389" y="865"/>
                  </a:lnTo>
                  <a:lnTo>
                    <a:pt x="409" y="846"/>
                  </a:lnTo>
                  <a:lnTo>
                    <a:pt x="429" y="826"/>
                  </a:lnTo>
                  <a:lnTo>
                    <a:pt x="450" y="809"/>
                  </a:lnTo>
                  <a:lnTo>
                    <a:pt x="473" y="792"/>
                  </a:lnTo>
                  <a:lnTo>
                    <a:pt x="496" y="776"/>
                  </a:lnTo>
                  <a:lnTo>
                    <a:pt x="519" y="761"/>
                  </a:lnTo>
                  <a:lnTo>
                    <a:pt x="544" y="748"/>
                  </a:lnTo>
                  <a:lnTo>
                    <a:pt x="568" y="735"/>
                  </a:lnTo>
                  <a:lnTo>
                    <a:pt x="591" y="724"/>
                  </a:lnTo>
                  <a:lnTo>
                    <a:pt x="615" y="714"/>
                  </a:lnTo>
                  <a:lnTo>
                    <a:pt x="605" y="708"/>
                  </a:lnTo>
                  <a:lnTo>
                    <a:pt x="593" y="703"/>
                  </a:lnTo>
                  <a:lnTo>
                    <a:pt x="582" y="699"/>
                  </a:lnTo>
                  <a:lnTo>
                    <a:pt x="570" y="697"/>
                  </a:lnTo>
                  <a:lnTo>
                    <a:pt x="558" y="696"/>
                  </a:lnTo>
                  <a:lnTo>
                    <a:pt x="546" y="696"/>
                  </a:lnTo>
                  <a:lnTo>
                    <a:pt x="533" y="697"/>
                  </a:lnTo>
                  <a:lnTo>
                    <a:pt x="520" y="698"/>
                  </a:lnTo>
                  <a:lnTo>
                    <a:pt x="509" y="701"/>
                  </a:lnTo>
                  <a:lnTo>
                    <a:pt x="496" y="704"/>
                  </a:lnTo>
                  <a:lnTo>
                    <a:pt x="484" y="708"/>
                  </a:lnTo>
                  <a:lnTo>
                    <a:pt x="472" y="712"/>
                  </a:lnTo>
                  <a:lnTo>
                    <a:pt x="461" y="717"/>
                  </a:lnTo>
                  <a:lnTo>
                    <a:pt x="450" y="721"/>
                  </a:lnTo>
                  <a:lnTo>
                    <a:pt x="440" y="727"/>
                  </a:lnTo>
                  <a:lnTo>
                    <a:pt x="429" y="732"/>
                  </a:lnTo>
                  <a:lnTo>
                    <a:pt x="433" y="724"/>
                  </a:lnTo>
                  <a:lnTo>
                    <a:pt x="436" y="717"/>
                  </a:lnTo>
                  <a:lnTo>
                    <a:pt x="442" y="710"/>
                  </a:lnTo>
                  <a:lnTo>
                    <a:pt x="448" y="703"/>
                  </a:lnTo>
                  <a:lnTo>
                    <a:pt x="454" y="697"/>
                  </a:lnTo>
                  <a:lnTo>
                    <a:pt x="461" y="690"/>
                  </a:lnTo>
                  <a:lnTo>
                    <a:pt x="466" y="684"/>
                  </a:lnTo>
                  <a:lnTo>
                    <a:pt x="472" y="678"/>
                  </a:lnTo>
                  <a:lnTo>
                    <a:pt x="456" y="680"/>
                  </a:lnTo>
                  <a:lnTo>
                    <a:pt x="441" y="684"/>
                  </a:lnTo>
                  <a:lnTo>
                    <a:pt x="425" y="689"/>
                  </a:lnTo>
                  <a:lnTo>
                    <a:pt x="410" y="695"/>
                  </a:lnTo>
                  <a:lnTo>
                    <a:pt x="395" y="702"/>
                  </a:lnTo>
                  <a:lnTo>
                    <a:pt x="380" y="710"/>
                  </a:lnTo>
                  <a:lnTo>
                    <a:pt x="365" y="718"/>
                  </a:lnTo>
                  <a:lnTo>
                    <a:pt x="351" y="726"/>
                  </a:lnTo>
                  <a:lnTo>
                    <a:pt x="341" y="734"/>
                  </a:lnTo>
                  <a:lnTo>
                    <a:pt x="332" y="742"/>
                  </a:lnTo>
                  <a:lnTo>
                    <a:pt x="323" y="750"/>
                  </a:lnTo>
                  <a:lnTo>
                    <a:pt x="314" y="759"/>
                  </a:lnTo>
                  <a:lnTo>
                    <a:pt x="306" y="769"/>
                  </a:lnTo>
                  <a:lnTo>
                    <a:pt x="298" y="778"/>
                  </a:lnTo>
                  <a:lnTo>
                    <a:pt x="289" y="787"/>
                  </a:lnTo>
                  <a:lnTo>
                    <a:pt x="280" y="795"/>
                  </a:lnTo>
                  <a:lnTo>
                    <a:pt x="284" y="781"/>
                  </a:lnTo>
                  <a:lnTo>
                    <a:pt x="289" y="767"/>
                  </a:lnTo>
                  <a:lnTo>
                    <a:pt x="295" y="755"/>
                  </a:lnTo>
                  <a:lnTo>
                    <a:pt x="300" y="741"/>
                  </a:lnTo>
                  <a:lnTo>
                    <a:pt x="307" y="728"/>
                  </a:lnTo>
                  <a:lnTo>
                    <a:pt x="314" y="716"/>
                  </a:lnTo>
                  <a:lnTo>
                    <a:pt x="321" y="704"/>
                  </a:lnTo>
                  <a:lnTo>
                    <a:pt x="329" y="693"/>
                  </a:lnTo>
                  <a:lnTo>
                    <a:pt x="306" y="699"/>
                  </a:lnTo>
                  <a:lnTo>
                    <a:pt x="285" y="710"/>
                  </a:lnTo>
                  <a:lnTo>
                    <a:pt x="266" y="724"/>
                  </a:lnTo>
                  <a:lnTo>
                    <a:pt x="247" y="740"/>
                  </a:lnTo>
                  <a:lnTo>
                    <a:pt x="230" y="758"/>
                  </a:lnTo>
                  <a:lnTo>
                    <a:pt x="214" y="778"/>
                  </a:lnTo>
                  <a:lnTo>
                    <a:pt x="199" y="796"/>
                  </a:lnTo>
                  <a:lnTo>
                    <a:pt x="185" y="816"/>
                  </a:lnTo>
                  <a:lnTo>
                    <a:pt x="178" y="829"/>
                  </a:lnTo>
                  <a:lnTo>
                    <a:pt x="170" y="841"/>
                  </a:lnTo>
                  <a:lnTo>
                    <a:pt x="163" y="854"/>
                  </a:lnTo>
                  <a:lnTo>
                    <a:pt x="156" y="868"/>
                  </a:lnTo>
                  <a:lnTo>
                    <a:pt x="150" y="880"/>
                  </a:lnTo>
                  <a:lnTo>
                    <a:pt x="145" y="894"/>
                  </a:lnTo>
                  <a:lnTo>
                    <a:pt x="140" y="908"/>
                  </a:lnTo>
                  <a:lnTo>
                    <a:pt x="138" y="923"/>
                  </a:lnTo>
                  <a:lnTo>
                    <a:pt x="131" y="883"/>
                  </a:lnTo>
                  <a:lnTo>
                    <a:pt x="131" y="841"/>
                  </a:lnTo>
                  <a:lnTo>
                    <a:pt x="137" y="801"/>
                  </a:lnTo>
                  <a:lnTo>
                    <a:pt x="146" y="763"/>
                  </a:lnTo>
                  <a:lnTo>
                    <a:pt x="125" y="776"/>
                  </a:lnTo>
                  <a:lnTo>
                    <a:pt x="106" y="792"/>
                  </a:lnTo>
                  <a:lnTo>
                    <a:pt x="88" y="809"/>
                  </a:lnTo>
                  <a:lnTo>
                    <a:pt x="72" y="829"/>
                  </a:lnTo>
                  <a:lnTo>
                    <a:pt x="59" y="848"/>
                  </a:lnTo>
                  <a:lnTo>
                    <a:pt x="45" y="870"/>
                  </a:lnTo>
                  <a:lnTo>
                    <a:pt x="33" y="891"/>
                  </a:lnTo>
                  <a:lnTo>
                    <a:pt x="23" y="913"/>
                  </a:lnTo>
                  <a:lnTo>
                    <a:pt x="12" y="976"/>
                  </a:lnTo>
                  <a:lnTo>
                    <a:pt x="3" y="938"/>
                  </a:lnTo>
                  <a:lnTo>
                    <a:pt x="0" y="898"/>
                  </a:lnTo>
                  <a:lnTo>
                    <a:pt x="1" y="856"/>
                  </a:lnTo>
                  <a:lnTo>
                    <a:pt x="3" y="815"/>
                  </a:lnTo>
                  <a:lnTo>
                    <a:pt x="8" y="793"/>
                  </a:lnTo>
                  <a:lnTo>
                    <a:pt x="16" y="771"/>
                  </a:lnTo>
                  <a:lnTo>
                    <a:pt x="24" y="749"/>
                  </a:lnTo>
                  <a:lnTo>
                    <a:pt x="35" y="728"/>
                  </a:lnTo>
                  <a:lnTo>
                    <a:pt x="48" y="709"/>
                  </a:lnTo>
                  <a:lnTo>
                    <a:pt x="62" y="690"/>
                  </a:lnTo>
                  <a:lnTo>
                    <a:pt x="78" y="673"/>
                  </a:lnTo>
                  <a:lnTo>
                    <a:pt x="94" y="656"/>
                  </a:lnTo>
                  <a:lnTo>
                    <a:pt x="113" y="640"/>
                  </a:lnTo>
                  <a:lnTo>
                    <a:pt x="131" y="626"/>
                  </a:lnTo>
                  <a:lnTo>
                    <a:pt x="152" y="613"/>
                  </a:lnTo>
                  <a:lnTo>
                    <a:pt x="171" y="600"/>
                  </a:lnTo>
                  <a:lnTo>
                    <a:pt x="193" y="590"/>
                  </a:lnTo>
                  <a:lnTo>
                    <a:pt x="214" y="582"/>
                  </a:lnTo>
                  <a:lnTo>
                    <a:pt x="236" y="575"/>
                  </a:lnTo>
                  <a:lnTo>
                    <a:pt x="258" y="569"/>
                  </a:lnTo>
                  <a:lnTo>
                    <a:pt x="279" y="566"/>
                  </a:lnTo>
                  <a:lnTo>
                    <a:pt x="299" y="562"/>
                  </a:lnTo>
                  <a:lnTo>
                    <a:pt x="320" y="560"/>
                  </a:lnTo>
                  <a:lnTo>
                    <a:pt x="341" y="559"/>
                  </a:lnTo>
                  <a:lnTo>
                    <a:pt x="363" y="559"/>
                  </a:lnTo>
                  <a:lnTo>
                    <a:pt x="383" y="559"/>
                  </a:lnTo>
                  <a:lnTo>
                    <a:pt x="404" y="559"/>
                  </a:lnTo>
                  <a:lnTo>
                    <a:pt x="425" y="561"/>
                  </a:lnTo>
                  <a:lnTo>
                    <a:pt x="446" y="563"/>
                  </a:lnTo>
                  <a:lnTo>
                    <a:pt x="466" y="567"/>
                  </a:lnTo>
                  <a:lnTo>
                    <a:pt x="487" y="572"/>
                  </a:lnTo>
                  <a:lnTo>
                    <a:pt x="507" y="576"/>
                  </a:lnTo>
                  <a:lnTo>
                    <a:pt x="526" y="582"/>
                  </a:lnTo>
                  <a:lnTo>
                    <a:pt x="546" y="589"/>
                  </a:lnTo>
                  <a:lnTo>
                    <a:pt x="564" y="597"/>
                  </a:lnTo>
                  <a:lnTo>
                    <a:pt x="582" y="605"/>
                  </a:lnTo>
                  <a:lnTo>
                    <a:pt x="578" y="595"/>
                  </a:lnTo>
                  <a:lnTo>
                    <a:pt x="573" y="584"/>
                  </a:lnTo>
                  <a:lnTo>
                    <a:pt x="569" y="574"/>
                  </a:lnTo>
                  <a:lnTo>
                    <a:pt x="563" y="563"/>
                  </a:lnTo>
                  <a:lnTo>
                    <a:pt x="557" y="553"/>
                  </a:lnTo>
                  <a:lnTo>
                    <a:pt x="553" y="543"/>
                  </a:lnTo>
                  <a:lnTo>
                    <a:pt x="547" y="532"/>
                  </a:lnTo>
                  <a:lnTo>
                    <a:pt x="544" y="522"/>
                  </a:lnTo>
                  <a:lnTo>
                    <a:pt x="534" y="492"/>
                  </a:lnTo>
                  <a:lnTo>
                    <a:pt x="529" y="462"/>
                  </a:lnTo>
                  <a:lnTo>
                    <a:pt x="525" y="433"/>
                  </a:lnTo>
                  <a:lnTo>
                    <a:pt x="525" y="403"/>
                  </a:lnTo>
                  <a:lnTo>
                    <a:pt x="526" y="374"/>
                  </a:lnTo>
                  <a:lnTo>
                    <a:pt x="531" y="346"/>
                  </a:lnTo>
                  <a:lnTo>
                    <a:pt x="537" y="318"/>
                  </a:lnTo>
                  <a:lnTo>
                    <a:pt x="546" y="290"/>
                  </a:lnTo>
                  <a:lnTo>
                    <a:pt x="556" y="264"/>
                  </a:lnTo>
                  <a:lnTo>
                    <a:pt x="569" y="237"/>
                  </a:lnTo>
                  <a:lnTo>
                    <a:pt x="584" y="212"/>
                  </a:lnTo>
                  <a:lnTo>
                    <a:pt x="601" y="188"/>
                  </a:lnTo>
                  <a:lnTo>
                    <a:pt x="620" y="165"/>
                  </a:lnTo>
                  <a:lnTo>
                    <a:pt x="640" y="143"/>
                  </a:lnTo>
                  <a:lnTo>
                    <a:pt x="662" y="121"/>
                  </a:lnTo>
                  <a:lnTo>
                    <a:pt x="685" y="101"/>
                  </a:lnTo>
                  <a:lnTo>
                    <a:pt x="702" y="86"/>
                  </a:lnTo>
                  <a:lnTo>
                    <a:pt x="721" y="73"/>
                  </a:lnTo>
                  <a:lnTo>
                    <a:pt x="741" y="60"/>
                  </a:lnTo>
                  <a:lnTo>
                    <a:pt x="760" y="48"/>
                  </a:lnTo>
                  <a:lnTo>
                    <a:pt x="780" y="37"/>
                  </a:lnTo>
                  <a:lnTo>
                    <a:pt x="799" y="25"/>
                  </a:lnTo>
                  <a:lnTo>
                    <a:pt x="819" y="13"/>
                  </a:lnTo>
                  <a:lnTo>
                    <a:pt x="837" y="0"/>
                  </a:lnTo>
                  <a:lnTo>
                    <a:pt x="833" y="7"/>
                  </a:lnTo>
                  <a:lnTo>
                    <a:pt x="826" y="14"/>
                  </a:lnTo>
                  <a:lnTo>
                    <a:pt x="819" y="21"/>
                  </a:lnTo>
                  <a:lnTo>
                    <a:pt x="811" y="27"/>
                  </a:lnTo>
                  <a:lnTo>
                    <a:pt x="803" y="32"/>
                  </a:lnTo>
                  <a:lnTo>
                    <a:pt x="796" y="39"/>
                  </a:lnTo>
                  <a:lnTo>
                    <a:pt x="788" y="46"/>
                  </a:lnTo>
                  <a:lnTo>
                    <a:pt x="781" y="53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70" name="Freeform 28"/>
            <p:cNvSpPr>
              <a:spLocks/>
            </p:cNvSpPr>
            <p:nvPr/>
          </p:nvSpPr>
          <p:spPr bwMode="auto">
            <a:xfrm>
              <a:off x="623" y="1312"/>
              <a:ext cx="31" cy="30"/>
            </a:xfrm>
            <a:custGeom>
              <a:avLst/>
              <a:gdLst>
                <a:gd name="T0" fmla="*/ 1 w 61"/>
                <a:gd name="T1" fmla="*/ 2 h 59"/>
                <a:gd name="T2" fmla="*/ 1 w 61"/>
                <a:gd name="T3" fmla="*/ 3 h 59"/>
                <a:gd name="T4" fmla="*/ 2 w 61"/>
                <a:gd name="T5" fmla="*/ 3 h 59"/>
                <a:gd name="T6" fmla="*/ 2 w 61"/>
                <a:gd name="T7" fmla="*/ 4 h 59"/>
                <a:gd name="T8" fmla="*/ 3 w 61"/>
                <a:gd name="T9" fmla="*/ 4 h 59"/>
                <a:gd name="T10" fmla="*/ 3 w 61"/>
                <a:gd name="T11" fmla="*/ 4 h 59"/>
                <a:gd name="T12" fmla="*/ 3 w 61"/>
                <a:gd name="T13" fmla="*/ 4 h 59"/>
                <a:gd name="T14" fmla="*/ 4 w 61"/>
                <a:gd name="T15" fmla="*/ 4 h 59"/>
                <a:gd name="T16" fmla="*/ 4 w 61"/>
                <a:gd name="T17" fmla="*/ 4 h 59"/>
                <a:gd name="T18" fmla="*/ 4 w 61"/>
                <a:gd name="T19" fmla="*/ 3 h 59"/>
                <a:gd name="T20" fmla="*/ 4 w 61"/>
                <a:gd name="T21" fmla="*/ 3 h 59"/>
                <a:gd name="T22" fmla="*/ 4 w 61"/>
                <a:gd name="T23" fmla="*/ 3 h 59"/>
                <a:gd name="T24" fmla="*/ 4 w 61"/>
                <a:gd name="T25" fmla="*/ 2 h 59"/>
                <a:gd name="T26" fmla="*/ 3 w 61"/>
                <a:gd name="T27" fmla="*/ 2 h 59"/>
                <a:gd name="T28" fmla="*/ 3 w 61"/>
                <a:gd name="T29" fmla="*/ 2 h 59"/>
                <a:gd name="T30" fmla="*/ 3 w 61"/>
                <a:gd name="T31" fmla="*/ 1 h 59"/>
                <a:gd name="T32" fmla="*/ 2 w 61"/>
                <a:gd name="T33" fmla="*/ 1 h 59"/>
                <a:gd name="T34" fmla="*/ 2 w 61"/>
                <a:gd name="T35" fmla="*/ 1 h 59"/>
                <a:gd name="T36" fmla="*/ 1 w 61"/>
                <a:gd name="T37" fmla="*/ 0 h 59"/>
                <a:gd name="T38" fmla="*/ 1 w 61"/>
                <a:gd name="T39" fmla="*/ 1 h 59"/>
                <a:gd name="T40" fmla="*/ 1 w 61"/>
                <a:gd name="T41" fmla="*/ 1 h 59"/>
                <a:gd name="T42" fmla="*/ 1 w 61"/>
                <a:gd name="T43" fmla="*/ 1 h 59"/>
                <a:gd name="T44" fmla="*/ 0 w 61"/>
                <a:gd name="T45" fmla="*/ 1 h 59"/>
                <a:gd name="T46" fmla="*/ 1 w 61"/>
                <a:gd name="T47" fmla="*/ 2 h 59"/>
                <a:gd name="T48" fmla="*/ 1 w 61"/>
                <a:gd name="T49" fmla="*/ 2 h 59"/>
                <a:gd name="T50" fmla="*/ 1 w 61"/>
                <a:gd name="T51" fmla="*/ 2 h 5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1"/>
                <a:gd name="T79" fmla="*/ 0 h 59"/>
                <a:gd name="T80" fmla="*/ 61 w 61"/>
                <a:gd name="T81" fmla="*/ 59 h 5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1" h="59">
                  <a:moveTo>
                    <a:pt x="4" y="28"/>
                  </a:moveTo>
                  <a:lnTo>
                    <a:pt x="11" y="35"/>
                  </a:lnTo>
                  <a:lnTo>
                    <a:pt x="19" y="43"/>
                  </a:lnTo>
                  <a:lnTo>
                    <a:pt x="26" y="50"/>
                  </a:lnTo>
                  <a:lnTo>
                    <a:pt x="36" y="56"/>
                  </a:lnTo>
                  <a:lnTo>
                    <a:pt x="41" y="59"/>
                  </a:lnTo>
                  <a:lnTo>
                    <a:pt x="48" y="59"/>
                  </a:lnTo>
                  <a:lnTo>
                    <a:pt x="54" y="57"/>
                  </a:lnTo>
                  <a:lnTo>
                    <a:pt x="59" y="52"/>
                  </a:lnTo>
                  <a:lnTo>
                    <a:pt x="61" y="46"/>
                  </a:lnTo>
                  <a:lnTo>
                    <a:pt x="61" y="41"/>
                  </a:lnTo>
                  <a:lnTo>
                    <a:pt x="60" y="35"/>
                  </a:lnTo>
                  <a:lnTo>
                    <a:pt x="55" y="30"/>
                  </a:lnTo>
                  <a:lnTo>
                    <a:pt x="47" y="25"/>
                  </a:lnTo>
                  <a:lnTo>
                    <a:pt x="40" y="19"/>
                  </a:lnTo>
                  <a:lnTo>
                    <a:pt x="33" y="12"/>
                  </a:lnTo>
                  <a:lnTo>
                    <a:pt x="26" y="5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9" y="2"/>
                  </a:lnTo>
                  <a:lnTo>
                    <a:pt x="4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1" y="23"/>
                  </a:lnTo>
                  <a:lnTo>
                    <a:pt x="4" y="2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71" name="Freeform 29"/>
            <p:cNvSpPr>
              <a:spLocks/>
            </p:cNvSpPr>
            <p:nvPr/>
          </p:nvSpPr>
          <p:spPr bwMode="auto">
            <a:xfrm>
              <a:off x="686" y="1370"/>
              <a:ext cx="22" cy="27"/>
            </a:xfrm>
            <a:custGeom>
              <a:avLst/>
              <a:gdLst>
                <a:gd name="T0" fmla="*/ 1 w 45"/>
                <a:gd name="T1" fmla="*/ 3 h 55"/>
                <a:gd name="T2" fmla="*/ 2 w 45"/>
                <a:gd name="T3" fmla="*/ 2 h 55"/>
                <a:gd name="T4" fmla="*/ 2 w 45"/>
                <a:gd name="T5" fmla="*/ 2 h 55"/>
                <a:gd name="T6" fmla="*/ 2 w 45"/>
                <a:gd name="T7" fmla="*/ 1 h 55"/>
                <a:gd name="T8" fmla="*/ 2 w 45"/>
                <a:gd name="T9" fmla="*/ 1 h 55"/>
                <a:gd name="T10" fmla="*/ 2 w 45"/>
                <a:gd name="T11" fmla="*/ 1 h 55"/>
                <a:gd name="T12" fmla="*/ 2 w 45"/>
                <a:gd name="T13" fmla="*/ 0 h 55"/>
                <a:gd name="T14" fmla="*/ 2 w 45"/>
                <a:gd name="T15" fmla="*/ 0 h 55"/>
                <a:gd name="T16" fmla="*/ 2 w 45"/>
                <a:gd name="T17" fmla="*/ 0 h 55"/>
                <a:gd name="T18" fmla="*/ 1 w 45"/>
                <a:gd name="T19" fmla="*/ 0 h 55"/>
                <a:gd name="T20" fmla="*/ 1 w 45"/>
                <a:gd name="T21" fmla="*/ 0 h 55"/>
                <a:gd name="T22" fmla="*/ 1 w 45"/>
                <a:gd name="T23" fmla="*/ 0 h 55"/>
                <a:gd name="T24" fmla="*/ 0 w 45"/>
                <a:gd name="T25" fmla="*/ 0 h 55"/>
                <a:gd name="T26" fmla="*/ 0 w 45"/>
                <a:gd name="T27" fmla="*/ 0 h 55"/>
                <a:gd name="T28" fmla="*/ 0 w 45"/>
                <a:gd name="T29" fmla="*/ 1 h 55"/>
                <a:gd name="T30" fmla="*/ 0 w 45"/>
                <a:gd name="T31" fmla="*/ 1 h 55"/>
                <a:gd name="T32" fmla="*/ 0 w 45"/>
                <a:gd name="T33" fmla="*/ 1 h 55"/>
                <a:gd name="T34" fmla="*/ 0 w 45"/>
                <a:gd name="T35" fmla="*/ 2 h 55"/>
                <a:gd name="T36" fmla="*/ 0 w 45"/>
                <a:gd name="T37" fmla="*/ 2 h 55"/>
                <a:gd name="T38" fmla="*/ 0 w 45"/>
                <a:gd name="T39" fmla="*/ 2 h 55"/>
                <a:gd name="T40" fmla="*/ 0 w 45"/>
                <a:gd name="T41" fmla="*/ 3 h 55"/>
                <a:gd name="T42" fmla="*/ 0 w 45"/>
                <a:gd name="T43" fmla="*/ 3 h 55"/>
                <a:gd name="T44" fmla="*/ 1 w 45"/>
                <a:gd name="T45" fmla="*/ 3 h 55"/>
                <a:gd name="T46" fmla="*/ 1 w 45"/>
                <a:gd name="T47" fmla="*/ 3 h 55"/>
                <a:gd name="T48" fmla="*/ 1 w 45"/>
                <a:gd name="T49" fmla="*/ 3 h 55"/>
                <a:gd name="T50" fmla="*/ 1 w 45"/>
                <a:gd name="T51" fmla="*/ 3 h 5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5"/>
                <a:gd name="T80" fmla="*/ 45 w 45"/>
                <a:gd name="T81" fmla="*/ 55 h 5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5">
                  <a:moveTo>
                    <a:pt x="29" y="49"/>
                  </a:moveTo>
                  <a:lnTo>
                    <a:pt x="35" y="43"/>
                  </a:lnTo>
                  <a:lnTo>
                    <a:pt x="38" y="38"/>
                  </a:lnTo>
                  <a:lnTo>
                    <a:pt x="42" y="31"/>
                  </a:lnTo>
                  <a:lnTo>
                    <a:pt x="44" y="23"/>
                  </a:lnTo>
                  <a:lnTo>
                    <a:pt x="45" y="17"/>
                  </a:lnTo>
                  <a:lnTo>
                    <a:pt x="44" y="10"/>
                  </a:lnTo>
                  <a:lnTo>
                    <a:pt x="41" y="5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9" y="4"/>
                  </a:lnTo>
                  <a:lnTo>
                    <a:pt x="15" y="10"/>
                  </a:lnTo>
                  <a:lnTo>
                    <a:pt x="13" y="15"/>
                  </a:lnTo>
                  <a:lnTo>
                    <a:pt x="11" y="20"/>
                  </a:lnTo>
                  <a:lnTo>
                    <a:pt x="7" y="25"/>
                  </a:lnTo>
                  <a:lnTo>
                    <a:pt x="4" y="30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3" y="47"/>
                  </a:lnTo>
                  <a:lnTo>
                    <a:pt x="7" y="51"/>
                  </a:lnTo>
                  <a:lnTo>
                    <a:pt x="13" y="55"/>
                  </a:lnTo>
                  <a:lnTo>
                    <a:pt x="19" y="55"/>
                  </a:lnTo>
                  <a:lnTo>
                    <a:pt x="24" y="54"/>
                  </a:lnTo>
                  <a:lnTo>
                    <a:pt x="29" y="4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72" name="Freeform 30"/>
            <p:cNvSpPr>
              <a:spLocks/>
            </p:cNvSpPr>
            <p:nvPr/>
          </p:nvSpPr>
          <p:spPr bwMode="auto">
            <a:xfrm>
              <a:off x="586" y="1360"/>
              <a:ext cx="20" cy="31"/>
            </a:xfrm>
            <a:custGeom>
              <a:avLst/>
              <a:gdLst>
                <a:gd name="T0" fmla="*/ 1 w 39"/>
                <a:gd name="T1" fmla="*/ 2 h 61"/>
                <a:gd name="T2" fmla="*/ 1 w 39"/>
                <a:gd name="T3" fmla="*/ 2 h 61"/>
                <a:gd name="T4" fmla="*/ 1 w 39"/>
                <a:gd name="T5" fmla="*/ 3 h 61"/>
                <a:gd name="T6" fmla="*/ 1 w 39"/>
                <a:gd name="T7" fmla="*/ 3 h 61"/>
                <a:gd name="T8" fmla="*/ 1 w 39"/>
                <a:gd name="T9" fmla="*/ 3 h 61"/>
                <a:gd name="T10" fmla="*/ 1 w 39"/>
                <a:gd name="T11" fmla="*/ 4 h 61"/>
                <a:gd name="T12" fmla="*/ 1 w 39"/>
                <a:gd name="T13" fmla="*/ 4 h 61"/>
                <a:gd name="T14" fmla="*/ 2 w 39"/>
                <a:gd name="T15" fmla="*/ 4 h 61"/>
                <a:gd name="T16" fmla="*/ 2 w 39"/>
                <a:gd name="T17" fmla="*/ 4 h 61"/>
                <a:gd name="T18" fmla="*/ 2 w 39"/>
                <a:gd name="T19" fmla="*/ 4 h 61"/>
                <a:gd name="T20" fmla="*/ 3 w 39"/>
                <a:gd name="T21" fmla="*/ 4 h 61"/>
                <a:gd name="T22" fmla="*/ 3 w 39"/>
                <a:gd name="T23" fmla="*/ 3 h 61"/>
                <a:gd name="T24" fmla="*/ 3 w 39"/>
                <a:gd name="T25" fmla="*/ 3 h 61"/>
                <a:gd name="T26" fmla="*/ 3 w 39"/>
                <a:gd name="T27" fmla="*/ 3 h 61"/>
                <a:gd name="T28" fmla="*/ 3 w 39"/>
                <a:gd name="T29" fmla="*/ 2 h 61"/>
                <a:gd name="T30" fmla="*/ 2 w 39"/>
                <a:gd name="T31" fmla="*/ 2 h 61"/>
                <a:gd name="T32" fmla="*/ 2 w 39"/>
                <a:gd name="T33" fmla="*/ 1 h 61"/>
                <a:gd name="T34" fmla="*/ 2 w 39"/>
                <a:gd name="T35" fmla="*/ 1 h 61"/>
                <a:gd name="T36" fmla="*/ 2 w 39"/>
                <a:gd name="T37" fmla="*/ 1 h 61"/>
                <a:gd name="T38" fmla="*/ 1 w 39"/>
                <a:gd name="T39" fmla="*/ 0 h 61"/>
                <a:gd name="T40" fmla="*/ 1 w 39"/>
                <a:gd name="T41" fmla="*/ 1 h 61"/>
                <a:gd name="T42" fmla="*/ 1 w 39"/>
                <a:gd name="T43" fmla="*/ 1 h 61"/>
                <a:gd name="T44" fmla="*/ 1 w 39"/>
                <a:gd name="T45" fmla="*/ 1 h 61"/>
                <a:gd name="T46" fmla="*/ 0 w 39"/>
                <a:gd name="T47" fmla="*/ 2 h 61"/>
                <a:gd name="T48" fmla="*/ 1 w 39"/>
                <a:gd name="T49" fmla="*/ 2 h 61"/>
                <a:gd name="T50" fmla="*/ 1 w 39"/>
                <a:gd name="T51" fmla="*/ 2 h 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9"/>
                <a:gd name="T79" fmla="*/ 0 h 61"/>
                <a:gd name="T80" fmla="*/ 39 w 39"/>
                <a:gd name="T81" fmla="*/ 61 h 6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9" h="61">
                  <a:moveTo>
                    <a:pt x="1" y="23"/>
                  </a:moveTo>
                  <a:lnTo>
                    <a:pt x="3" y="29"/>
                  </a:lnTo>
                  <a:lnTo>
                    <a:pt x="5" y="36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9" y="54"/>
                  </a:lnTo>
                  <a:lnTo>
                    <a:pt x="14" y="59"/>
                  </a:lnTo>
                  <a:lnTo>
                    <a:pt x="20" y="61"/>
                  </a:lnTo>
                  <a:lnTo>
                    <a:pt x="26" y="61"/>
                  </a:lnTo>
                  <a:lnTo>
                    <a:pt x="32" y="59"/>
                  </a:lnTo>
                  <a:lnTo>
                    <a:pt x="37" y="54"/>
                  </a:lnTo>
                  <a:lnTo>
                    <a:pt x="39" y="48"/>
                  </a:lnTo>
                  <a:lnTo>
                    <a:pt x="39" y="43"/>
                  </a:lnTo>
                  <a:lnTo>
                    <a:pt x="37" y="35"/>
                  </a:lnTo>
                  <a:lnTo>
                    <a:pt x="35" y="27"/>
                  </a:lnTo>
                  <a:lnTo>
                    <a:pt x="32" y="18"/>
                  </a:lnTo>
                  <a:lnTo>
                    <a:pt x="30" y="10"/>
                  </a:lnTo>
                  <a:lnTo>
                    <a:pt x="26" y="5"/>
                  </a:lnTo>
                  <a:lnTo>
                    <a:pt x="22" y="1"/>
                  </a:lnTo>
                  <a:lnTo>
                    <a:pt x="15" y="0"/>
                  </a:lnTo>
                  <a:lnTo>
                    <a:pt x="9" y="2"/>
                  </a:lnTo>
                  <a:lnTo>
                    <a:pt x="5" y="6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73" name="Freeform 31"/>
            <p:cNvSpPr>
              <a:spLocks/>
            </p:cNvSpPr>
            <p:nvPr/>
          </p:nvSpPr>
          <p:spPr bwMode="auto">
            <a:xfrm>
              <a:off x="703" y="1300"/>
              <a:ext cx="23" cy="25"/>
            </a:xfrm>
            <a:custGeom>
              <a:avLst/>
              <a:gdLst>
                <a:gd name="T0" fmla="*/ 2 w 45"/>
                <a:gd name="T1" fmla="*/ 2 h 51"/>
                <a:gd name="T2" fmla="*/ 2 w 45"/>
                <a:gd name="T3" fmla="*/ 2 h 51"/>
                <a:gd name="T4" fmla="*/ 3 w 45"/>
                <a:gd name="T5" fmla="*/ 2 h 51"/>
                <a:gd name="T6" fmla="*/ 3 w 45"/>
                <a:gd name="T7" fmla="*/ 1 h 51"/>
                <a:gd name="T8" fmla="*/ 3 w 45"/>
                <a:gd name="T9" fmla="*/ 1 h 51"/>
                <a:gd name="T10" fmla="*/ 3 w 45"/>
                <a:gd name="T11" fmla="*/ 1 h 51"/>
                <a:gd name="T12" fmla="*/ 3 w 45"/>
                <a:gd name="T13" fmla="*/ 0 h 51"/>
                <a:gd name="T14" fmla="*/ 3 w 45"/>
                <a:gd name="T15" fmla="*/ 0 h 51"/>
                <a:gd name="T16" fmla="*/ 3 w 45"/>
                <a:gd name="T17" fmla="*/ 0 h 51"/>
                <a:gd name="T18" fmla="*/ 3 w 45"/>
                <a:gd name="T19" fmla="*/ 0 h 51"/>
                <a:gd name="T20" fmla="*/ 2 w 45"/>
                <a:gd name="T21" fmla="*/ 0 h 51"/>
                <a:gd name="T22" fmla="*/ 2 w 45"/>
                <a:gd name="T23" fmla="*/ 0 h 51"/>
                <a:gd name="T24" fmla="*/ 2 w 45"/>
                <a:gd name="T25" fmla="*/ 0 h 51"/>
                <a:gd name="T26" fmla="*/ 1 w 45"/>
                <a:gd name="T27" fmla="*/ 0 h 51"/>
                <a:gd name="T28" fmla="*/ 1 w 45"/>
                <a:gd name="T29" fmla="*/ 0 h 51"/>
                <a:gd name="T30" fmla="*/ 1 w 45"/>
                <a:gd name="T31" fmla="*/ 1 h 51"/>
                <a:gd name="T32" fmla="*/ 1 w 45"/>
                <a:gd name="T33" fmla="*/ 1 h 51"/>
                <a:gd name="T34" fmla="*/ 0 w 45"/>
                <a:gd name="T35" fmla="*/ 1 h 51"/>
                <a:gd name="T36" fmla="*/ 0 w 45"/>
                <a:gd name="T37" fmla="*/ 2 h 51"/>
                <a:gd name="T38" fmla="*/ 1 w 45"/>
                <a:gd name="T39" fmla="*/ 2 h 51"/>
                <a:gd name="T40" fmla="*/ 1 w 45"/>
                <a:gd name="T41" fmla="*/ 2 h 51"/>
                <a:gd name="T42" fmla="*/ 1 w 45"/>
                <a:gd name="T43" fmla="*/ 3 h 51"/>
                <a:gd name="T44" fmla="*/ 2 w 45"/>
                <a:gd name="T45" fmla="*/ 3 h 51"/>
                <a:gd name="T46" fmla="*/ 2 w 45"/>
                <a:gd name="T47" fmla="*/ 3 h 51"/>
                <a:gd name="T48" fmla="*/ 2 w 45"/>
                <a:gd name="T49" fmla="*/ 2 h 51"/>
                <a:gd name="T50" fmla="*/ 2 w 45"/>
                <a:gd name="T51" fmla="*/ 2 h 5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1"/>
                <a:gd name="T80" fmla="*/ 45 w 45"/>
                <a:gd name="T81" fmla="*/ 51 h 5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1">
                  <a:moveTo>
                    <a:pt x="28" y="45"/>
                  </a:moveTo>
                  <a:lnTo>
                    <a:pt x="32" y="40"/>
                  </a:lnTo>
                  <a:lnTo>
                    <a:pt x="36" y="35"/>
                  </a:lnTo>
                  <a:lnTo>
                    <a:pt x="39" y="30"/>
                  </a:lnTo>
                  <a:lnTo>
                    <a:pt x="41" y="26"/>
                  </a:lnTo>
                  <a:lnTo>
                    <a:pt x="45" y="20"/>
                  </a:lnTo>
                  <a:lnTo>
                    <a:pt x="45" y="14"/>
                  </a:lnTo>
                  <a:lnTo>
                    <a:pt x="44" y="8"/>
                  </a:lnTo>
                  <a:lnTo>
                    <a:pt x="39" y="4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2" y="1"/>
                  </a:lnTo>
                  <a:lnTo>
                    <a:pt x="17" y="6"/>
                  </a:lnTo>
                  <a:lnTo>
                    <a:pt x="13" y="11"/>
                  </a:lnTo>
                  <a:lnTo>
                    <a:pt x="9" y="15"/>
                  </a:lnTo>
                  <a:lnTo>
                    <a:pt x="6" y="21"/>
                  </a:lnTo>
                  <a:lnTo>
                    <a:pt x="2" y="26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6" y="47"/>
                  </a:lnTo>
                  <a:lnTo>
                    <a:pt x="12" y="51"/>
                  </a:lnTo>
                  <a:lnTo>
                    <a:pt x="17" y="51"/>
                  </a:lnTo>
                  <a:lnTo>
                    <a:pt x="23" y="50"/>
                  </a:lnTo>
                  <a:lnTo>
                    <a:pt x="28" y="4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74" name="Freeform 32"/>
            <p:cNvSpPr>
              <a:spLocks/>
            </p:cNvSpPr>
            <p:nvPr/>
          </p:nvSpPr>
          <p:spPr bwMode="auto">
            <a:xfrm>
              <a:off x="784" y="1374"/>
              <a:ext cx="31" cy="29"/>
            </a:xfrm>
            <a:custGeom>
              <a:avLst/>
              <a:gdLst>
                <a:gd name="T0" fmla="*/ 1 w 62"/>
                <a:gd name="T1" fmla="*/ 2 h 58"/>
                <a:gd name="T2" fmla="*/ 1 w 62"/>
                <a:gd name="T3" fmla="*/ 3 h 58"/>
                <a:gd name="T4" fmla="*/ 2 w 62"/>
                <a:gd name="T5" fmla="*/ 3 h 58"/>
                <a:gd name="T6" fmla="*/ 2 w 62"/>
                <a:gd name="T7" fmla="*/ 4 h 58"/>
                <a:gd name="T8" fmla="*/ 3 w 62"/>
                <a:gd name="T9" fmla="*/ 4 h 58"/>
                <a:gd name="T10" fmla="*/ 3 w 62"/>
                <a:gd name="T11" fmla="*/ 4 h 58"/>
                <a:gd name="T12" fmla="*/ 4 w 62"/>
                <a:gd name="T13" fmla="*/ 4 h 58"/>
                <a:gd name="T14" fmla="*/ 4 w 62"/>
                <a:gd name="T15" fmla="*/ 4 h 58"/>
                <a:gd name="T16" fmla="*/ 4 w 62"/>
                <a:gd name="T17" fmla="*/ 4 h 58"/>
                <a:gd name="T18" fmla="*/ 4 w 62"/>
                <a:gd name="T19" fmla="*/ 3 h 58"/>
                <a:gd name="T20" fmla="*/ 4 w 62"/>
                <a:gd name="T21" fmla="*/ 3 h 58"/>
                <a:gd name="T22" fmla="*/ 4 w 62"/>
                <a:gd name="T23" fmla="*/ 3 h 58"/>
                <a:gd name="T24" fmla="*/ 4 w 62"/>
                <a:gd name="T25" fmla="*/ 2 h 58"/>
                <a:gd name="T26" fmla="*/ 3 w 62"/>
                <a:gd name="T27" fmla="*/ 2 h 58"/>
                <a:gd name="T28" fmla="*/ 3 w 62"/>
                <a:gd name="T29" fmla="*/ 2 h 58"/>
                <a:gd name="T30" fmla="*/ 3 w 62"/>
                <a:gd name="T31" fmla="*/ 1 h 58"/>
                <a:gd name="T32" fmla="*/ 2 w 62"/>
                <a:gd name="T33" fmla="*/ 1 h 58"/>
                <a:gd name="T34" fmla="*/ 2 w 62"/>
                <a:gd name="T35" fmla="*/ 1 h 58"/>
                <a:gd name="T36" fmla="*/ 1 w 62"/>
                <a:gd name="T37" fmla="*/ 0 h 58"/>
                <a:gd name="T38" fmla="*/ 1 w 62"/>
                <a:gd name="T39" fmla="*/ 1 h 58"/>
                <a:gd name="T40" fmla="*/ 1 w 62"/>
                <a:gd name="T41" fmla="*/ 1 h 58"/>
                <a:gd name="T42" fmla="*/ 1 w 62"/>
                <a:gd name="T43" fmla="*/ 1 h 58"/>
                <a:gd name="T44" fmla="*/ 0 w 62"/>
                <a:gd name="T45" fmla="*/ 1 h 58"/>
                <a:gd name="T46" fmla="*/ 1 w 62"/>
                <a:gd name="T47" fmla="*/ 2 h 58"/>
                <a:gd name="T48" fmla="*/ 1 w 62"/>
                <a:gd name="T49" fmla="*/ 2 h 58"/>
                <a:gd name="T50" fmla="*/ 1 w 62"/>
                <a:gd name="T51" fmla="*/ 2 h 5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58"/>
                <a:gd name="T80" fmla="*/ 62 w 62"/>
                <a:gd name="T81" fmla="*/ 58 h 5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58">
                  <a:moveTo>
                    <a:pt x="5" y="27"/>
                  </a:moveTo>
                  <a:lnTo>
                    <a:pt x="13" y="34"/>
                  </a:lnTo>
                  <a:lnTo>
                    <a:pt x="20" y="42"/>
                  </a:lnTo>
                  <a:lnTo>
                    <a:pt x="28" y="49"/>
                  </a:lnTo>
                  <a:lnTo>
                    <a:pt x="37" y="55"/>
                  </a:lnTo>
                  <a:lnTo>
                    <a:pt x="43" y="58"/>
                  </a:lnTo>
                  <a:lnTo>
                    <a:pt x="49" y="58"/>
                  </a:lnTo>
                  <a:lnTo>
                    <a:pt x="54" y="56"/>
                  </a:lnTo>
                  <a:lnTo>
                    <a:pt x="59" y="52"/>
                  </a:lnTo>
                  <a:lnTo>
                    <a:pt x="61" y="46"/>
                  </a:lnTo>
                  <a:lnTo>
                    <a:pt x="62" y="40"/>
                  </a:lnTo>
                  <a:lnTo>
                    <a:pt x="60" y="34"/>
                  </a:lnTo>
                  <a:lnTo>
                    <a:pt x="56" y="30"/>
                  </a:lnTo>
                  <a:lnTo>
                    <a:pt x="47" y="24"/>
                  </a:lnTo>
                  <a:lnTo>
                    <a:pt x="41" y="18"/>
                  </a:lnTo>
                  <a:lnTo>
                    <a:pt x="35" y="11"/>
                  </a:lnTo>
                  <a:lnTo>
                    <a:pt x="28" y="4"/>
                  </a:lnTo>
                  <a:lnTo>
                    <a:pt x="22" y="1"/>
                  </a:lnTo>
                  <a:lnTo>
                    <a:pt x="16" y="0"/>
                  </a:lnTo>
                  <a:lnTo>
                    <a:pt x="9" y="1"/>
                  </a:lnTo>
                  <a:lnTo>
                    <a:pt x="5" y="4"/>
                  </a:lnTo>
                  <a:lnTo>
                    <a:pt x="1" y="10"/>
                  </a:lnTo>
                  <a:lnTo>
                    <a:pt x="0" y="16"/>
                  </a:lnTo>
                  <a:lnTo>
                    <a:pt x="1" y="23"/>
                  </a:lnTo>
                  <a:lnTo>
                    <a:pt x="5" y="2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75" name="Freeform 33"/>
            <p:cNvSpPr>
              <a:spLocks/>
            </p:cNvSpPr>
            <p:nvPr/>
          </p:nvSpPr>
          <p:spPr bwMode="auto">
            <a:xfrm>
              <a:off x="846" y="1432"/>
              <a:ext cx="23" cy="27"/>
            </a:xfrm>
            <a:custGeom>
              <a:avLst/>
              <a:gdLst>
                <a:gd name="T0" fmla="*/ 2 w 45"/>
                <a:gd name="T1" fmla="*/ 3 h 54"/>
                <a:gd name="T2" fmla="*/ 3 w 45"/>
                <a:gd name="T3" fmla="*/ 3 h 54"/>
                <a:gd name="T4" fmla="*/ 3 w 45"/>
                <a:gd name="T5" fmla="*/ 3 h 54"/>
                <a:gd name="T6" fmla="*/ 3 w 45"/>
                <a:gd name="T7" fmla="*/ 2 h 54"/>
                <a:gd name="T8" fmla="*/ 3 w 45"/>
                <a:gd name="T9" fmla="*/ 2 h 54"/>
                <a:gd name="T10" fmla="*/ 3 w 45"/>
                <a:gd name="T11" fmla="*/ 1 h 54"/>
                <a:gd name="T12" fmla="*/ 3 w 45"/>
                <a:gd name="T13" fmla="*/ 1 h 54"/>
                <a:gd name="T14" fmla="*/ 3 w 45"/>
                <a:gd name="T15" fmla="*/ 1 h 54"/>
                <a:gd name="T16" fmla="*/ 3 w 45"/>
                <a:gd name="T17" fmla="*/ 1 h 54"/>
                <a:gd name="T18" fmla="*/ 2 w 45"/>
                <a:gd name="T19" fmla="*/ 0 h 54"/>
                <a:gd name="T20" fmla="*/ 2 w 45"/>
                <a:gd name="T21" fmla="*/ 1 h 54"/>
                <a:gd name="T22" fmla="*/ 2 w 45"/>
                <a:gd name="T23" fmla="*/ 1 h 54"/>
                <a:gd name="T24" fmla="*/ 1 w 45"/>
                <a:gd name="T25" fmla="*/ 1 h 54"/>
                <a:gd name="T26" fmla="*/ 1 w 45"/>
                <a:gd name="T27" fmla="*/ 1 h 54"/>
                <a:gd name="T28" fmla="*/ 1 w 45"/>
                <a:gd name="T29" fmla="*/ 2 h 54"/>
                <a:gd name="T30" fmla="*/ 1 w 45"/>
                <a:gd name="T31" fmla="*/ 2 h 54"/>
                <a:gd name="T32" fmla="*/ 1 w 45"/>
                <a:gd name="T33" fmla="*/ 2 h 54"/>
                <a:gd name="T34" fmla="*/ 0 w 45"/>
                <a:gd name="T35" fmla="*/ 3 h 54"/>
                <a:gd name="T36" fmla="*/ 0 w 45"/>
                <a:gd name="T37" fmla="*/ 3 h 54"/>
                <a:gd name="T38" fmla="*/ 1 w 45"/>
                <a:gd name="T39" fmla="*/ 3 h 54"/>
                <a:gd name="T40" fmla="*/ 1 w 45"/>
                <a:gd name="T41" fmla="*/ 4 h 54"/>
                <a:gd name="T42" fmla="*/ 1 w 45"/>
                <a:gd name="T43" fmla="*/ 4 h 54"/>
                <a:gd name="T44" fmla="*/ 2 w 45"/>
                <a:gd name="T45" fmla="*/ 4 h 54"/>
                <a:gd name="T46" fmla="*/ 2 w 45"/>
                <a:gd name="T47" fmla="*/ 4 h 54"/>
                <a:gd name="T48" fmla="*/ 2 w 45"/>
                <a:gd name="T49" fmla="*/ 3 h 54"/>
                <a:gd name="T50" fmla="*/ 2 w 45"/>
                <a:gd name="T51" fmla="*/ 3 h 5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4"/>
                <a:gd name="T80" fmla="*/ 45 w 45"/>
                <a:gd name="T81" fmla="*/ 54 h 5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4">
                  <a:moveTo>
                    <a:pt x="28" y="48"/>
                  </a:moveTo>
                  <a:lnTo>
                    <a:pt x="34" y="43"/>
                  </a:lnTo>
                  <a:lnTo>
                    <a:pt x="39" y="37"/>
                  </a:lnTo>
                  <a:lnTo>
                    <a:pt x="41" y="30"/>
                  </a:lnTo>
                  <a:lnTo>
                    <a:pt x="43" y="22"/>
                  </a:lnTo>
                  <a:lnTo>
                    <a:pt x="45" y="16"/>
                  </a:lnTo>
                  <a:lnTo>
                    <a:pt x="43" y="9"/>
                  </a:lnTo>
                  <a:lnTo>
                    <a:pt x="41" y="5"/>
                  </a:lnTo>
                  <a:lnTo>
                    <a:pt x="37" y="1"/>
                  </a:lnTo>
                  <a:lnTo>
                    <a:pt x="31" y="0"/>
                  </a:lnTo>
                  <a:lnTo>
                    <a:pt x="24" y="1"/>
                  </a:lnTo>
                  <a:lnTo>
                    <a:pt x="18" y="5"/>
                  </a:lnTo>
                  <a:lnTo>
                    <a:pt x="15" y="9"/>
                  </a:lnTo>
                  <a:lnTo>
                    <a:pt x="12" y="14"/>
                  </a:lnTo>
                  <a:lnTo>
                    <a:pt x="10" y="20"/>
                  </a:lnTo>
                  <a:lnTo>
                    <a:pt x="7" y="24"/>
                  </a:lnTo>
                  <a:lnTo>
                    <a:pt x="3" y="29"/>
                  </a:lnTo>
                  <a:lnTo>
                    <a:pt x="0" y="35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7" y="51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3"/>
                  </a:lnTo>
                  <a:lnTo>
                    <a:pt x="28" y="4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76" name="Freeform 34"/>
            <p:cNvSpPr>
              <a:spLocks/>
            </p:cNvSpPr>
            <p:nvPr/>
          </p:nvSpPr>
          <p:spPr bwMode="auto">
            <a:xfrm>
              <a:off x="747" y="1422"/>
              <a:ext cx="19" cy="30"/>
            </a:xfrm>
            <a:custGeom>
              <a:avLst/>
              <a:gdLst>
                <a:gd name="T0" fmla="*/ 0 w 40"/>
                <a:gd name="T1" fmla="*/ 1 h 61"/>
                <a:gd name="T2" fmla="*/ 0 w 40"/>
                <a:gd name="T3" fmla="*/ 1 h 61"/>
                <a:gd name="T4" fmla="*/ 0 w 40"/>
                <a:gd name="T5" fmla="*/ 2 h 61"/>
                <a:gd name="T6" fmla="*/ 0 w 40"/>
                <a:gd name="T7" fmla="*/ 2 h 61"/>
                <a:gd name="T8" fmla="*/ 0 w 40"/>
                <a:gd name="T9" fmla="*/ 3 h 61"/>
                <a:gd name="T10" fmla="*/ 0 w 40"/>
                <a:gd name="T11" fmla="*/ 3 h 61"/>
                <a:gd name="T12" fmla="*/ 0 w 40"/>
                <a:gd name="T13" fmla="*/ 3 h 61"/>
                <a:gd name="T14" fmla="*/ 1 w 40"/>
                <a:gd name="T15" fmla="*/ 3 h 61"/>
                <a:gd name="T16" fmla="*/ 1 w 40"/>
                <a:gd name="T17" fmla="*/ 3 h 61"/>
                <a:gd name="T18" fmla="*/ 2 w 40"/>
                <a:gd name="T19" fmla="*/ 3 h 61"/>
                <a:gd name="T20" fmla="*/ 2 w 40"/>
                <a:gd name="T21" fmla="*/ 3 h 61"/>
                <a:gd name="T22" fmla="*/ 2 w 40"/>
                <a:gd name="T23" fmla="*/ 3 h 61"/>
                <a:gd name="T24" fmla="*/ 2 w 40"/>
                <a:gd name="T25" fmla="*/ 2 h 61"/>
                <a:gd name="T26" fmla="*/ 2 w 40"/>
                <a:gd name="T27" fmla="*/ 2 h 61"/>
                <a:gd name="T28" fmla="*/ 2 w 40"/>
                <a:gd name="T29" fmla="*/ 1 h 61"/>
                <a:gd name="T30" fmla="*/ 2 w 40"/>
                <a:gd name="T31" fmla="*/ 1 h 61"/>
                <a:gd name="T32" fmla="*/ 1 w 40"/>
                <a:gd name="T33" fmla="*/ 0 h 61"/>
                <a:gd name="T34" fmla="*/ 1 w 40"/>
                <a:gd name="T35" fmla="*/ 0 h 61"/>
                <a:gd name="T36" fmla="*/ 1 w 40"/>
                <a:gd name="T37" fmla="*/ 0 h 61"/>
                <a:gd name="T38" fmla="*/ 1 w 40"/>
                <a:gd name="T39" fmla="*/ 0 h 61"/>
                <a:gd name="T40" fmla="*/ 0 w 40"/>
                <a:gd name="T41" fmla="*/ 0 h 61"/>
                <a:gd name="T42" fmla="*/ 0 w 40"/>
                <a:gd name="T43" fmla="*/ 0 h 61"/>
                <a:gd name="T44" fmla="*/ 0 w 40"/>
                <a:gd name="T45" fmla="*/ 0 h 61"/>
                <a:gd name="T46" fmla="*/ 0 w 40"/>
                <a:gd name="T47" fmla="*/ 1 h 61"/>
                <a:gd name="T48" fmla="*/ 0 w 40"/>
                <a:gd name="T49" fmla="*/ 1 h 61"/>
                <a:gd name="T50" fmla="*/ 0 w 40"/>
                <a:gd name="T51" fmla="*/ 1 h 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"/>
                <a:gd name="T79" fmla="*/ 0 h 61"/>
                <a:gd name="T80" fmla="*/ 40 w 40"/>
                <a:gd name="T81" fmla="*/ 61 h 6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" h="61">
                  <a:moveTo>
                    <a:pt x="2" y="23"/>
                  </a:moveTo>
                  <a:lnTo>
                    <a:pt x="4" y="29"/>
                  </a:lnTo>
                  <a:lnTo>
                    <a:pt x="5" y="36"/>
                  </a:lnTo>
                  <a:lnTo>
                    <a:pt x="7" y="43"/>
                  </a:lnTo>
                  <a:lnTo>
                    <a:pt x="8" y="49"/>
                  </a:lnTo>
                  <a:lnTo>
                    <a:pt x="11" y="54"/>
                  </a:lnTo>
                  <a:lnTo>
                    <a:pt x="15" y="59"/>
                  </a:lnTo>
                  <a:lnTo>
                    <a:pt x="21" y="61"/>
                  </a:lnTo>
                  <a:lnTo>
                    <a:pt x="27" y="61"/>
                  </a:lnTo>
                  <a:lnTo>
                    <a:pt x="33" y="59"/>
                  </a:lnTo>
                  <a:lnTo>
                    <a:pt x="37" y="54"/>
                  </a:lnTo>
                  <a:lnTo>
                    <a:pt x="40" y="49"/>
                  </a:lnTo>
                  <a:lnTo>
                    <a:pt x="40" y="43"/>
                  </a:lnTo>
                  <a:lnTo>
                    <a:pt x="37" y="35"/>
                  </a:lnTo>
                  <a:lnTo>
                    <a:pt x="36" y="27"/>
                  </a:lnTo>
                  <a:lnTo>
                    <a:pt x="34" y="19"/>
                  </a:lnTo>
                  <a:lnTo>
                    <a:pt x="31" y="11"/>
                  </a:lnTo>
                  <a:lnTo>
                    <a:pt x="28" y="5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0" y="3"/>
                  </a:lnTo>
                  <a:lnTo>
                    <a:pt x="5" y="6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77" name="Freeform 35"/>
            <p:cNvSpPr>
              <a:spLocks/>
            </p:cNvSpPr>
            <p:nvPr/>
          </p:nvSpPr>
          <p:spPr bwMode="auto">
            <a:xfrm>
              <a:off x="864" y="1362"/>
              <a:ext cx="22" cy="25"/>
            </a:xfrm>
            <a:custGeom>
              <a:avLst/>
              <a:gdLst>
                <a:gd name="T0" fmla="*/ 2 w 44"/>
                <a:gd name="T1" fmla="*/ 2 h 51"/>
                <a:gd name="T2" fmla="*/ 2 w 44"/>
                <a:gd name="T3" fmla="*/ 2 h 51"/>
                <a:gd name="T4" fmla="*/ 3 w 44"/>
                <a:gd name="T5" fmla="*/ 2 h 51"/>
                <a:gd name="T6" fmla="*/ 3 w 44"/>
                <a:gd name="T7" fmla="*/ 1 h 51"/>
                <a:gd name="T8" fmla="*/ 3 w 44"/>
                <a:gd name="T9" fmla="*/ 1 h 51"/>
                <a:gd name="T10" fmla="*/ 3 w 44"/>
                <a:gd name="T11" fmla="*/ 1 h 51"/>
                <a:gd name="T12" fmla="*/ 3 w 44"/>
                <a:gd name="T13" fmla="*/ 0 h 51"/>
                <a:gd name="T14" fmla="*/ 3 w 44"/>
                <a:gd name="T15" fmla="*/ 0 h 51"/>
                <a:gd name="T16" fmla="*/ 3 w 44"/>
                <a:gd name="T17" fmla="*/ 0 h 51"/>
                <a:gd name="T18" fmla="*/ 3 w 44"/>
                <a:gd name="T19" fmla="*/ 0 h 51"/>
                <a:gd name="T20" fmla="*/ 2 w 44"/>
                <a:gd name="T21" fmla="*/ 0 h 51"/>
                <a:gd name="T22" fmla="*/ 2 w 44"/>
                <a:gd name="T23" fmla="*/ 0 h 51"/>
                <a:gd name="T24" fmla="*/ 2 w 44"/>
                <a:gd name="T25" fmla="*/ 0 h 51"/>
                <a:gd name="T26" fmla="*/ 1 w 44"/>
                <a:gd name="T27" fmla="*/ 0 h 51"/>
                <a:gd name="T28" fmla="*/ 1 w 44"/>
                <a:gd name="T29" fmla="*/ 0 h 51"/>
                <a:gd name="T30" fmla="*/ 1 w 44"/>
                <a:gd name="T31" fmla="*/ 1 h 51"/>
                <a:gd name="T32" fmla="*/ 1 w 44"/>
                <a:gd name="T33" fmla="*/ 1 h 51"/>
                <a:gd name="T34" fmla="*/ 0 w 44"/>
                <a:gd name="T35" fmla="*/ 2 h 51"/>
                <a:gd name="T36" fmla="*/ 0 w 44"/>
                <a:gd name="T37" fmla="*/ 2 h 51"/>
                <a:gd name="T38" fmla="*/ 1 w 44"/>
                <a:gd name="T39" fmla="*/ 2 h 51"/>
                <a:gd name="T40" fmla="*/ 1 w 44"/>
                <a:gd name="T41" fmla="*/ 3 h 51"/>
                <a:gd name="T42" fmla="*/ 1 w 44"/>
                <a:gd name="T43" fmla="*/ 3 h 51"/>
                <a:gd name="T44" fmla="*/ 2 w 44"/>
                <a:gd name="T45" fmla="*/ 3 h 51"/>
                <a:gd name="T46" fmla="*/ 2 w 44"/>
                <a:gd name="T47" fmla="*/ 3 h 51"/>
                <a:gd name="T48" fmla="*/ 2 w 44"/>
                <a:gd name="T49" fmla="*/ 2 h 51"/>
                <a:gd name="T50" fmla="*/ 2 w 44"/>
                <a:gd name="T51" fmla="*/ 2 h 5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4"/>
                <a:gd name="T79" fmla="*/ 0 h 51"/>
                <a:gd name="T80" fmla="*/ 44 w 44"/>
                <a:gd name="T81" fmla="*/ 51 h 5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4" h="51">
                  <a:moveTo>
                    <a:pt x="28" y="45"/>
                  </a:moveTo>
                  <a:lnTo>
                    <a:pt x="31" y="41"/>
                  </a:lnTo>
                  <a:lnTo>
                    <a:pt x="35" y="35"/>
                  </a:lnTo>
                  <a:lnTo>
                    <a:pt x="38" y="30"/>
                  </a:lnTo>
                  <a:lnTo>
                    <a:pt x="42" y="26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43" y="9"/>
                  </a:lnTo>
                  <a:lnTo>
                    <a:pt x="38" y="4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7" y="6"/>
                  </a:lnTo>
                  <a:lnTo>
                    <a:pt x="13" y="11"/>
                  </a:lnTo>
                  <a:lnTo>
                    <a:pt x="10" y="15"/>
                  </a:lnTo>
                  <a:lnTo>
                    <a:pt x="6" y="21"/>
                  </a:lnTo>
                  <a:lnTo>
                    <a:pt x="4" y="26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2" y="43"/>
                  </a:lnTo>
                  <a:lnTo>
                    <a:pt x="6" y="48"/>
                  </a:lnTo>
                  <a:lnTo>
                    <a:pt x="11" y="51"/>
                  </a:lnTo>
                  <a:lnTo>
                    <a:pt x="18" y="51"/>
                  </a:lnTo>
                  <a:lnTo>
                    <a:pt x="23" y="50"/>
                  </a:lnTo>
                  <a:lnTo>
                    <a:pt x="28" y="4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78" name="Freeform 36"/>
            <p:cNvSpPr>
              <a:spLocks/>
            </p:cNvSpPr>
            <p:nvPr/>
          </p:nvSpPr>
          <p:spPr bwMode="auto">
            <a:xfrm>
              <a:off x="981" y="1325"/>
              <a:ext cx="31" cy="30"/>
            </a:xfrm>
            <a:custGeom>
              <a:avLst/>
              <a:gdLst>
                <a:gd name="T0" fmla="*/ 1 w 62"/>
                <a:gd name="T1" fmla="*/ 2 h 60"/>
                <a:gd name="T2" fmla="*/ 1 w 62"/>
                <a:gd name="T3" fmla="*/ 3 h 60"/>
                <a:gd name="T4" fmla="*/ 2 w 62"/>
                <a:gd name="T5" fmla="*/ 3 h 60"/>
                <a:gd name="T6" fmla="*/ 2 w 62"/>
                <a:gd name="T7" fmla="*/ 4 h 60"/>
                <a:gd name="T8" fmla="*/ 3 w 62"/>
                <a:gd name="T9" fmla="*/ 4 h 60"/>
                <a:gd name="T10" fmla="*/ 3 w 62"/>
                <a:gd name="T11" fmla="*/ 4 h 60"/>
                <a:gd name="T12" fmla="*/ 4 w 62"/>
                <a:gd name="T13" fmla="*/ 4 h 60"/>
                <a:gd name="T14" fmla="*/ 4 w 62"/>
                <a:gd name="T15" fmla="*/ 4 h 60"/>
                <a:gd name="T16" fmla="*/ 4 w 62"/>
                <a:gd name="T17" fmla="*/ 4 h 60"/>
                <a:gd name="T18" fmla="*/ 4 w 62"/>
                <a:gd name="T19" fmla="*/ 3 h 60"/>
                <a:gd name="T20" fmla="*/ 4 w 62"/>
                <a:gd name="T21" fmla="*/ 3 h 60"/>
                <a:gd name="T22" fmla="*/ 4 w 62"/>
                <a:gd name="T23" fmla="*/ 3 h 60"/>
                <a:gd name="T24" fmla="*/ 4 w 62"/>
                <a:gd name="T25" fmla="*/ 2 h 60"/>
                <a:gd name="T26" fmla="*/ 3 w 62"/>
                <a:gd name="T27" fmla="*/ 2 h 60"/>
                <a:gd name="T28" fmla="*/ 3 w 62"/>
                <a:gd name="T29" fmla="*/ 2 h 60"/>
                <a:gd name="T30" fmla="*/ 3 w 62"/>
                <a:gd name="T31" fmla="*/ 1 h 60"/>
                <a:gd name="T32" fmla="*/ 2 w 62"/>
                <a:gd name="T33" fmla="*/ 1 h 60"/>
                <a:gd name="T34" fmla="*/ 2 w 62"/>
                <a:gd name="T35" fmla="*/ 1 h 60"/>
                <a:gd name="T36" fmla="*/ 1 w 62"/>
                <a:gd name="T37" fmla="*/ 0 h 60"/>
                <a:gd name="T38" fmla="*/ 1 w 62"/>
                <a:gd name="T39" fmla="*/ 1 h 60"/>
                <a:gd name="T40" fmla="*/ 1 w 62"/>
                <a:gd name="T41" fmla="*/ 1 h 60"/>
                <a:gd name="T42" fmla="*/ 1 w 62"/>
                <a:gd name="T43" fmla="*/ 1 h 60"/>
                <a:gd name="T44" fmla="*/ 0 w 62"/>
                <a:gd name="T45" fmla="*/ 2 h 60"/>
                <a:gd name="T46" fmla="*/ 1 w 62"/>
                <a:gd name="T47" fmla="*/ 2 h 60"/>
                <a:gd name="T48" fmla="*/ 1 w 62"/>
                <a:gd name="T49" fmla="*/ 2 h 60"/>
                <a:gd name="T50" fmla="*/ 1 w 62"/>
                <a:gd name="T51" fmla="*/ 2 h 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60"/>
                <a:gd name="T80" fmla="*/ 62 w 62"/>
                <a:gd name="T81" fmla="*/ 60 h 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60">
                  <a:moveTo>
                    <a:pt x="5" y="29"/>
                  </a:moveTo>
                  <a:lnTo>
                    <a:pt x="13" y="36"/>
                  </a:lnTo>
                  <a:lnTo>
                    <a:pt x="21" y="44"/>
                  </a:lnTo>
                  <a:lnTo>
                    <a:pt x="28" y="51"/>
                  </a:lnTo>
                  <a:lnTo>
                    <a:pt x="37" y="56"/>
                  </a:lnTo>
                  <a:lnTo>
                    <a:pt x="43" y="59"/>
                  </a:lnTo>
                  <a:lnTo>
                    <a:pt x="50" y="60"/>
                  </a:lnTo>
                  <a:lnTo>
                    <a:pt x="55" y="57"/>
                  </a:lnTo>
                  <a:lnTo>
                    <a:pt x="60" y="53"/>
                  </a:lnTo>
                  <a:lnTo>
                    <a:pt x="62" y="47"/>
                  </a:lnTo>
                  <a:lnTo>
                    <a:pt x="62" y="41"/>
                  </a:lnTo>
                  <a:lnTo>
                    <a:pt x="60" y="36"/>
                  </a:lnTo>
                  <a:lnTo>
                    <a:pt x="55" y="31"/>
                  </a:lnTo>
                  <a:lnTo>
                    <a:pt x="48" y="25"/>
                  </a:lnTo>
                  <a:lnTo>
                    <a:pt x="42" y="18"/>
                  </a:lnTo>
                  <a:lnTo>
                    <a:pt x="35" y="13"/>
                  </a:lnTo>
                  <a:lnTo>
                    <a:pt x="28" y="6"/>
                  </a:lnTo>
                  <a:lnTo>
                    <a:pt x="23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5" y="6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1" y="23"/>
                  </a:lnTo>
                  <a:lnTo>
                    <a:pt x="5" y="2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79" name="Freeform 37"/>
            <p:cNvSpPr>
              <a:spLocks/>
            </p:cNvSpPr>
            <p:nvPr/>
          </p:nvSpPr>
          <p:spPr bwMode="auto">
            <a:xfrm>
              <a:off x="1140" y="1386"/>
              <a:ext cx="31" cy="30"/>
            </a:xfrm>
            <a:custGeom>
              <a:avLst/>
              <a:gdLst>
                <a:gd name="T0" fmla="*/ 1 w 62"/>
                <a:gd name="T1" fmla="*/ 2 h 60"/>
                <a:gd name="T2" fmla="*/ 1 w 62"/>
                <a:gd name="T3" fmla="*/ 3 h 60"/>
                <a:gd name="T4" fmla="*/ 2 w 62"/>
                <a:gd name="T5" fmla="*/ 3 h 60"/>
                <a:gd name="T6" fmla="*/ 2 w 62"/>
                <a:gd name="T7" fmla="*/ 4 h 60"/>
                <a:gd name="T8" fmla="*/ 3 w 62"/>
                <a:gd name="T9" fmla="*/ 4 h 60"/>
                <a:gd name="T10" fmla="*/ 3 w 62"/>
                <a:gd name="T11" fmla="*/ 4 h 60"/>
                <a:gd name="T12" fmla="*/ 3 w 62"/>
                <a:gd name="T13" fmla="*/ 4 h 60"/>
                <a:gd name="T14" fmla="*/ 4 w 62"/>
                <a:gd name="T15" fmla="*/ 4 h 60"/>
                <a:gd name="T16" fmla="*/ 4 w 62"/>
                <a:gd name="T17" fmla="*/ 4 h 60"/>
                <a:gd name="T18" fmla="*/ 4 w 62"/>
                <a:gd name="T19" fmla="*/ 3 h 60"/>
                <a:gd name="T20" fmla="*/ 4 w 62"/>
                <a:gd name="T21" fmla="*/ 3 h 60"/>
                <a:gd name="T22" fmla="*/ 4 w 62"/>
                <a:gd name="T23" fmla="*/ 3 h 60"/>
                <a:gd name="T24" fmla="*/ 4 w 62"/>
                <a:gd name="T25" fmla="*/ 2 h 60"/>
                <a:gd name="T26" fmla="*/ 3 w 62"/>
                <a:gd name="T27" fmla="*/ 2 h 60"/>
                <a:gd name="T28" fmla="*/ 3 w 62"/>
                <a:gd name="T29" fmla="*/ 2 h 60"/>
                <a:gd name="T30" fmla="*/ 3 w 62"/>
                <a:gd name="T31" fmla="*/ 1 h 60"/>
                <a:gd name="T32" fmla="*/ 2 w 62"/>
                <a:gd name="T33" fmla="*/ 1 h 60"/>
                <a:gd name="T34" fmla="*/ 2 w 62"/>
                <a:gd name="T35" fmla="*/ 1 h 60"/>
                <a:gd name="T36" fmla="*/ 1 w 62"/>
                <a:gd name="T37" fmla="*/ 0 h 60"/>
                <a:gd name="T38" fmla="*/ 1 w 62"/>
                <a:gd name="T39" fmla="*/ 1 h 60"/>
                <a:gd name="T40" fmla="*/ 1 w 62"/>
                <a:gd name="T41" fmla="*/ 1 h 60"/>
                <a:gd name="T42" fmla="*/ 1 w 62"/>
                <a:gd name="T43" fmla="*/ 1 h 60"/>
                <a:gd name="T44" fmla="*/ 0 w 62"/>
                <a:gd name="T45" fmla="*/ 2 h 60"/>
                <a:gd name="T46" fmla="*/ 1 w 62"/>
                <a:gd name="T47" fmla="*/ 2 h 60"/>
                <a:gd name="T48" fmla="*/ 1 w 62"/>
                <a:gd name="T49" fmla="*/ 2 h 60"/>
                <a:gd name="T50" fmla="*/ 1 w 62"/>
                <a:gd name="T51" fmla="*/ 2 h 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60"/>
                <a:gd name="T80" fmla="*/ 62 w 62"/>
                <a:gd name="T81" fmla="*/ 60 h 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60">
                  <a:moveTo>
                    <a:pt x="5" y="29"/>
                  </a:moveTo>
                  <a:lnTo>
                    <a:pt x="13" y="36"/>
                  </a:lnTo>
                  <a:lnTo>
                    <a:pt x="20" y="44"/>
                  </a:lnTo>
                  <a:lnTo>
                    <a:pt x="28" y="51"/>
                  </a:lnTo>
                  <a:lnTo>
                    <a:pt x="37" y="56"/>
                  </a:lnTo>
                  <a:lnTo>
                    <a:pt x="43" y="59"/>
                  </a:lnTo>
                  <a:lnTo>
                    <a:pt x="48" y="60"/>
                  </a:lnTo>
                  <a:lnTo>
                    <a:pt x="54" y="57"/>
                  </a:lnTo>
                  <a:lnTo>
                    <a:pt x="59" y="53"/>
                  </a:lnTo>
                  <a:lnTo>
                    <a:pt x="61" y="47"/>
                  </a:lnTo>
                  <a:lnTo>
                    <a:pt x="62" y="41"/>
                  </a:lnTo>
                  <a:lnTo>
                    <a:pt x="60" y="36"/>
                  </a:lnTo>
                  <a:lnTo>
                    <a:pt x="55" y="31"/>
                  </a:lnTo>
                  <a:lnTo>
                    <a:pt x="47" y="25"/>
                  </a:lnTo>
                  <a:lnTo>
                    <a:pt x="40" y="18"/>
                  </a:lnTo>
                  <a:lnTo>
                    <a:pt x="35" y="13"/>
                  </a:lnTo>
                  <a:lnTo>
                    <a:pt x="28" y="6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9" y="2"/>
                  </a:lnTo>
                  <a:lnTo>
                    <a:pt x="5" y="6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1" y="23"/>
                  </a:lnTo>
                  <a:lnTo>
                    <a:pt x="5" y="2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80" name="Freeform 38"/>
            <p:cNvSpPr>
              <a:spLocks/>
            </p:cNvSpPr>
            <p:nvPr/>
          </p:nvSpPr>
          <p:spPr bwMode="auto">
            <a:xfrm>
              <a:off x="1043" y="1384"/>
              <a:ext cx="23" cy="27"/>
            </a:xfrm>
            <a:custGeom>
              <a:avLst/>
              <a:gdLst>
                <a:gd name="T0" fmla="*/ 2 w 45"/>
                <a:gd name="T1" fmla="*/ 3 h 56"/>
                <a:gd name="T2" fmla="*/ 3 w 45"/>
                <a:gd name="T3" fmla="*/ 2 h 56"/>
                <a:gd name="T4" fmla="*/ 3 w 45"/>
                <a:gd name="T5" fmla="*/ 2 h 56"/>
                <a:gd name="T6" fmla="*/ 3 w 45"/>
                <a:gd name="T7" fmla="*/ 1 h 56"/>
                <a:gd name="T8" fmla="*/ 3 w 45"/>
                <a:gd name="T9" fmla="*/ 1 h 56"/>
                <a:gd name="T10" fmla="*/ 3 w 45"/>
                <a:gd name="T11" fmla="*/ 1 h 56"/>
                <a:gd name="T12" fmla="*/ 3 w 45"/>
                <a:gd name="T13" fmla="*/ 0 h 56"/>
                <a:gd name="T14" fmla="*/ 3 w 45"/>
                <a:gd name="T15" fmla="*/ 0 h 56"/>
                <a:gd name="T16" fmla="*/ 3 w 45"/>
                <a:gd name="T17" fmla="*/ 0 h 56"/>
                <a:gd name="T18" fmla="*/ 2 w 45"/>
                <a:gd name="T19" fmla="*/ 0 h 56"/>
                <a:gd name="T20" fmla="*/ 2 w 45"/>
                <a:gd name="T21" fmla="*/ 0 h 56"/>
                <a:gd name="T22" fmla="*/ 2 w 45"/>
                <a:gd name="T23" fmla="*/ 0 h 56"/>
                <a:gd name="T24" fmla="*/ 1 w 45"/>
                <a:gd name="T25" fmla="*/ 0 h 56"/>
                <a:gd name="T26" fmla="*/ 1 w 45"/>
                <a:gd name="T27" fmla="*/ 0 h 56"/>
                <a:gd name="T28" fmla="*/ 1 w 45"/>
                <a:gd name="T29" fmla="*/ 1 h 56"/>
                <a:gd name="T30" fmla="*/ 1 w 45"/>
                <a:gd name="T31" fmla="*/ 1 h 56"/>
                <a:gd name="T32" fmla="*/ 1 w 45"/>
                <a:gd name="T33" fmla="*/ 1 h 56"/>
                <a:gd name="T34" fmla="*/ 0 w 45"/>
                <a:gd name="T35" fmla="*/ 2 h 56"/>
                <a:gd name="T36" fmla="*/ 0 w 45"/>
                <a:gd name="T37" fmla="*/ 2 h 56"/>
                <a:gd name="T38" fmla="*/ 1 w 45"/>
                <a:gd name="T39" fmla="*/ 2 h 56"/>
                <a:gd name="T40" fmla="*/ 1 w 45"/>
                <a:gd name="T41" fmla="*/ 3 h 56"/>
                <a:gd name="T42" fmla="*/ 1 w 45"/>
                <a:gd name="T43" fmla="*/ 3 h 56"/>
                <a:gd name="T44" fmla="*/ 2 w 45"/>
                <a:gd name="T45" fmla="*/ 3 h 56"/>
                <a:gd name="T46" fmla="*/ 2 w 45"/>
                <a:gd name="T47" fmla="*/ 3 h 56"/>
                <a:gd name="T48" fmla="*/ 2 w 45"/>
                <a:gd name="T49" fmla="*/ 3 h 56"/>
                <a:gd name="T50" fmla="*/ 2 w 45"/>
                <a:gd name="T51" fmla="*/ 3 h 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6"/>
                <a:gd name="T80" fmla="*/ 45 w 45"/>
                <a:gd name="T81" fmla="*/ 56 h 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6">
                  <a:moveTo>
                    <a:pt x="28" y="49"/>
                  </a:moveTo>
                  <a:lnTo>
                    <a:pt x="34" y="44"/>
                  </a:lnTo>
                  <a:lnTo>
                    <a:pt x="38" y="37"/>
                  </a:lnTo>
                  <a:lnTo>
                    <a:pt x="41" y="31"/>
                  </a:lnTo>
                  <a:lnTo>
                    <a:pt x="43" y="23"/>
                  </a:lnTo>
                  <a:lnTo>
                    <a:pt x="45" y="16"/>
                  </a:lnTo>
                  <a:lnTo>
                    <a:pt x="43" y="11"/>
                  </a:lnTo>
                  <a:lnTo>
                    <a:pt x="40" y="5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8" y="5"/>
                  </a:lnTo>
                  <a:lnTo>
                    <a:pt x="15" y="9"/>
                  </a:lnTo>
                  <a:lnTo>
                    <a:pt x="12" y="15"/>
                  </a:lnTo>
                  <a:lnTo>
                    <a:pt x="10" y="21"/>
                  </a:lnTo>
                  <a:lnTo>
                    <a:pt x="7" y="26"/>
                  </a:lnTo>
                  <a:lnTo>
                    <a:pt x="3" y="30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1" y="47"/>
                  </a:lnTo>
                  <a:lnTo>
                    <a:pt x="5" y="52"/>
                  </a:lnTo>
                  <a:lnTo>
                    <a:pt x="11" y="56"/>
                  </a:lnTo>
                  <a:lnTo>
                    <a:pt x="17" y="56"/>
                  </a:lnTo>
                  <a:lnTo>
                    <a:pt x="24" y="53"/>
                  </a:lnTo>
                  <a:lnTo>
                    <a:pt x="28" y="4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81" name="Freeform 39"/>
            <p:cNvSpPr>
              <a:spLocks/>
            </p:cNvSpPr>
            <p:nvPr/>
          </p:nvSpPr>
          <p:spPr bwMode="auto">
            <a:xfrm>
              <a:off x="944" y="1374"/>
              <a:ext cx="19" cy="30"/>
            </a:xfrm>
            <a:custGeom>
              <a:avLst/>
              <a:gdLst>
                <a:gd name="T0" fmla="*/ 0 w 40"/>
                <a:gd name="T1" fmla="*/ 1 h 61"/>
                <a:gd name="T2" fmla="*/ 0 w 40"/>
                <a:gd name="T3" fmla="*/ 1 h 61"/>
                <a:gd name="T4" fmla="*/ 0 w 40"/>
                <a:gd name="T5" fmla="*/ 2 h 61"/>
                <a:gd name="T6" fmla="*/ 0 w 40"/>
                <a:gd name="T7" fmla="*/ 2 h 61"/>
                <a:gd name="T8" fmla="*/ 0 w 40"/>
                <a:gd name="T9" fmla="*/ 3 h 61"/>
                <a:gd name="T10" fmla="*/ 0 w 40"/>
                <a:gd name="T11" fmla="*/ 3 h 61"/>
                <a:gd name="T12" fmla="*/ 0 w 40"/>
                <a:gd name="T13" fmla="*/ 3 h 61"/>
                <a:gd name="T14" fmla="*/ 1 w 40"/>
                <a:gd name="T15" fmla="*/ 3 h 61"/>
                <a:gd name="T16" fmla="*/ 1 w 40"/>
                <a:gd name="T17" fmla="*/ 3 h 61"/>
                <a:gd name="T18" fmla="*/ 2 w 40"/>
                <a:gd name="T19" fmla="*/ 3 h 61"/>
                <a:gd name="T20" fmla="*/ 2 w 40"/>
                <a:gd name="T21" fmla="*/ 3 h 61"/>
                <a:gd name="T22" fmla="*/ 2 w 40"/>
                <a:gd name="T23" fmla="*/ 3 h 61"/>
                <a:gd name="T24" fmla="*/ 2 w 40"/>
                <a:gd name="T25" fmla="*/ 2 h 61"/>
                <a:gd name="T26" fmla="*/ 2 w 40"/>
                <a:gd name="T27" fmla="*/ 2 h 61"/>
                <a:gd name="T28" fmla="*/ 2 w 40"/>
                <a:gd name="T29" fmla="*/ 1 h 61"/>
                <a:gd name="T30" fmla="*/ 2 w 40"/>
                <a:gd name="T31" fmla="*/ 1 h 61"/>
                <a:gd name="T32" fmla="*/ 1 w 40"/>
                <a:gd name="T33" fmla="*/ 0 h 61"/>
                <a:gd name="T34" fmla="*/ 1 w 40"/>
                <a:gd name="T35" fmla="*/ 0 h 61"/>
                <a:gd name="T36" fmla="*/ 1 w 40"/>
                <a:gd name="T37" fmla="*/ 0 h 61"/>
                <a:gd name="T38" fmla="*/ 0 w 40"/>
                <a:gd name="T39" fmla="*/ 0 h 61"/>
                <a:gd name="T40" fmla="*/ 0 w 40"/>
                <a:gd name="T41" fmla="*/ 0 h 61"/>
                <a:gd name="T42" fmla="*/ 0 w 40"/>
                <a:gd name="T43" fmla="*/ 0 h 61"/>
                <a:gd name="T44" fmla="*/ 0 w 40"/>
                <a:gd name="T45" fmla="*/ 0 h 61"/>
                <a:gd name="T46" fmla="*/ 0 w 40"/>
                <a:gd name="T47" fmla="*/ 1 h 61"/>
                <a:gd name="T48" fmla="*/ 0 w 40"/>
                <a:gd name="T49" fmla="*/ 1 h 61"/>
                <a:gd name="T50" fmla="*/ 0 w 40"/>
                <a:gd name="T51" fmla="*/ 1 h 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"/>
                <a:gd name="T79" fmla="*/ 0 h 61"/>
                <a:gd name="T80" fmla="*/ 40 w 40"/>
                <a:gd name="T81" fmla="*/ 61 h 6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" h="61">
                  <a:moveTo>
                    <a:pt x="2" y="23"/>
                  </a:moveTo>
                  <a:lnTo>
                    <a:pt x="3" y="28"/>
                  </a:lnTo>
                  <a:lnTo>
                    <a:pt x="5" y="35"/>
                  </a:lnTo>
                  <a:lnTo>
                    <a:pt x="6" y="41"/>
                  </a:lnTo>
                  <a:lnTo>
                    <a:pt x="7" y="48"/>
                  </a:lnTo>
                  <a:lnTo>
                    <a:pt x="10" y="54"/>
                  </a:lnTo>
                  <a:lnTo>
                    <a:pt x="14" y="57"/>
                  </a:lnTo>
                  <a:lnTo>
                    <a:pt x="20" y="61"/>
                  </a:lnTo>
                  <a:lnTo>
                    <a:pt x="27" y="61"/>
                  </a:lnTo>
                  <a:lnTo>
                    <a:pt x="33" y="58"/>
                  </a:lnTo>
                  <a:lnTo>
                    <a:pt x="37" y="54"/>
                  </a:lnTo>
                  <a:lnTo>
                    <a:pt x="40" y="48"/>
                  </a:lnTo>
                  <a:lnTo>
                    <a:pt x="40" y="41"/>
                  </a:lnTo>
                  <a:lnTo>
                    <a:pt x="37" y="33"/>
                  </a:lnTo>
                  <a:lnTo>
                    <a:pt x="35" y="25"/>
                  </a:lnTo>
                  <a:lnTo>
                    <a:pt x="33" y="18"/>
                  </a:lnTo>
                  <a:lnTo>
                    <a:pt x="30" y="10"/>
                  </a:lnTo>
                  <a:lnTo>
                    <a:pt x="27" y="4"/>
                  </a:lnTo>
                  <a:lnTo>
                    <a:pt x="22" y="1"/>
                  </a:lnTo>
                  <a:lnTo>
                    <a:pt x="15" y="0"/>
                  </a:lnTo>
                  <a:lnTo>
                    <a:pt x="10" y="1"/>
                  </a:lnTo>
                  <a:lnTo>
                    <a:pt x="5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82" name="Freeform 40"/>
            <p:cNvSpPr>
              <a:spLocks/>
            </p:cNvSpPr>
            <p:nvPr/>
          </p:nvSpPr>
          <p:spPr bwMode="auto">
            <a:xfrm>
              <a:off x="809" y="1276"/>
              <a:ext cx="22" cy="25"/>
            </a:xfrm>
            <a:custGeom>
              <a:avLst/>
              <a:gdLst>
                <a:gd name="T0" fmla="*/ 1 w 45"/>
                <a:gd name="T1" fmla="*/ 3 h 50"/>
                <a:gd name="T2" fmla="*/ 2 w 45"/>
                <a:gd name="T3" fmla="*/ 3 h 50"/>
                <a:gd name="T4" fmla="*/ 2 w 45"/>
                <a:gd name="T5" fmla="*/ 3 h 50"/>
                <a:gd name="T6" fmla="*/ 2 w 45"/>
                <a:gd name="T7" fmla="*/ 2 h 50"/>
                <a:gd name="T8" fmla="*/ 2 w 45"/>
                <a:gd name="T9" fmla="*/ 2 h 50"/>
                <a:gd name="T10" fmla="*/ 2 w 45"/>
                <a:gd name="T11" fmla="*/ 2 h 50"/>
                <a:gd name="T12" fmla="*/ 2 w 45"/>
                <a:gd name="T13" fmla="*/ 1 h 50"/>
                <a:gd name="T14" fmla="*/ 2 w 45"/>
                <a:gd name="T15" fmla="*/ 1 h 50"/>
                <a:gd name="T16" fmla="*/ 2 w 45"/>
                <a:gd name="T17" fmla="*/ 1 h 50"/>
                <a:gd name="T18" fmla="*/ 2 w 45"/>
                <a:gd name="T19" fmla="*/ 0 h 50"/>
                <a:gd name="T20" fmla="*/ 1 w 45"/>
                <a:gd name="T21" fmla="*/ 0 h 50"/>
                <a:gd name="T22" fmla="*/ 1 w 45"/>
                <a:gd name="T23" fmla="*/ 1 h 50"/>
                <a:gd name="T24" fmla="*/ 1 w 45"/>
                <a:gd name="T25" fmla="*/ 1 h 50"/>
                <a:gd name="T26" fmla="*/ 0 w 45"/>
                <a:gd name="T27" fmla="*/ 1 h 50"/>
                <a:gd name="T28" fmla="*/ 0 w 45"/>
                <a:gd name="T29" fmla="*/ 1 h 50"/>
                <a:gd name="T30" fmla="*/ 0 w 45"/>
                <a:gd name="T31" fmla="*/ 2 h 50"/>
                <a:gd name="T32" fmla="*/ 0 w 45"/>
                <a:gd name="T33" fmla="*/ 2 h 50"/>
                <a:gd name="T34" fmla="*/ 0 w 45"/>
                <a:gd name="T35" fmla="*/ 2 h 50"/>
                <a:gd name="T36" fmla="*/ 0 w 45"/>
                <a:gd name="T37" fmla="*/ 3 h 50"/>
                <a:gd name="T38" fmla="*/ 0 w 45"/>
                <a:gd name="T39" fmla="*/ 3 h 50"/>
                <a:gd name="T40" fmla="*/ 0 w 45"/>
                <a:gd name="T41" fmla="*/ 3 h 50"/>
                <a:gd name="T42" fmla="*/ 0 w 45"/>
                <a:gd name="T43" fmla="*/ 4 h 50"/>
                <a:gd name="T44" fmla="*/ 1 w 45"/>
                <a:gd name="T45" fmla="*/ 4 h 50"/>
                <a:gd name="T46" fmla="*/ 1 w 45"/>
                <a:gd name="T47" fmla="*/ 4 h 50"/>
                <a:gd name="T48" fmla="*/ 1 w 45"/>
                <a:gd name="T49" fmla="*/ 3 h 50"/>
                <a:gd name="T50" fmla="*/ 1 w 45"/>
                <a:gd name="T51" fmla="*/ 3 h 5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0"/>
                <a:gd name="T80" fmla="*/ 45 w 45"/>
                <a:gd name="T81" fmla="*/ 50 h 5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0">
                  <a:moveTo>
                    <a:pt x="29" y="45"/>
                  </a:moveTo>
                  <a:lnTo>
                    <a:pt x="32" y="40"/>
                  </a:lnTo>
                  <a:lnTo>
                    <a:pt x="36" y="35"/>
                  </a:lnTo>
                  <a:lnTo>
                    <a:pt x="39" y="31"/>
                  </a:lnTo>
                  <a:lnTo>
                    <a:pt x="42" y="26"/>
                  </a:lnTo>
                  <a:lnTo>
                    <a:pt x="45" y="21"/>
                  </a:lnTo>
                  <a:lnTo>
                    <a:pt x="45" y="15"/>
                  </a:lnTo>
                  <a:lnTo>
                    <a:pt x="44" y="8"/>
                  </a:lnTo>
                  <a:lnTo>
                    <a:pt x="39" y="3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7"/>
                  </a:lnTo>
                  <a:lnTo>
                    <a:pt x="12" y="11"/>
                  </a:lnTo>
                  <a:lnTo>
                    <a:pt x="9" y="16"/>
                  </a:lnTo>
                  <a:lnTo>
                    <a:pt x="6" y="21"/>
                  </a:lnTo>
                  <a:lnTo>
                    <a:pt x="3" y="25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1" y="44"/>
                  </a:lnTo>
                  <a:lnTo>
                    <a:pt x="6" y="48"/>
                  </a:lnTo>
                  <a:lnTo>
                    <a:pt x="11" y="50"/>
                  </a:lnTo>
                  <a:lnTo>
                    <a:pt x="17" y="50"/>
                  </a:lnTo>
                  <a:lnTo>
                    <a:pt x="24" y="49"/>
                  </a:lnTo>
                  <a:lnTo>
                    <a:pt x="29" y="4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83" name="Freeform 41"/>
            <p:cNvSpPr>
              <a:spLocks/>
            </p:cNvSpPr>
            <p:nvPr/>
          </p:nvSpPr>
          <p:spPr bwMode="auto">
            <a:xfrm>
              <a:off x="888" y="1288"/>
              <a:ext cx="20" cy="31"/>
            </a:xfrm>
            <a:custGeom>
              <a:avLst/>
              <a:gdLst>
                <a:gd name="T0" fmla="*/ 1 w 40"/>
                <a:gd name="T1" fmla="*/ 2 h 61"/>
                <a:gd name="T2" fmla="*/ 1 w 40"/>
                <a:gd name="T3" fmla="*/ 2 h 61"/>
                <a:gd name="T4" fmla="*/ 1 w 40"/>
                <a:gd name="T5" fmla="*/ 3 h 61"/>
                <a:gd name="T6" fmla="*/ 1 w 40"/>
                <a:gd name="T7" fmla="*/ 3 h 61"/>
                <a:gd name="T8" fmla="*/ 1 w 40"/>
                <a:gd name="T9" fmla="*/ 3 h 61"/>
                <a:gd name="T10" fmla="*/ 1 w 40"/>
                <a:gd name="T11" fmla="*/ 4 h 61"/>
                <a:gd name="T12" fmla="*/ 1 w 40"/>
                <a:gd name="T13" fmla="*/ 4 h 61"/>
                <a:gd name="T14" fmla="*/ 2 w 40"/>
                <a:gd name="T15" fmla="*/ 4 h 61"/>
                <a:gd name="T16" fmla="*/ 2 w 40"/>
                <a:gd name="T17" fmla="*/ 4 h 61"/>
                <a:gd name="T18" fmla="*/ 3 w 40"/>
                <a:gd name="T19" fmla="*/ 4 h 61"/>
                <a:gd name="T20" fmla="*/ 3 w 40"/>
                <a:gd name="T21" fmla="*/ 4 h 61"/>
                <a:gd name="T22" fmla="*/ 3 w 40"/>
                <a:gd name="T23" fmla="*/ 3 h 61"/>
                <a:gd name="T24" fmla="*/ 3 w 40"/>
                <a:gd name="T25" fmla="*/ 3 h 61"/>
                <a:gd name="T26" fmla="*/ 3 w 40"/>
                <a:gd name="T27" fmla="*/ 3 h 61"/>
                <a:gd name="T28" fmla="*/ 3 w 40"/>
                <a:gd name="T29" fmla="*/ 2 h 61"/>
                <a:gd name="T30" fmla="*/ 3 w 40"/>
                <a:gd name="T31" fmla="*/ 2 h 61"/>
                <a:gd name="T32" fmla="*/ 2 w 40"/>
                <a:gd name="T33" fmla="*/ 1 h 61"/>
                <a:gd name="T34" fmla="*/ 2 w 40"/>
                <a:gd name="T35" fmla="*/ 1 h 61"/>
                <a:gd name="T36" fmla="*/ 2 w 40"/>
                <a:gd name="T37" fmla="*/ 1 h 61"/>
                <a:gd name="T38" fmla="*/ 1 w 40"/>
                <a:gd name="T39" fmla="*/ 0 h 61"/>
                <a:gd name="T40" fmla="*/ 1 w 40"/>
                <a:gd name="T41" fmla="*/ 1 h 61"/>
                <a:gd name="T42" fmla="*/ 1 w 40"/>
                <a:gd name="T43" fmla="*/ 1 h 61"/>
                <a:gd name="T44" fmla="*/ 1 w 40"/>
                <a:gd name="T45" fmla="*/ 1 h 61"/>
                <a:gd name="T46" fmla="*/ 0 w 40"/>
                <a:gd name="T47" fmla="*/ 2 h 61"/>
                <a:gd name="T48" fmla="*/ 1 w 40"/>
                <a:gd name="T49" fmla="*/ 2 h 61"/>
                <a:gd name="T50" fmla="*/ 1 w 40"/>
                <a:gd name="T51" fmla="*/ 2 h 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"/>
                <a:gd name="T79" fmla="*/ 0 h 61"/>
                <a:gd name="T80" fmla="*/ 40 w 40"/>
                <a:gd name="T81" fmla="*/ 61 h 6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" h="61">
                  <a:moveTo>
                    <a:pt x="2" y="23"/>
                  </a:moveTo>
                  <a:lnTo>
                    <a:pt x="3" y="29"/>
                  </a:lnTo>
                  <a:lnTo>
                    <a:pt x="5" y="36"/>
                  </a:lnTo>
                  <a:lnTo>
                    <a:pt x="7" y="43"/>
                  </a:lnTo>
                  <a:lnTo>
                    <a:pt x="8" y="48"/>
                  </a:lnTo>
                  <a:lnTo>
                    <a:pt x="10" y="54"/>
                  </a:lnTo>
                  <a:lnTo>
                    <a:pt x="15" y="59"/>
                  </a:lnTo>
                  <a:lnTo>
                    <a:pt x="20" y="61"/>
                  </a:lnTo>
                  <a:lnTo>
                    <a:pt x="27" y="61"/>
                  </a:lnTo>
                  <a:lnTo>
                    <a:pt x="33" y="59"/>
                  </a:lnTo>
                  <a:lnTo>
                    <a:pt x="38" y="54"/>
                  </a:lnTo>
                  <a:lnTo>
                    <a:pt x="40" y="48"/>
                  </a:lnTo>
                  <a:lnTo>
                    <a:pt x="40" y="43"/>
                  </a:lnTo>
                  <a:lnTo>
                    <a:pt x="38" y="35"/>
                  </a:lnTo>
                  <a:lnTo>
                    <a:pt x="35" y="26"/>
                  </a:lnTo>
                  <a:lnTo>
                    <a:pt x="33" y="18"/>
                  </a:lnTo>
                  <a:lnTo>
                    <a:pt x="31" y="10"/>
                  </a:lnTo>
                  <a:lnTo>
                    <a:pt x="27" y="5"/>
                  </a:lnTo>
                  <a:lnTo>
                    <a:pt x="23" y="1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84" name="Freeform 42"/>
            <p:cNvSpPr>
              <a:spLocks/>
            </p:cNvSpPr>
            <p:nvPr/>
          </p:nvSpPr>
          <p:spPr bwMode="auto">
            <a:xfrm>
              <a:off x="1061" y="1314"/>
              <a:ext cx="23" cy="25"/>
            </a:xfrm>
            <a:custGeom>
              <a:avLst/>
              <a:gdLst>
                <a:gd name="T0" fmla="*/ 2 w 45"/>
                <a:gd name="T1" fmla="*/ 2 h 51"/>
                <a:gd name="T2" fmla="*/ 3 w 45"/>
                <a:gd name="T3" fmla="*/ 2 h 51"/>
                <a:gd name="T4" fmla="*/ 3 w 45"/>
                <a:gd name="T5" fmla="*/ 2 h 51"/>
                <a:gd name="T6" fmla="*/ 3 w 45"/>
                <a:gd name="T7" fmla="*/ 1 h 51"/>
                <a:gd name="T8" fmla="*/ 3 w 45"/>
                <a:gd name="T9" fmla="*/ 1 h 51"/>
                <a:gd name="T10" fmla="*/ 3 w 45"/>
                <a:gd name="T11" fmla="*/ 1 h 51"/>
                <a:gd name="T12" fmla="*/ 3 w 45"/>
                <a:gd name="T13" fmla="*/ 0 h 51"/>
                <a:gd name="T14" fmla="*/ 3 w 45"/>
                <a:gd name="T15" fmla="*/ 0 h 51"/>
                <a:gd name="T16" fmla="*/ 3 w 45"/>
                <a:gd name="T17" fmla="*/ 0 h 51"/>
                <a:gd name="T18" fmla="*/ 3 w 45"/>
                <a:gd name="T19" fmla="*/ 0 h 51"/>
                <a:gd name="T20" fmla="*/ 2 w 45"/>
                <a:gd name="T21" fmla="*/ 0 h 51"/>
                <a:gd name="T22" fmla="*/ 2 w 45"/>
                <a:gd name="T23" fmla="*/ 0 h 51"/>
                <a:gd name="T24" fmla="*/ 2 w 45"/>
                <a:gd name="T25" fmla="*/ 0 h 51"/>
                <a:gd name="T26" fmla="*/ 1 w 45"/>
                <a:gd name="T27" fmla="*/ 0 h 51"/>
                <a:gd name="T28" fmla="*/ 1 w 45"/>
                <a:gd name="T29" fmla="*/ 0 h 51"/>
                <a:gd name="T30" fmla="*/ 1 w 45"/>
                <a:gd name="T31" fmla="*/ 1 h 51"/>
                <a:gd name="T32" fmla="*/ 1 w 45"/>
                <a:gd name="T33" fmla="*/ 1 h 51"/>
                <a:gd name="T34" fmla="*/ 0 w 45"/>
                <a:gd name="T35" fmla="*/ 1 h 51"/>
                <a:gd name="T36" fmla="*/ 0 w 45"/>
                <a:gd name="T37" fmla="*/ 2 h 51"/>
                <a:gd name="T38" fmla="*/ 1 w 45"/>
                <a:gd name="T39" fmla="*/ 2 h 51"/>
                <a:gd name="T40" fmla="*/ 1 w 45"/>
                <a:gd name="T41" fmla="*/ 2 h 51"/>
                <a:gd name="T42" fmla="*/ 1 w 45"/>
                <a:gd name="T43" fmla="*/ 3 h 51"/>
                <a:gd name="T44" fmla="*/ 2 w 45"/>
                <a:gd name="T45" fmla="*/ 3 h 51"/>
                <a:gd name="T46" fmla="*/ 2 w 45"/>
                <a:gd name="T47" fmla="*/ 3 h 51"/>
                <a:gd name="T48" fmla="*/ 2 w 45"/>
                <a:gd name="T49" fmla="*/ 2 h 51"/>
                <a:gd name="T50" fmla="*/ 2 w 45"/>
                <a:gd name="T51" fmla="*/ 2 h 5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1"/>
                <a:gd name="T80" fmla="*/ 45 w 45"/>
                <a:gd name="T81" fmla="*/ 51 h 5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1">
                  <a:moveTo>
                    <a:pt x="28" y="44"/>
                  </a:moveTo>
                  <a:lnTo>
                    <a:pt x="33" y="39"/>
                  </a:lnTo>
                  <a:lnTo>
                    <a:pt x="36" y="34"/>
                  </a:lnTo>
                  <a:lnTo>
                    <a:pt x="40" y="30"/>
                  </a:lnTo>
                  <a:lnTo>
                    <a:pt x="42" y="25"/>
                  </a:lnTo>
                  <a:lnTo>
                    <a:pt x="45" y="19"/>
                  </a:lnTo>
                  <a:lnTo>
                    <a:pt x="45" y="14"/>
                  </a:lnTo>
                  <a:lnTo>
                    <a:pt x="44" y="8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1" y="1"/>
                  </a:lnTo>
                  <a:lnTo>
                    <a:pt x="17" y="6"/>
                  </a:lnTo>
                  <a:lnTo>
                    <a:pt x="13" y="10"/>
                  </a:lnTo>
                  <a:lnTo>
                    <a:pt x="10" y="15"/>
                  </a:lnTo>
                  <a:lnTo>
                    <a:pt x="6" y="21"/>
                  </a:lnTo>
                  <a:lnTo>
                    <a:pt x="3" y="25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12" y="51"/>
                  </a:lnTo>
                  <a:lnTo>
                    <a:pt x="18" y="51"/>
                  </a:lnTo>
                  <a:lnTo>
                    <a:pt x="23" y="48"/>
                  </a:lnTo>
                  <a:lnTo>
                    <a:pt x="28" y="4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85" name="Freeform 43"/>
            <p:cNvSpPr>
              <a:spLocks/>
            </p:cNvSpPr>
            <p:nvPr/>
          </p:nvSpPr>
          <p:spPr bwMode="auto">
            <a:xfrm>
              <a:off x="668" y="779"/>
              <a:ext cx="60" cy="60"/>
            </a:xfrm>
            <a:custGeom>
              <a:avLst/>
              <a:gdLst>
                <a:gd name="T0" fmla="*/ 3 w 121"/>
                <a:gd name="T1" fmla="*/ 8 h 120"/>
                <a:gd name="T2" fmla="*/ 4 w 121"/>
                <a:gd name="T3" fmla="*/ 8 h 120"/>
                <a:gd name="T4" fmla="*/ 5 w 121"/>
                <a:gd name="T5" fmla="*/ 8 h 120"/>
                <a:gd name="T6" fmla="*/ 5 w 121"/>
                <a:gd name="T7" fmla="*/ 7 h 120"/>
                <a:gd name="T8" fmla="*/ 6 w 121"/>
                <a:gd name="T9" fmla="*/ 7 h 120"/>
                <a:gd name="T10" fmla="*/ 6 w 121"/>
                <a:gd name="T11" fmla="*/ 6 h 120"/>
                <a:gd name="T12" fmla="*/ 7 w 121"/>
                <a:gd name="T13" fmla="*/ 6 h 120"/>
                <a:gd name="T14" fmla="*/ 7 w 121"/>
                <a:gd name="T15" fmla="*/ 5 h 120"/>
                <a:gd name="T16" fmla="*/ 7 w 121"/>
                <a:gd name="T17" fmla="*/ 4 h 120"/>
                <a:gd name="T18" fmla="*/ 7 w 121"/>
                <a:gd name="T19" fmla="*/ 3 h 120"/>
                <a:gd name="T20" fmla="*/ 7 w 121"/>
                <a:gd name="T21" fmla="*/ 3 h 120"/>
                <a:gd name="T22" fmla="*/ 6 w 121"/>
                <a:gd name="T23" fmla="*/ 2 h 120"/>
                <a:gd name="T24" fmla="*/ 6 w 121"/>
                <a:gd name="T25" fmla="*/ 2 h 120"/>
                <a:gd name="T26" fmla="*/ 5 w 121"/>
                <a:gd name="T27" fmla="*/ 1 h 120"/>
                <a:gd name="T28" fmla="*/ 5 w 121"/>
                <a:gd name="T29" fmla="*/ 1 h 120"/>
                <a:gd name="T30" fmla="*/ 4 w 121"/>
                <a:gd name="T31" fmla="*/ 1 h 120"/>
                <a:gd name="T32" fmla="*/ 3 w 121"/>
                <a:gd name="T33" fmla="*/ 0 h 120"/>
                <a:gd name="T34" fmla="*/ 2 w 121"/>
                <a:gd name="T35" fmla="*/ 1 h 120"/>
                <a:gd name="T36" fmla="*/ 2 w 121"/>
                <a:gd name="T37" fmla="*/ 1 h 120"/>
                <a:gd name="T38" fmla="*/ 1 w 121"/>
                <a:gd name="T39" fmla="*/ 1 h 120"/>
                <a:gd name="T40" fmla="*/ 1 w 121"/>
                <a:gd name="T41" fmla="*/ 2 h 120"/>
                <a:gd name="T42" fmla="*/ 0 w 121"/>
                <a:gd name="T43" fmla="*/ 2 h 120"/>
                <a:gd name="T44" fmla="*/ 0 w 121"/>
                <a:gd name="T45" fmla="*/ 3 h 120"/>
                <a:gd name="T46" fmla="*/ 0 w 121"/>
                <a:gd name="T47" fmla="*/ 3 h 120"/>
                <a:gd name="T48" fmla="*/ 0 w 121"/>
                <a:gd name="T49" fmla="*/ 4 h 120"/>
                <a:gd name="T50" fmla="*/ 0 w 121"/>
                <a:gd name="T51" fmla="*/ 5 h 120"/>
                <a:gd name="T52" fmla="*/ 0 w 121"/>
                <a:gd name="T53" fmla="*/ 6 h 120"/>
                <a:gd name="T54" fmla="*/ 0 w 121"/>
                <a:gd name="T55" fmla="*/ 6 h 120"/>
                <a:gd name="T56" fmla="*/ 1 w 121"/>
                <a:gd name="T57" fmla="*/ 7 h 120"/>
                <a:gd name="T58" fmla="*/ 1 w 121"/>
                <a:gd name="T59" fmla="*/ 7 h 120"/>
                <a:gd name="T60" fmla="*/ 2 w 121"/>
                <a:gd name="T61" fmla="*/ 8 h 120"/>
                <a:gd name="T62" fmla="*/ 2 w 121"/>
                <a:gd name="T63" fmla="*/ 8 h 120"/>
                <a:gd name="T64" fmla="*/ 3 w 121"/>
                <a:gd name="T65" fmla="*/ 8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120"/>
                <a:gd name="T101" fmla="*/ 121 w 121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120">
                  <a:moveTo>
                    <a:pt x="59" y="120"/>
                  </a:moveTo>
                  <a:lnTo>
                    <a:pt x="72" y="119"/>
                  </a:lnTo>
                  <a:lnTo>
                    <a:pt x="84" y="116"/>
                  </a:lnTo>
                  <a:lnTo>
                    <a:pt x="94" y="110"/>
                  </a:lnTo>
                  <a:lnTo>
                    <a:pt x="102" y="103"/>
                  </a:lnTo>
                  <a:lnTo>
                    <a:pt x="110" y="94"/>
                  </a:lnTo>
                  <a:lnTo>
                    <a:pt x="116" y="83"/>
                  </a:lnTo>
                  <a:lnTo>
                    <a:pt x="119" y="73"/>
                  </a:lnTo>
                  <a:lnTo>
                    <a:pt x="121" y="60"/>
                  </a:lnTo>
                  <a:lnTo>
                    <a:pt x="119" y="48"/>
                  </a:lnTo>
                  <a:lnTo>
                    <a:pt x="116" y="37"/>
                  </a:lnTo>
                  <a:lnTo>
                    <a:pt x="110" y="27"/>
                  </a:lnTo>
                  <a:lnTo>
                    <a:pt x="102" y="18"/>
                  </a:lnTo>
                  <a:lnTo>
                    <a:pt x="94" y="11"/>
                  </a:lnTo>
                  <a:lnTo>
                    <a:pt x="84" y="5"/>
                  </a:lnTo>
                  <a:lnTo>
                    <a:pt x="72" y="1"/>
                  </a:lnTo>
                  <a:lnTo>
                    <a:pt x="59" y="0"/>
                  </a:lnTo>
                  <a:lnTo>
                    <a:pt x="47" y="1"/>
                  </a:lnTo>
                  <a:lnTo>
                    <a:pt x="36" y="5"/>
                  </a:lnTo>
                  <a:lnTo>
                    <a:pt x="26" y="11"/>
                  </a:lnTo>
                  <a:lnTo>
                    <a:pt x="17" y="18"/>
                  </a:lnTo>
                  <a:lnTo>
                    <a:pt x="10" y="27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3"/>
                  </a:lnTo>
                  <a:lnTo>
                    <a:pt x="4" y="83"/>
                  </a:lnTo>
                  <a:lnTo>
                    <a:pt x="10" y="94"/>
                  </a:lnTo>
                  <a:lnTo>
                    <a:pt x="17" y="103"/>
                  </a:lnTo>
                  <a:lnTo>
                    <a:pt x="26" y="110"/>
                  </a:lnTo>
                  <a:lnTo>
                    <a:pt x="36" y="116"/>
                  </a:lnTo>
                  <a:lnTo>
                    <a:pt x="47" y="119"/>
                  </a:lnTo>
                  <a:lnTo>
                    <a:pt x="59" y="12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86" name="Freeform 44"/>
            <p:cNvSpPr>
              <a:spLocks/>
            </p:cNvSpPr>
            <p:nvPr/>
          </p:nvSpPr>
          <p:spPr bwMode="auto">
            <a:xfrm>
              <a:off x="728" y="839"/>
              <a:ext cx="52" cy="52"/>
            </a:xfrm>
            <a:custGeom>
              <a:avLst/>
              <a:gdLst>
                <a:gd name="T0" fmla="*/ 3 w 105"/>
                <a:gd name="T1" fmla="*/ 6 h 105"/>
                <a:gd name="T2" fmla="*/ 3 w 105"/>
                <a:gd name="T3" fmla="*/ 6 h 105"/>
                <a:gd name="T4" fmla="*/ 4 w 105"/>
                <a:gd name="T5" fmla="*/ 6 h 105"/>
                <a:gd name="T6" fmla="*/ 5 w 105"/>
                <a:gd name="T7" fmla="*/ 6 h 105"/>
                <a:gd name="T8" fmla="*/ 5 w 105"/>
                <a:gd name="T9" fmla="*/ 5 h 105"/>
                <a:gd name="T10" fmla="*/ 6 w 105"/>
                <a:gd name="T11" fmla="*/ 5 h 105"/>
                <a:gd name="T12" fmla="*/ 6 w 105"/>
                <a:gd name="T13" fmla="*/ 4 h 105"/>
                <a:gd name="T14" fmla="*/ 6 w 105"/>
                <a:gd name="T15" fmla="*/ 3 h 105"/>
                <a:gd name="T16" fmla="*/ 6 w 105"/>
                <a:gd name="T17" fmla="*/ 3 h 105"/>
                <a:gd name="T18" fmla="*/ 6 w 105"/>
                <a:gd name="T19" fmla="*/ 2 h 105"/>
                <a:gd name="T20" fmla="*/ 6 w 105"/>
                <a:gd name="T21" fmla="*/ 1 h 105"/>
                <a:gd name="T22" fmla="*/ 6 w 105"/>
                <a:gd name="T23" fmla="*/ 1 h 105"/>
                <a:gd name="T24" fmla="*/ 5 w 105"/>
                <a:gd name="T25" fmla="*/ 0 h 105"/>
                <a:gd name="T26" fmla="*/ 5 w 105"/>
                <a:gd name="T27" fmla="*/ 0 h 105"/>
                <a:gd name="T28" fmla="*/ 4 w 105"/>
                <a:gd name="T29" fmla="*/ 0 h 105"/>
                <a:gd name="T30" fmla="*/ 3 w 105"/>
                <a:gd name="T31" fmla="*/ 0 h 105"/>
                <a:gd name="T32" fmla="*/ 3 w 105"/>
                <a:gd name="T33" fmla="*/ 0 h 105"/>
                <a:gd name="T34" fmla="*/ 2 w 105"/>
                <a:gd name="T35" fmla="*/ 0 h 105"/>
                <a:gd name="T36" fmla="*/ 1 w 105"/>
                <a:gd name="T37" fmla="*/ 0 h 105"/>
                <a:gd name="T38" fmla="*/ 1 w 105"/>
                <a:gd name="T39" fmla="*/ 0 h 105"/>
                <a:gd name="T40" fmla="*/ 0 w 105"/>
                <a:gd name="T41" fmla="*/ 0 h 105"/>
                <a:gd name="T42" fmla="*/ 0 w 105"/>
                <a:gd name="T43" fmla="*/ 1 h 105"/>
                <a:gd name="T44" fmla="*/ 0 w 105"/>
                <a:gd name="T45" fmla="*/ 1 h 105"/>
                <a:gd name="T46" fmla="*/ 0 w 105"/>
                <a:gd name="T47" fmla="*/ 2 h 105"/>
                <a:gd name="T48" fmla="*/ 0 w 105"/>
                <a:gd name="T49" fmla="*/ 3 h 105"/>
                <a:gd name="T50" fmla="*/ 0 w 105"/>
                <a:gd name="T51" fmla="*/ 3 h 105"/>
                <a:gd name="T52" fmla="*/ 0 w 105"/>
                <a:gd name="T53" fmla="*/ 4 h 105"/>
                <a:gd name="T54" fmla="*/ 0 w 105"/>
                <a:gd name="T55" fmla="*/ 5 h 105"/>
                <a:gd name="T56" fmla="*/ 0 w 105"/>
                <a:gd name="T57" fmla="*/ 5 h 105"/>
                <a:gd name="T58" fmla="*/ 1 w 105"/>
                <a:gd name="T59" fmla="*/ 6 h 105"/>
                <a:gd name="T60" fmla="*/ 1 w 105"/>
                <a:gd name="T61" fmla="*/ 6 h 105"/>
                <a:gd name="T62" fmla="*/ 2 w 105"/>
                <a:gd name="T63" fmla="*/ 6 h 105"/>
                <a:gd name="T64" fmla="*/ 3 w 105"/>
                <a:gd name="T65" fmla="*/ 6 h 1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5"/>
                <a:gd name="T100" fmla="*/ 0 h 105"/>
                <a:gd name="T101" fmla="*/ 105 w 105"/>
                <a:gd name="T102" fmla="*/ 105 h 10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5" h="105">
                  <a:moveTo>
                    <a:pt x="52" y="105"/>
                  </a:moveTo>
                  <a:lnTo>
                    <a:pt x="63" y="104"/>
                  </a:lnTo>
                  <a:lnTo>
                    <a:pt x="73" y="100"/>
                  </a:lnTo>
                  <a:lnTo>
                    <a:pt x="82" y="96"/>
                  </a:lnTo>
                  <a:lnTo>
                    <a:pt x="90" y="90"/>
                  </a:lnTo>
                  <a:lnTo>
                    <a:pt x="96" y="82"/>
                  </a:lnTo>
                  <a:lnTo>
                    <a:pt x="101" y="73"/>
                  </a:lnTo>
                  <a:lnTo>
                    <a:pt x="104" y="62"/>
                  </a:lnTo>
                  <a:lnTo>
                    <a:pt x="105" y="52"/>
                  </a:lnTo>
                  <a:lnTo>
                    <a:pt x="104" y="42"/>
                  </a:lnTo>
                  <a:lnTo>
                    <a:pt x="101" y="31"/>
                  </a:lnTo>
                  <a:lnTo>
                    <a:pt x="96" y="23"/>
                  </a:lnTo>
                  <a:lnTo>
                    <a:pt x="90" y="15"/>
                  </a:lnTo>
                  <a:lnTo>
                    <a:pt x="82" y="9"/>
                  </a:lnTo>
                  <a:lnTo>
                    <a:pt x="73" y="5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1" y="5"/>
                  </a:lnTo>
                  <a:lnTo>
                    <a:pt x="23" y="9"/>
                  </a:lnTo>
                  <a:lnTo>
                    <a:pt x="15" y="15"/>
                  </a:lnTo>
                  <a:lnTo>
                    <a:pt x="10" y="23"/>
                  </a:lnTo>
                  <a:lnTo>
                    <a:pt x="5" y="31"/>
                  </a:lnTo>
                  <a:lnTo>
                    <a:pt x="2" y="42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5" y="73"/>
                  </a:lnTo>
                  <a:lnTo>
                    <a:pt x="10" y="82"/>
                  </a:lnTo>
                  <a:lnTo>
                    <a:pt x="15" y="90"/>
                  </a:lnTo>
                  <a:lnTo>
                    <a:pt x="23" y="96"/>
                  </a:lnTo>
                  <a:lnTo>
                    <a:pt x="31" y="100"/>
                  </a:lnTo>
                  <a:lnTo>
                    <a:pt x="42" y="104"/>
                  </a:lnTo>
                  <a:lnTo>
                    <a:pt x="52" y="10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87" name="Freeform 45"/>
            <p:cNvSpPr>
              <a:spLocks/>
            </p:cNvSpPr>
            <p:nvPr/>
          </p:nvSpPr>
          <p:spPr bwMode="auto">
            <a:xfrm>
              <a:off x="837" y="734"/>
              <a:ext cx="51" cy="53"/>
            </a:xfrm>
            <a:custGeom>
              <a:avLst/>
              <a:gdLst>
                <a:gd name="T0" fmla="*/ 3 w 104"/>
                <a:gd name="T1" fmla="*/ 7 h 106"/>
                <a:gd name="T2" fmla="*/ 3 w 104"/>
                <a:gd name="T3" fmla="*/ 7 h 106"/>
                <a:gd name="T4" fmla="*/ 4 w 104"/>
                <a:gd name="T5" fmla="*/ 7 h 106"/>
                <a:gd name="T6" fmla="*/ 5 w 104"/>
                <a:gd name="T7" fmla="*/ 6 h 106"/>
                <a:gd name="T8" fmla="*/ 5 w 104"/>
                <a:gd name="T9" fmla="*/ 6 h 106"/>
                <a:gd name="T10" fmla="*/ 5 w 104"/>
                <a:gd name="T11" fmla="*/ 6 h 106"/>
                <a:gd name="T12" fmla="*/ 6 w 104"/>
                <a:gd name="T13" fmla="*/ 5 h 106"/>
                <a:gd name="T14" fmla="*/ 6 w 104"/>
                <a:gd name="T15" fmla="*/ 4 h 106"/>
                <a:gd name="T16" fmla="*/ 6 w 104"/>
                <a:gd name="T17" fmla="*/ 4 h 106"/>
                <a:gd name="T18" fmla="*/ 6 w 104"/>
                <a:gd name="T19" fmla="*/ 3 h 106"/>
                <a:gd name="T20" fmla="*/ 6 w 104"/>
                <a:gd name="T21" fmla="*/ 2 h 106"/>
                <a:gd name="T22" fmla="*/ 5 w 104"/>
                <a:gd name="T23" fmla="*/ 2 h 106"/>
                <a:gd name="T24" fmla="*/ 5 w 104"/>
                <a:gd name="T25" fmla="*/ 1 h 106"/>
                <a:gd name="T26" fmla="*/ 5 w 104"/>
                <a:gd name="T27" fmla="*/ 1 h 106"/>
                <a:gd name="T28" fmla="*/ 4 w 104"/>
                <a:gd name="T29" fmla="*/ 1 h 106"/>
                <a:gd name="T30" fmla="*/ 3 w 104"/>
                <a:gd name="T31" fmla="*/ 1 h 106"/>
                <a:gd name="T32" fmla="*/ 3 w 104"/>
                <a:gd name="T33" fmla="*/ 0 h 106"/>
                <a:gd name="T34" fmla="*/ 2 w 104"/>
                <a:gd name="T35" fmla="*/ 1 h 106"/>
                <a:gd name="T36" fmla="*/ 2 w 104"/>
                <a:gd name="T37" fmla="*/ 1 h 106"/>
                <a:gd name="T38" fmla="*/ 1 w 104"/>
                <a:gd name="T39" fmla="*/ 1 h 106"/>
                <a:gd name="T40" fmla="*/ 0 w 104"/>
                <a:gd name="T41" fmla="*/ 1 h 106"/>
                <a:gd name="T42" fmla="*/ 0 w 104"/>
                <a:gd name="T43" fmla="*/ 2 h 106"/>
                <a:gd name="T44" fmla="*/ 0 w 104"/>
                <a:gd name="T45" fmla="*/ 2 h 106"/>
                <a:gd name="T46" fmla="*/ 0 w 104"/>
                <a:gd name="T47" fmla="*/ 3 h 106"/>
                <a:gd name="T48" fmla="*/ 0 w 104"/>
                <a:gd name="T49" fmla="*/ 4 h 106"/>
                <a:gd name="T50" fmla="*/ 0 w 104"/>
                <a:gd name="T51" fmla="*/ 4 h 106"/>
                <a:gd name="T52" fmla="*/ 0 w 104"/>
                <a:gd name="T53" fmla="*/ 5 h 106"/>
                <a:gd name="T54" fmla="*/ 0 w 104"/>
                <a:gd name="T55" fmla="*/ 6 h 106"/>
                <a:gd name="T56" fmla="*/ 0 w 104"/>
                <a:gd name="T57" fmla="*/ 6 h 106"/>
                <a:gd name="T58" fmla="*/ 1 w 104"/>
                <a:gd name="T59" fmla="*/ 6 h 106"/>
                <a:gd name="T60" fmla="*/ 2 w 104"/>
                <a:gd name="T61" fmla="*/ 7 h 106"/>
                <a:gd name="T62" fmla="*/ 2 w 104"/>
                <a:gd name="T63" fmla="*/ 7 h 106"/>
                <a:gd name="T64" fmla="*/ 3 w 104"/>
                <a:gd name="T65" fmla="*/ 7 h 1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6"/>
                <a:gd name="T101" fmla="*/ 104 w 104"/>
                <a:gd name="T102" fmla="*/ 106 h 10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6">
                  <a:moveTo>
                    <a:pt x="53" y="106"/>
                  </a:moveTo>
                  <a:lnTo>
                    <a:pt x="63" y="104"/>
                  </a:lnTo>
                  <a:lnTo>
                    <a:pt x="73" y="101"/>
                  </a:lnTo>
                  <a:lnTo>
                    <a:pt x="81" y="96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0" y="73"/>
                  </a:lnTo>
                  <a:lnTo>
                    <a:pt x="103" y="63"/>
                  </a:lnTo>
                  <a:lnTo>
                    <a:pt x="104" y="53"/>
                  </a:lnTo>
                  <a:lnTo>
                    <a:pt x="103" y="42"/>
                  </a:lnTo>
                  <a:lnTo>
                    <a:pt x="100" y="32"/>
                  </a:lnTo>
                  <a:lnTo>
                    <a:pt x="95" y="23"/>
                  </a:lnTo>
                  <a:lnTo>
                    <a:pt x="89" y="15"/>
                  </a:lnTo>
                  <a:lnTo>
                    <a:pt x="81" y="9"/>
                  </a:lnTo>
                  <a:lnTo>
                    <a:pt x="73" y="4"/>
                  </a:lnTo>
                  <a:lnTo>
                    <a:pt x="63" y="1"/>
                  </a:lnTo>
                  <a:lnTo>
                    <a:pt x="53" y="0"/>
                  </a:lnTo>
                  <a:lnTo>
                    <a:pt x="43" y="1"/>
                  </a:lnTo>
                  <a:lnTo>
                    <a:pt x="32" y="4"/>
                  </a:lnTo>
                  <a:lnTo>
                    <a:pt x="23" y="9"/>
                  </a:lnTo>
                  <a:lnTo>
                    <a:pt x="15" y="15"/>
                  </a:lnTo>
                  <a:lnTo>
                    <a:pt x="9" y="23"/>
                  </a:lnTo>
                  <a:lnTo>
                    <a:pt x="5" y="32"/>
                  </a:lnTo>
                  <a:lnTo>
                    <a:pt x="1" y="42"/>
                  </a:lnTo>
                  <a:lnTo>
                    <a:pt x="0" y="53"/>
                  </a:lnTo>
                  <a:lnTo>
                    <a:pt x="1" y="63"/>
                  </a:lnTo>
                  <a:lnTo>
                    <a:pt x="5" y="73"/>
                  </a:lnTo>
                  <a:lnTo>
                    <a:pt x="9" y="83"/>
                  </a:lnTo>
                  <a:lnTo>
                    <a:pt x="15" y="89"/>
                  </a:lnTo>
                  <a:lnTo>
                    <a:pt x="23" y="96"/>
                  </a:lnTo>
                  <a:lnTo>
                    <a:pt x="32" y="101"/>
                  </a:lnTo>
                  <a:lnTo>
                    <a:pt x="43" y="104"/>
                  </a:lnTo>
                  <a:lnTo>
                    <a:pt x="53" y="10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88" name="Freeform 46"/>
            <p:cNvSpPr>
              <a:spLocks/>
            </p:cNvSpPr>
            <p:nvPr/>
          </p:nvSpPr>
          <p:spPr bwMode="auto">
            <a:xfrm>
              <a:off x="869" y="1181"/>
              <a:ext cx="72" cy="33"/>
            </a:xfrm>
            <a:custGeom>
              <a:avLst/>
              <a:gdLst>
                <a:gd name="T0" fmla="*/ 0 w 144"/>
                <a:gd name="T1" fmla="*/ 2 h 66"/>
                <a:gd name="T2" fmla="*/ 9 w 144"/>
                <a:gd name="T3" fmla="*/ 5 h 66"/>
                <a:gd name="T4" fmla="*/ 2 w 144"/>
                <a:gd name="T5" fmla="*/ 0 h 66"/>
                <a:gd name="T6" fmla="*/ 0 w 144"/>
                <a:gd name="T7" fmla="*/ 2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"/>
                <a:gd name="T13" fmla="*/ 0 h 66"/>
                <a:gd name="T14" fmla="*/ 144 w 144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" h="66">
                  <a:moveTo>
                    <a:pt x="0" y="32"/>
                  </a:moveTo>
                  <a:lnTo>
                    <a:pt x="144" y="66"/>
                  </a:lnTo>
                  <a:lnTo>
                    <a:pt x="24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89" name="Freeform 47"/>
            <p:cNvSpPr>
              <a:spLocks/>
            </p:cNvSpPr>
            <p:nvPr/>
          </p:nvSpPr>
          <p:spPr bwMode="auto">
            <a:xfrm>
              <a:off x="894" y="1136"/>
              <a:ext cx="69" cy="29"/>
            </a:xfrm>
            <a:custGeom>
              <a:avLst/>
              <a:gdLst>
                <a:gd name="T0" fmla="*/ 1 w 137"/>
                <a:gd name="T1" fmla="*/ 0 h 56"/>
                <a:gd name="T2" fmla="*/ 1 w 137"/>
                <a:gd name="T3" fmla="*/ 1 h 56"/>
                <a:gd name="T4" fmla="*/ 1 w 137"/>
                <a:gd name="T5" fmla="*/ 1 h 56"/>
                <a:gd name="T6" fmla="*/ 1 w 137"/>
                <a:gd name="T7" fmla="*/ 2 h 56"/>
                <a:gd name="T8" fmla="*/ 1 w 137"/>
                <a:gd name="T9" fmla="*/ 2 h 56"/>
                <a:gd name="T10" fmla="*/ 0 w 137"/>
                <a:gd name="T11" fmla="*/ 3 h 56"/>
                <a:gd name="T12" fmla="*/ 9 w 137"/>
                <a:gd name="T13" fmla="*/ 4 h 56"/>
                <a:gd name="T14" fmla="*/ 1 w 137"/>
                <a:gd name="T15" fmla="*/ 0 h 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7"/>
                <a:gd name="T25" fmla="*/ 0 h 56"/>
                <a:gd name="T26" fmla="*/ 137 w 137"/>
                <a:gd name="T27" fmla="*/ 56 h 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7" h="56">
                  <a:moveTo>
                    <a:pt x="14" y="0"/>
                  </a:moveTo>
                  <a:lnTo>
                    <a:pt x="8" y="9"/>
                  </a:lnTo>
                  <a:lnTo>
                    <a:pt x="6" y="16"/>
                  </a:lnTo>
                  <a:lnTo>
                    <a:pt x="5" y="22"/>
                  </a:lnTo>
                  <a:lnTo>
                    <a:pt x="3" y="29"/>
                  </a:lnTo>
                  <a:lnTo>
                    <a:pt x="0" y="34"/>
                  </a:lnTo>
                  <a:lnTo>
                    <a:pt x="137" y="5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90" name="Freeform 48"/>
            <p:cNvSpPr>
              <a:spLocks/>
            </p:cNvSpPr>
            <p:nvPr/>
          </p:nvSpPr>
          <p:spPr bwMode="auto">
            <a:xfrm>
              <a:off x="906" y="1097"/>
              <a:ext cx="52" cy="18"/>
            </a:xfrm>
            <a:custGeom>
              <a:avLst/>
              <a:gdLst>
                <a:gd name="T0" fmla="*/ 0 w 105"/>
                <a:gd name="T1" fmla="*/ 0 h 36"/>
                <a:gd name="T2" fmla="*/ 0 w 105"/>
                <a:gd name="T3" fmla="*/ 1 h 36"/>
                <a:gd name="T4" fmla="*/ 0 w 105"/>
                <a:gd name="T5" fmla="*/ 1 h 36"/>
                <a:gd name="T6" fmla="*/ 0 w 105"/>
                <a:gd name="T7" fmla="*/ 2 h 36"/>
                <a:gd name="T8" fmla="*/ 0 w 105"/>
                <a:gd name="T9" fmla="*/ 2 h 36"/>
                <a:gd name="T10" fmla="*/ 6 w 105"/>
                <a:gd name="T11" fmla="*/ 3 h 36"/>
                <a:gd name="T12" fmla="*/ 0 w 105"/>
                <a:gd name="T13" fmla="*/ 0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5"/>
                <a:gd name="T22" fmla="*/ 0 h 36"/>
                <a:gd name="T23" fmla="*/ 105 w 105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5" h="36">
                  <a:moveTo>
                    <a:pt x="5" y="0"/>
                  </a:moveTo>
                  <a:lnTo>
                    <a:pt x="4" y="7"/>
                  </a:lnTo>
                  <a:lnTo>
                    <a:pt x="3" y="14"/>
                  </a:lnTo>
                  <a:lnTo>
                    <a:pt x="1" y="22"/>
                  </a:lnTo>
                  <a:lnTo>
                    <a:pt x="0" y="29"/>
                  </a:lnTo>
                  <a:lnTo>
                    <a:pt x="105" y="3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91" name="Freeform 49"/>
            <p:cNvSpPr>
              <a:spLocks/>
            </p:cNvSpPr>
            <p:nvPr/>
          </p:nvSpPr>
          <p:spPr bwMode="auto">
            <a:xfrm>
              <a:off x="909" y="1053"/>
              <a:ext cx="44" cy="13"/>
            </a:xfrm>
            <a:custGeom>
              <a:avLst/>
              <a:gdLst>
                <a:gd name="T0" fmla="*/ 0 w 89"/>
                <a:gd name="T1" fmla="*/ 0 h 24"/>
                <a:gd name="T2" fmla="*/ 0 w 89"/>
                <a:gd name="T3" fmla="*/ 1 h 24"/>
                <a:gd name="T4" fmla="*/ 0 w 89"/>
                <a:gd name="T5" fmla="*/ 1 h 24"/>
                <a:gd name="T6" fmla="*/ 0 w 89"/>
                <a:gd name="T7" fmla="*/ 2 h 24"/>
                <a:gd name="T8" fmla="*/ 0 w 89"/>
                <a:gd name="T9" fmla="*/ 2 h 24"/>
                <a:gd name="T10" fmla="*/ 5 w 89"/>
                <a:gd name="T11" fmla="*/ 2 h 24"/>
                <a:gd name="T12" fmla="*/ 0 w 89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9"/>
                <a:gd name="T22" fmla="*/ 0 h 24"/>
                <a:gd name="T23" fmla="*/ 89 w 89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9" h="24">
                  <a:moveTo>
                    <a:pt x="0" y="0"/>
                  </a:moveTo>
                  <a:lnTo>
                    <a:pt x="0" y="6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1" y="24"/>
                  </a:lnTo>
                  <a:lnTo>
                    <a:pt x="89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92" name="Freeform 50"/>
            <p:cNvSpPr>
              <a:spLocks/>
            </p:cNvSpPr>
            <p:nvPr/>
          </p:nvSpPr>
          <p:spPr bwMode="auto">
            <a:xfrm>
              <a:off x="904" y="1007"/>
              <a:ext cx="45" cy="12"/>
            </a:xfrm>
            <a:custGeom>
              <a:avLst/>
              <a:gdLst>
                <a:gd name="T0" fmla="*/ 0 w 90"/>
                <a:gd name="T1" fmla="*/ 0 h 24"/>
                <a:gd name="T2" fmla="*/ 1 w 90"/>
                <a:gd name="T3" fmla="*/ 1 h 24"/>
                <a:gd name="T4" fmla="*/ 1 w 90"/>
                <a:gd name="T5" fmla="*/ 1 h 24"/>
                <a:gd name="T6" fmla="*/ 1 w 90"/>
                <a:gd name="T7" fmla="*/ 2 h 24"/>
                <a:gd name="T8" fmla="*/ 1 w 90"/>
                <a:gd name="T9" fmla="*/ 2 h 24"/>
                <a:gd name="T10" fmla="*/ 6 w 90"/>
                <a:gd name="T11" fmla="*/ 1 h 24"/>
                <a:gd name="T12" fmla="*/ 0 w 90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0"/>
                <a:gd name="T22" fmla="*/ 0 h 24"/>
                <a:gd name="T23" fmla="*/ 90 w 90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0" h="24">
                  <a:moveTo>
                    <a:pt x="0" y="0"/>
                  </a:moveTo>
                  <a:lnTo>
                    <a:pt x="1" y="6"/>
                  </a:lnTo>
                  <a:lnTo>
                    <a:pt x="2" y="11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9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93" name="Freeform 51"/>
            <p:cNvSpPr>
              <a:spLocks/>
            </p:cNvSpPr>
            <p:nvPr/>
          </p:nvSpPr>
          <p:spPr bwMode="auto">
            <a:xfrm>
              <a:off x="892" y="961"/>
              <a:ext cx="52" cy="14"/>
            </a:xfrm>
            <a:custGeom>
              <a:avLst/>
              <a:gdLst>
                <a:gd name="T0" fmla="*/ 0 w 104"/>
                <a:gd name="T1" fmla="*/ 0 h 28"/>
                <a:gd name="T2" fmla="*/ 1 w 104"/>
                <a:gd name="T3" fmla="*/ 1 h 28"/>
                <a:gd name="T4" fmla="*/ 1 w 104"/>
                <a:gd name="T5" fmla="*/ 1 h 28"/>
                <a:gd name="T6" fmla="*/ 1 w 104"/>
                <a:gd name="T7" fmla="*/ 2 h 28"/>
                <a:gd name="T8" fmla="*/ 1 w 104"/>
                <a:gd name="T9" fmla="*/ 2 h 28"/>
                <a:gd name="T10" fmla="*/ 7 w 104"/>
                <a:gd name="T11" fmla="*/ 1 h 28"/>
                <a:gd name="T12" fmla="*/ 0 w 104"/>
                <a:gd name="T13" fmla="*/ 0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"/>
                <a:gd name="T22" fmla="*/ 0 h 28"/>
                <a:gd name="T23" fmla="*/ 104 w 104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" h="28">
                  <a:moveTo>
                    <a:pt x="0" y="0"/>
                  </a:moveTo>
                  <a:lnTo>
                    <a:pt x="2" y="7"/>
                  </a:lnTo>
                  <a:lnTo>
                    <a:pt x="3" y="14"/>
                  </a:lnTo>
                  <a:lnTo>
                    <a:pt x="6" y="21"/>
                  </a:lnTo>
                  <a:lnTo>
                    <a:pt x="8" y="28"/>
                  </a:lnTo>
                  <a:lnTo>
                    <a:pt x="104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94" name="Freeform 52"/>
            <p:cNvSpPr>
              <a:spLocks/>
            </p:cNvSpPr>
            <p:nvPr/>
          </p:nvSpPr>
          <p:spPr bwMode="auto">
            <a:xfrm>
              <a:off x="875" y="915"/>
              <a:ext cx="40" cy="11"/>
            </a:xfrm>
            <a:custGeom>
              <a:avLst/>
              <a:gdLst>
                <a:gd name="T0" fmla="*/ 0 w 81"/>
                <a:gd name="T1" fmla="*/ 1 h 22"/>
                <a:gd name="T2" fmla="*/ 0 w 81"/>
                <a:gd name="T3" fmla="*/ 1 h 22"/>
                <a:gd name="T4" fmla="*/ 0 w 81"/>
                <a:gd name="T5" fmla="*/ 1 h 22"/>
                <a:gd name="T6" fmla="*/ 0 w 81"/>
                <a:gd name="T7" fmla="*/ 1 h 22"/>
                <a:gd name="T8" fmla="*/ 0 w 81"/>
                <a:gd name="T9" fmla="*/ 2 h 22"/>
                <a:gd name="T10" fmla="*/ 5 w 81"/>
                <a:gd name="T11" fmla="*/ 0 h 22"/>
                <a:gd name="T12" fmla="*/ 0 w 81"/>
                <a:gd name="T13" fmla="*/ 1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"/>
                <a:gd name="T22" fmla="*/ 0 h 22"/>
                <a:gd name="T23" fmla="*/ 81 w 81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" h="22">
                  <a:moveTo>
                    <a:pt x="0" y="1"/>
                  </a:moveTo>
                  <a:lnTo>
                    <a:pt x="3" y="6"/>
                  </a:lnTo>
                  <a:lnTo>
                    <a:pt x="5" y="11"/>
                  </a:lnTo>
                  <a:lnTo>
                    <a:pt x="6" y="16"/>
                  </a:lnTo>
                  <a:lnTo>
                    <a:pt x="8" y="22"/>
                  </a:lnTo>
                  <a:lnTo>
                    <a:pt x="8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95" name="Freeform 53"/>
            <p:cNvSpPr>
              <a:spLocks/>
            </p:cNvSpPr>
            <p:nvPr/>
          </p:nvSpPr>
          <p:spPr bwMode="auto">
            <a:xfrm>
              <a:off x="4415" y="1312"/>
              <a:ext cx="31" cy="30"/>
            </a:xfrm>
            <a:custGeom>
              <a:avLst/>
              <a:gdLst>
                <a:gd name="T0" fmla="*/ 1 w 61"/>
                <a:gd name="T1" fmla="*/ 2 h 59"/>
                <a:gd name="T2" fmla="*/ 1 w 61"/>
                <a:gd name="T3" fmla="*/ 3 h 59"/>
                <a:gd name="T4" fmla="*/ 2 w 61"/>
                <a:gd name="T5" fmla="*/ 3 h 59"/>
                <a:gd name="T6" fmla="*/ 2 w 61"/>
                <a:gd name="T7" fmla="*/ 4 h 59"/>
                <a:gd name="T8" fmla="*/ 3 w 61"/>
                <a:gd name="T9" fmla="*/ 4 h 59"/>
                <a:gd name="T10" fmla="*/ 3 w 61"/>
                <a:gd name="T11" fmla="*/ 4 h 59"/>
                <a:gd name="T12" fmla="*/ 3 w 61"/>
                <a:gd name="T13" fmla="*/ 4 h 59"/>
                <a:gd name="T14" fmla="*/ 4 w 61"/>
                <a:gd name="T15" fmla="*/ 4 h 59"/>
                <a:gd name="T16" fmla="*/ 4 w 61"/>
                <a:gd name="T17" fmla="*/ 4 h 59"/>
                <a:gd name="T18" fmla="*/ 4 w 61"/>
                <a:gd name="T19" fmla="*/ 3 h 59"/>
                <a:gd name="T20" fmla="*/ 4 w 61"/>
                <a:gd name="T21" fmla="*/ 3 h 59"/>
                <a:gd name="T22" fmla="*/ 4 w 61"/>
                <a:gd name="T23" fmla="*/ 3 h 59"/>
                <a:gd name="T24" fmla="*/ 4 w 61"/>
                <a:gd name="T25" fmla="*/ 2 h 59"/>
                <a:gd name="T26" fmla="*/ 3 w 61"/>
                <a:gd name="T27" fmla="*/ 2 h 59"/>
                <a:gd name="T28" fmla="*/ 3 w 61"/>
                <a:gd name="T29" fmla="*/ 2 h 59"/>
                <a:gd name="T30" fmla="*/ 3 w 61"/>
                <a:gd name="T31" fmla="*/ 1 h 59"/>
                <a:gd name="T32" fmla="*/ 2 w 61"/>
                <a:gd name="T33" fmla="*/ 1 h 59"/>
                <a:gd name="T34" fmla="*/ 2 w 61"/>
                <a:gd name="T35" fmla="*/ 1 h 59"/>
                <a:gd name="T36" fmla="*/ 1 w 61"/>
                <a:gd name="T37" fmla="*/ 0 h 59"/>
                <a:gd name="T38" fmla="*/ 1 w 61"/>
                <a:gd name="T39" fmla="*/ 1 h 59"/>
                <a:gd name="T40" fmla="*/ 1 w 61"/>
                <a:gd name="T41" fmla="*/ 1 h 59"/>
                <a:gd name="T42" fmla="*/ 1 w 61"/>
                <a:gd name="T43" fmla="*/ 1 h 59"/>
                <a:gd name="T44" fmla="*/ 0 w 61"/>
                <a:gd name="T45" fmla="*/ 1 h 59"/>
                <a:gd name="T46" fmla="*/ 1 w 61"/>
                <a:gd name="T47" fmla="*/ 2 h 59"/>
                <a:gd name="T48" fmla="*/ 1 w 61"/>
                <a:gd name="T49" fmla="*/ 2 h 59"/>
                <a:gd name="T50" fmla="*/ 1 w 61"/>
                <a:gd name="T51" fmla="*/ 2 h 5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1"/>
                <a:gd name="T79" fmla="*/ 0 h 59"/>
                <a:gd name="T80" fmla="*/ 61 w 61"/>
                <a:gd name="T81" fmla="*/ 59 h 5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1" h="59">
                  <a:moveTo>
                    <a:pt x="4" y="28"/>
                  </a:moveTo>
                  <a:lnTo>
                    <a:pt x="11" y="35"/>
                  </a:lnTo>
                  <a:lnTo>
                    <a:pt x="19" y="43"/>
                  </a:lnTo>
                  <a:lnTo>
                    <a:pt x="26" y="50"/>
                  </a:lnTo>
                  <a:lnTo>
                    <a:pt x="36" y="56"/>
                  </a:lnTo>
                  <a:lnTo>
                    <a:pt x="41" y="59"/>
                  </a:lnTo>
                  <a:lnTo>
                    <a:pt x="48" y="59"/>
                  </a:lnTo>
                  <a:lnTo>
                    <a:pt x="54" y="57"/>
                  </a:lnTo>
                  <a:lnTo>
                    <a:pt x="59" y="52"/>
                  </a:lnTo>
                  <a:lnTo>
                    <a:pt x="61" y="46"/>
                  </a:lnTo>
                  <a:lnTo>
                    <a:pt x="61" y="41"/>
                  </a:lnTo>
                  <a:lnTo>
                    <a:pt x="60" y="35"/>
                  </a:lnTo>
                  <a:lnTo>
                    <a:pt x="55" y="30"/>
                  </a:lnTo>
                  <a:lnTo>
                    <a:pt x="47" y="25"/>
                  </a:lnTo>
                  <a:lnTo>
                    <a:pt x="40" y="19"/>
                  </a:lnTo>
                  <a:lnTo>
                    <a:pt x="33" y="12"/>
                  </a:lnTo>
                  <a:lnTo>
                    <a:pt x="26" y="5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9" y="2"/>
                  </a:lnTo>
                  <a:lnTo>
                    <a:pt x="4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1" y="23"/>
                  </a:lnTo>
                  <a:lnTo>
                    <a:pt x="4" y="28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96" name="Freeform 54"/>
            <p:cNvSpPr>
              <a:spLocks/>
            </p:cNvSpPr>
            <p:nvPr/>
          </p:nvSpPr>
          <p:spPr bwMode="auto">
            <a:xfrm>
              <a:off x="4478" y="1370"/>
              <a:ext cx="22" cy="27"/>
            </a:xfrm>
            <a:custGeom>
              <a:avLst/>
              <a:gdLst>
                <a:gd name="T0" fmla="*/ 1 w 45"/>
                <a:gd name="T1" fmla="*/ 3 h 55"/>
                <a:gd name="T2" fmla="*/ 2 w 45"/>
                <a:gd name="T3" fmla="*/ 2 h 55"/>
                <a:gd name="T4" fmla="*/ 2 w 45"/>
                <a:gd name="T5" fmla="*/ 2 h 55"/>
                <a:gd name="T6" fmla="*/ 2 w 45"/>
                <a:gd name="T7" fmla="*/ 1 h 55"/>
                <a:gd name="T8" fmla="*/ 2 w 45"/>
                <a:gd name="T9" fmla="*/ 1 h 55"/>
                <a:gd name="T10" fmla="*/ 2 w 45"/>
                <a:gd name="T11" fmla="*/ 1 h 55"/>
                <a:gd name="T12" fmla="*/ 2 w 45"/>
                <a:gd name="T13" fmla="*/ 0 h 55"/>
                <a:gd name="T14" fmla="*/ 2 w 45"/>
                <a:gd name="T15" fmla="*/ 0 h 55"/>
                <a:gd name="T16" fmla="*/ 2 w 45"/>
                <a:gd name="T17" fmla="*/ 0 h 55"/>
                <a:gd name="T18" fmla="*/ 1 w 45"/>
                <a:gd name="T19" fmla="*/ 0 h 55"/>
                <a:gd name="T20" fmla="*/ 1 w 45"/>
                <a:gd name="T21" fmla="*/ 0 h 55"/>
                <a:gd name="T22" fmla="*/ 1 w 45"/>
                <a:gd name="T23" fmla="*/ 0 h 55"/>
                <a:gd name="T24" fmla="*/ 0 w 45"/>
                <a:gd name="T25" fmla="*/ 0 h 55"/>
                <a:gd name="T26" fmla="*/ 0 w 45"/>
                <a:gd name="T27" fmla="*/ 0 h 55"/>
                <a:gd name="T28" fmla="*/ 0 w 45"/>
                <a:gd name="T29" fmla="*/ 1 h 55"/>
                <a:gd name="T30" fmla="*/ 0 w 45"/>
                <a:gd name="T31" fmla="*/ 1 h 55"/>
                <a:gd name="T32" fmla="*/ 0 w 45"/>
                <a:gd name="T33" fmla="*/ 1 h 55"/>
                <a:gd name="T34" fmla="*/ 0 w 45"/>
                <a:gd name="T35" fmla="*/ 2 h 55"/>
                <a:gd name="T36" fmla="*/ 0 w 45"/>
                <a:gd name="T37" fmla="*/ 2 h 55"/>
                <a:gd name="T38" fmla="*/ 0 w 45"/>
                <a:gd name="T39" fmla="*/ 2 h 55"/>
                <a:gd name="T40" fmla="*/ 0 w 45"/>
                <a:gd name="T41" fmla="*/ 3 h 55"/>
                <a:gd name="T42" fmla="*/ 0 w 45"/>
                <a:gd name="T43" fmla="*/ 3 h 55"/>
                <a:gd name="T44" fmla="*/ 1 w 45"/>
                <a:gd name="T45" fmla="*/ 3 h 55"/>
                <a:gd name="T46" fmla="*/ 1 w 45"/>
                <a:gd name="T47" fmla="*/ 3 h 55"/>
                <a:gd name="T48" fmla="*/ 1 w 45"/>
                <a:gd name="T49" fmla="*/ 3 h 55"/>
                <a:gd name="T50" fmla="*/ 1 w 45"/>
                <a:gd name="T51" fmla="*/ 3 h 5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5"/>
                <a:gd name="T80" fmla="*/ 45 w 45"/>
                <a:gd name="T81" fmla="*/ 55 h 5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5">
                  <a:moveTo>
                    <a:pt x="29" y="49"/>
                  </a:moveTo>
                  <a:lnTo>
                    <a:pt x="35" y="43"/>
                  </a:lnTo>
                  <a:lnTo>
                    <a:pt x="38" y="38"/>
                  </a:lnTo>
                  <a:lnTo>
                    <a:pt x="42" y="31"/>
                  </a:lnTo>
                  <a:lnTo>
                    <a:pt x="44" y="23"/>
                  </a:lnTo>
                  <a:lnTo>
                    <a:pt x="45" y="17"/>
                  </a:lnTo>
                  <a:lnTo>
                    <a:pt x="44" y="10"/>
                  </a:lnTo>
                  <a:lnTo>
                    <a:pt x="41" y="5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9" y="4"/>
                  </a:lnTo>
                  <a:lnTo>
                    <a:pt x="15" y="10"/>
                  </a:lnTo>
                  <a:lnTo>
                    <a:pt x="13" y="15"/>
                  </a:lnTo>
                  <a:lnTo>
                    <a:pt x="11" y="20"/>
                  </a:lnTo>
                  <a:lnTo>
                    <a:pt x="7" y="25"/>
                  </a:lnTo>
                  <a:lnTo>
                    <a:pt x="4" y="30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3" y="47"/>
                  </a:lnTo>
                  <a:lnTo>
                    <a:pt x="7" y="51"/>
                  </a:lnTo>
                  <a:lnTo>
                    <a:pt x="13" y="55"/>
                  </a:lnTo>
                  <a:lnTo>
                    <a:pt x="19" y="55"/>
                  </a:lnTo>
                  <a:lnTo>
                    <a:pt x="24" y="54"/>
                  </a:lnTo>
                  <a:lnTo>
                    <a:pt x="29" y="49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97" name="Freeform 55"/>
            <p:cNvSpPr>
              <a:spLocks/>
            </p:cNvSpPr>
            <p:nvPr/>
          </p:nvSpPr>
          <p:spPr bwMode="auto">
            <a:xfrm>
              <a:off x="4378" y="1360"/>
              <a:ext cx="20" cy="31"/>
            </a:xfrm>
            <a:custGeom>
              <a:avLst/>
              <a:gdLst>
                <a:gd name="T0" fmla="*/ 1 w 39"/>
                <a:gd name="T1" fmla="*/ 2 h 61"/>
                <a:gd name="T2" fmla="*/ 1 w 39"/>
                <a:gd name="T3" fmla="*/ 2 h 61"/>
                <a:gd name="T4" fmla="*/ 1 w 39"/>
                <a:gd name="T5" fmla="*/ 3 h 61"/>
                <a:gd name="T6" fmla="*/ 1 w 39"/>
                <a:gd name="T7" fmla="*/ 3 h 61"/>
                <a:gd name="T8" fmla="*/ 1 w 39"/>
                <a:gd name="T9" fmla="*/ 3 h 61"/>
                <a:gd name="T10" fmla="*/ 1 w 39"/>
                <a:gd name="T11" fmla="*/ 4 h 61"/>
                <a:gd name="T12" fmla="*/ 1 w 39"/>
                <a:gd name="T13" fmla="*/ 4 h 61"/>
                <a:gd name="T14" fmla="*/ 2 w 39"/>
                <a:gd name="T15" fmla="*/ 4 h 61"/>
                <a:gd name="T16" fmla="*/ 2 w 39"/>
                <a:gd name="T17" fmla="*/ 4 h 61"/>
                <a:gd name="T18" fmla="*/ 2 w 39"/>
                <a:gd name="T19" fmla="*/ 4 h 61"/>
                <a:gd name="T20" fmla="*/ 3 w 39"/>
                <a:gd name="T21" fmla="*/ 4 h 61"/>
                <a:gd name="T22" fmla="*/ 3 w 39"/>
                <a:gd name="T23" fmla="*/ 3 h 61"/>
                <a:gd name="T24" fmla="*/ 3 w 39"/>
                <a:gd name="T25" fmla="*/ 3 h 61"/>
                <a:gd name="T26" fmla="*/ 3 w 39"/>
                <a:gd name="T27" fmla="*/ 3 h 61"/>
                <a:gd name="T28" fmla="*/ 3 w 39"/>
                <a:gd name="T29" fmla="*/ 2 h 61"/>
                <a:gd name="T30" fmla="*/ 2 w 39"/>
                <a:gd name="T31" fmla="*/ 2 h 61"/>
                <a:gd name="T32" fmla="*/ 2 w 39"/>
                <a:gd name="T33" fmla="*/ 1 h 61"/>
                <a:gd name="T34" fmla="*/ 2 w 39"/>
                <a:gd name="T35" fmla="*/ 1 h 61"/>
                <a:gd name="T36" fmla="*/ 2 w 39"/>
                <a:gd name="T37" fmla="*/ 1 h 61"/>
                <a:gd name="T38" fmla="*/ 1 w 39"/>
                <a:gd name="T39" fmla="*/ 0 h 61"/>
                <a:gd name="T40" fmla="*/ 1 w 39"/>
                <a:gd name="T41" fmla="*/ 1 h 61"/>
                <a:gd name="T42" fmla="*/ 1 w 39"/>
                <a:gd name="T43" fmla="*/ 1 h 61"/>
                <a:gd name="T44" fmla="*/ 1 w 39"/>
                <a:gd name="T45" fmla="*/ 1 h 61"/>
                <a:gd name="T46" fmla="*/ 0 w 39"/>
                <a:gd name="T47" fmla="*/ 2 h 61"/>
                <a:gd name="T48" fmla="*/ 1 w 39"/>
                <a:gd name="T49" fmla="*/ 2 h 61"/>
                <a:gd name="T50" fmla="*/ 1 w 39"/>
                <a:gd name="T51" fmla="*/ 2 h 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9"/>
                <a:gd name="T79" fmla="*/ 0 h 61"/>
                <a:gd name="T80" fmla="*/ 39 w 39"/>
                <a:gd name="T81" fmla="*/ 61 h 6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9" h="61">
                  <a:moveTo>
                    <a:pt x="1" y="23"/>
                  </a:moveTo>
                  <a:lnTo>
                    <a:pt x="3" y="29"/>
                  </a:lnTo>
                  <a:lnTo>
                    <a:pt x="5" y="36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9" y="54"/>
                  </a:lnTo>
                  <a:lnTo>
                    <a:pt x="14" y="59"/>
                  </a:lnTo>
                  <a:lnTo>
                    <a:pt x="20" y="61"/>
                  </a:lnTo>
                  <a:lnTo>
                    <a:pt x="26" y="61"/>
                  </a:lnTo>
                  <a:lnTo>
                    <a:pt x="32" y="59"/>
                  </a:lnTo>
                  <a:lnTo>
                    <a:pt x="37" y="54"/>
                  </a:lnTo>
                  <a:lnTo>
                    <a:pt x="39" y="48"/>
                  </a:lnTo>
                  <a:lnTo>
                    <a:pt x="39" y="43"/>
                  </a:lnTo>
                  <a:lnTo>
                    <a:pt x="37" y="35"/>
                  </a:lnTo>
                  <a:lnTo>
                    <a:pt x="35" y="27"/>
                  </a:lnTo>
                  <a:lnTo>
                    <a:pt x="32" y="18"/>
                  </a:lnTo>
                  <a:lnTo>
                    <a:pt x="30" y="10"/>
                  </a:lnTo>
                  <a:lnTo>
                    <a:pt x="26" y="5"/>
                  </a:lnTo>
                  <a:lnTo>
                    <a:pt x="22" y="1"/>
                  </a:lnTo>
                  <a:lnTo>
                    <a:pt x="15" y="0"/>
                  </a:lnTo>
                  <a:lnTo>
                    <a:pt x="9" y="2"/>
                  </a:lnTo>
                  <a:lnTo>
                    <a:pt x="5" y="6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98" name="Freeform 56"/>
            <p:cNvSpPr>
              <a:spLocks/>
            </p:cNvSpPr>
            <p:nvPr/>
          </p:nvSpPr>
          <p:spPr bwMode="auto">
            <a:xfrm>
              <a:off x="4495" y="1300"/>
              <a:ext cx="23" cy="25"/>
            </a:xfrm>
            <a:custGeom>
              <a:avLst/>
              <a:gdLst>
                <a:gd name="T0" fmla="*/ 2 w 45"/>
                <a:gd name="T1" fmla="*/ 2 h 51"/>
                <a:gd name="T2" fmla="*/ 2 w 45"/>
                <a:gd name="T3" fmla="*/ 2 h 51"/>
                <a:gd name="T4" fmla="*/ 3 w 45"/>
                <a:gd name="T5" fmla="*/ 2 h 51"/>
                <a:gd name="T6" fmla="*/ 3 w 45"/>
                <a:gd name="T7" fmla="*/ 1 h 51"/>
                <a:gd name="T8" fmla="*/ 3 w 45"/>
                <a:gd name="T9" fmla="*/ 1 h 51"/>
                <a:gd name="T10" fmla="*/ 3 w 45"/>
                <a:gd name="T11" fmla="*/ 1 h 51"/>
                <a:gd name="T12" fmla="*/ 3 w 45"/>
                <a:gd name="T13" fmla="*/ 0 h 51"/>
                <a:gd name="T14" fmla="*/ 3 w 45"/>
                <a:gd name="T15" fmla="*/ 0 h 51"/>
                <a:gd name="T16" fmla="*/ 3 w 45"/>
                <a:gd name="T17" fmla="*/ 0 h 51"/>
                <a:gd name="T18" fmla="*/ 3 w 45"/>
                <a:gd name="T19" fmla="*/ 0 h 51"/>
                <a:gd name="T20" fmla="*/ 2 w 45"/>
                <a:gd name="T21" fmla="*/ 0 h 51"/>
                <a:gd name="T22" fmla="*/ 2 w 45"/>
                <a:gd name="T23" fmla="*/ 0 h 51"/>
                <a:gd name="T24" fmla="*/ 2 w 45"/>
                <a:gd name="T25" fmla="*/ 0 h 51"/>
                <a:gd name="T26" fmla="*/ 1 w 45"/>
                <a:gd name="T27" fmla="*/ 0 h 51"/>
                <a:gd name="T28" fmla="*/ 1 w 45"/>
                <a:gd name="T29" fmla="*/ 0 h 51"/>
                <a:gd name="T30" fmla="*/ 1 w 45"/>
                <a:gd name="T31" fmla="*/ 1 h 51"/>
                <a:gd name="T32" fmla="*/ 1 w 45"/>
                <a:gd name="T33" fmla="*/ 1 h 51"/>
                <a:gd name="T34" fmla="*/ 0 w 45"/>
                <a:gd name="T35" fmla="*/ 1 h 51"/>
                <a:gd name="T36" fmla="*/ 0 w 45"/>
                <a:gd name="T37" fmla="*/ 2 h 51"/>
                <a:gd name="T38" fmla="*/ 1 w 45"/>
                <a:gd name="T39" fmla="*/ 2 h 51"/>
                <a:gd name="T40" fmla="*/ 1 w 45"/>
                <a:gd name="T41" fmla="*/ 2 h 51"/>
                <a:gd name="T42" fmla="*/ 1 w 45"/>
                <a:gd name="T43" fmla="*/ 3 h 51"/>
                <a:gd name="T44" fmla="*/ 2 w 45"/>
                <a:gd name="T45" fmla="*/ 3 h 51"/>
                <a:gd name="T46" fmla="*/ 2 w 45"/>
                <a:gd name="T47" fmla="*/ 3 h 51"/>
                <a:gd name="T48" fmla="*/ 2 w 45"/>
                <a:gd name="T49" fmla="*/ 2 h 51"/>
                <a:gd name="T50" fmla="*/ 2 w 45"/>
                <a:gd name="T51" fmla="*/ 2 h 5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1"/>
                <a:gd name="T80" fmla="*/ 45 w 45"/>
                <a:gd name="T81" fmla="*/ 51 h 5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1">
                  <a:moveTo>
                    <a:pt x="28" y="45"/>
                  </a:moveTo>
                  <a:lnTo>
                    <a:pt x="32" y="40"/>
                  </a:lnTo>
                  <a:lnTo>
                    <a:pt x="36" y="35"/>
                  </a:lnTo>
                  <a:lnTo>
                    <a:pt x="39" y="30"/>
                  </a:lnTo>
                  <a:lnTo>
                    <a:pt x="41" y="26"/>
                  </a:lnTo>
                  <a:lnTo>
                    <a:pt x="45" y="20"/>
                  </a:lnTo>
                  <a:lnTo>
                    <a:pt x="45" y="14"/>
                  </a:lnTo>
                  <a:lnTo>
                    <a:pt x="44" y="8"/>
                  </a:lnTo>
                  <a:lnTo>
                    <a:pt x="39" y="4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2" y="1"/>
                  </a:lnTo>
                  <a:lnTo>
                    <a:pt x="17" y="6"/>
                  </a:lnTo>
                  <a:lnTo>
                    <a:pt x="13" y="11"/>
                  </a:lnTo>
                  <a:lnTo>
                    <a:pt x="9" y="15"/>
                  </a:lnTo>
                  <a:lnTo>
                    <a:pt x="6" y="21"/>
                  </a:lnTo>
                  <a:lnTo>
                    <a:pt x="2" y="26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6" y="47"/>
                  </a:lnTo>
                  <a:lnTo>
                    <a:pt x="12" y="51"/>
                  </a:lnTo>
                  <a:lnTo>
                    <a:pt x="17" y="51"/>
                  </a:lnTo>
                  <a:lnTo>
                    <a:pt x="23" y="50"/>
                  </a:lnTo>
                  <a:lnTo>
                    <a:pt x="28" y="45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299" name="Freeform 57"/>
            <p:cNvSpPr>
              <a:spLocks/>
            </p:cNvSpPr>
            <p:nvPr/>
          </p:nvSpPr>
          <p:spPr bwMode="auto">
            <a:xfrm>
              <a:off x="4576" y="1374"/>
              <a:ext cx="31" cy="29"/>
            </a:xfrm>
            <a:custGeom>
              <a:avLst/>
              <a:gdLst>
                <a:gd name="T0" fmla="*/ 1 w 62"/>
                <a:gd name="T1" fmla="*/ 2 h 58"/>
                <a:gd name="T2" fmla="*/ 1 w 62"/>
                <a:gd name="T3" fmla="*/ 3 h 58"/>
                <a:gd name="T4" fmla="*/ 2 w 62"/>
                <a:gd name="T5" fmla="*/ 3 h 58"/>
                <a:gd name="T6" fmla="*/ 2 w 62"/>
                <a:gd name="T7" fmla="*/ 4 h 58"/>
                <a:gd name="T8" fmla="*/ 3 w 62"/>
                <a:gd name="T9" fmla="*/ 4 h 58"/>
                <a:gd name="T10" fmla="*/ 3 w 62"/>
                <a:gd name="T11" fmla="*/ 4 h 58"/>
                <a:gd name="T12" fmla="*/ 4 w 62"/>
                <a:gd name="T13" fmla="*/ 4 h 58"/>
                <a:gd name="T14" fmla="*/ 4 w 62"/>
                <a:gd name="T15" fmla="*/ 4 h 58"/>
                <a:gd name="T16" fmla="*/ 4 w 62"/>
                <a:gd name="T17" fmla="*/ 4 h 58"/>
                <a:gd name="T18" fmla="*/ 4 w 62"/>
                <a:gd name="T19" fmla="*/ 3 h 58"/>
                <a:gd name="T20" fmla="*/ 4 w 62"/>
                <a:gd name="T21" fmla="*/ 3 h 58"/>
                <a:gd name="T22" fmla="*/ 4 w 62"/>
                <a:gd name="T23" fmla="*/ 3 h 58"/>
                <a:gd name="T24" fmla="*/ 4 w 62"/>
                <a:gd name="T25" fmla="*/ 2 h 58"/>
                <a:gd name="T26" fmla="*/ 3 w 62"/>
                <a:gd name="T27" fmla="*/ 2 h 58"/>
                <a:gd name="T28" fmla="*/ 3 w 62"/>
                <a:gd name="T29" fmla="*/ 2 h 58"/>
                <a:gd name="T30" fmla="*/ 3 w 62"/>
                <a:gd name="T31" fmla="*/ 1 h 58"/>
                <a:gd name="T32" fmla="*/ 2 w 62"/>
                <a:gd name="T33" fmla="*/ 1 h 58"/>
                <a:gd name="T34" fmla="*/ 2 w 62"/>
                <a:gd name="T35" fmla="*/ 1 h 58"/>
                <a:gd name="T36" fmla="*/ 1 w 62"/>
                <a:gd name="T37" fmla="*/ 0 h 58"/>
                <a:gd name="T38" fmla="*/ 1 w 62"/>
                <a:gd name="T39" fmla="*/ 1 h 58"/>
                <a:gd name="T40" fmla="*/ 1 w 62"/>
                <a:gd name="T41" fmla="*/ 1 h 58"/>
                <a:gd name="T42" fmla="*/ 1 w 62"/>
                <a:gd name="T43" fmla="*/ 1 h 58"/>
                <a:gd name="T44" fmla="*/ 0 w 62"/>
                <a:gd name="T45" fmla="*/ 1 h 58"/>
                <a:gd name="T46" fmla="*/ 1 w 62"/>
                <a:gd name="T47" fmla="*/ 2 h 58"/>
                <a:gd name="T48" fmla="*/ 1 w 62"/>
                <a:gd name="T49" fmla="*/ 2 h 58"/>
                <a:gd name="T50" fmla="*/ 1 w 62"/>
                <a:gd name="T51" fmla="*/ 2 h 5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58"/>
                <a:gd name="T80" fmla="*/ 62 w 62"/>
                <a:gd name="T81" fmla="*/ 58 h 5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58">
                  <a:moveTo>
                    <a:pt x="5" y="27"/>
                  </a:moveTo>
                  <a:lnTo>
                    <a:pt x="13" y="34"/>
                  </a:lnTo>
                  <a:lnTo>
                    <a:pt x="20" y="42"/>
                  </a:lnTo>
                  <a:lnTo>
                    <a:pt x="28" y="49"/>
                  </a:lnTo>
                  <a:lnTo>
                    <a:pt x="37" y="55"/>
                  </a:lnTo>
                  <a:lnTo>
                    <a:pt x="43" y="58"/>
                  </a:lnTo>
                  <a:lnTo>
                    <a:pt x="49" y="58"/>
                  </a:lnTo>
                  <a:lnTo>
                    <a:pt x="54" y="56"/>
                  </a:lnTo>
                  <a:lnTo>
                    <a:pt x="59" y="52"/>
                  </a:lnTo>
                  <a:lnTo>
                    <a:pt x="61" y="46"/>
                  </a:lnTo>
                  <a:lnTo>
                    <a:pt x="62" y="40"/>
                  </a:lnTo>
                  <a:lnTo>
                    <a:pt x="60" y="34"/>
                  </a:lnTo>
                  <a:lnTo>
                    <a:pt x="56" y="30"/>
                  </a:lnTo>
                  <a:lnTo>
                    <a:pt x="47" y="24"/>
                  </a:lnTo>
                  <a:lnTo>
                    <a:pt x="41" y="18"/>
                  </a:lnTo>
                  <a:lnTo>
                    <a:pt x="35" y="11"/>
                  </a:lnTo>
                  <a:lnTo>
                    <a:pt x="28" y="4"/>
                  </a:lnTo>
                  <a:lnTo>
                    <a:pt x="22" y="1"/>
                  </a:lnTo>
                  <a:lnTo>
                    <a:pt x="16" y="0"/>
                  </a:lnTo>
                  <a:lnTo>
                    <a:pt x="9" y="1"/>
                  </a:lnTo>
                  <a:lnTo>
                    <a:pt x="5" y="4"/>
                  </a:lnTo>
                  <a:lnTo>
                    <a:pt x="1" y="10"/>
                  </a:lnTo>
                  <a:lnTo>
                    <a:pt x="0" y="16"/>
                  </a:lnTo>
                  <a:lnTo>
                    <a:pt x="1" y="23"/>
                  </a:lnTo>
                  <a:lnTo>
                    <a:pt x="5" y="27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00" name="Freeform 58"/>
            <p:cNvSpPr>
              <a:spLocks/>
            </p:cNvSpPr>
            <p:nvPr/>
          </p:nvSpPr>
          <p:spPr bwMode="auto">
            <a:xfrm>
              <a:off x="4638" y="1432"/>
              <a:ext cx="23" cy="27"/>
            </a:xfrm>
            <a:custGeom>
              <a:avLst/>
              <a:gdLst>
                <a:gd name="T0" fmla="*/ 2 w 45"/>
                <a:gd name="T1" fmla="*/ 3 h 54"/>
                <a:gd name="T2" fmla="*/ 3 w 45"/>
                <a:gd name="T3" fmla="*/ 3 h 54"/>
                <a:gd name="T4" fmla="*/ 3 w 45"/>
                <a:gd name="T5" fmla="*/ 3 h 54"/>
                <a:gd name="T6" fmla="*/ 3 w 45"/>
                <a:gd name="T7" fmla="*/ 2 h 54"/>
                <a:gd name="T8" fmla="*/ 3 w 45"/>
                <a:gd name="T9" fmla="*/ 2 h 54"/>
                <a:gd name="T10" fmla="*/ 3 w 45"/>
                <a:gd name="T11" fmla="*/ 1 h 54"/>
                <a:gd name="T12" fmla="*/ 3 w 45"/>
                <a:gd name="T13" fmla="*/ 1 h 54"/>
                <a:gd name="T14" fmla="*/ 3 w 45"/>
                <a:gd name="T15" fmla="*/ 1 h 54"/>
                <a:gd name="T16" fmla="*/ 3 w 45"/>
                <a:gd name="T17" fmla="*/ 1 h 54"/>
                <a:gd name="T18" fmla="*/ 2 w 45"/>
                <a:gd name="T19" fmla="*/ 0 h 54"/>
                <a:gd name="T20" fmla="*/ 2 w 45"/>
                <a:gd name="T21" fmla="*/ 1 h 54"/>
                <a:gd name="T22" fmla="*/ 2 w 45"/>
                <a:gd name="T23" fmla="*/ 1 h 54"/>
                <a:gd name="T24" fmla="*/ 1 w 45"/>
                <a:gd name="T25" fmla="*/ 1 h 54"/>
                <a:gd name="T26" fmla="*/ 1 w 45"/>
                <a:gd name="T27" fmla="*/ 1 h 54"/>
                <a:gd name="T28" fmla="*/ 1 w 45"/>
                <a:gd name="T29" fmla="*/ 2 h 54"/>
                <a:gd name="T30" fmla="*/ 1 w 45"/>
                <a:gd name="T31" fmla="*/ 2 h 54"/>
                <a:gd name="T32" fmla="*/ 1 w 45"/>
                <a:gd name="T33" fmla="*/ 2 h 54"/>
                <a:gd name="T34" fmla="*/ 0 w 45"/>
                <a:gd name="T35" fmla="*/ 3 h 54"/>
                <a:gd name="T36" fmla="*/ 0 w 45"/>
                <a:gd name="T37" fmla="*/ 3 h 54"/>
                <a:gd name="T38" fmla="*/ 1 w 45"/>
                <a:gd name="T39" fmla="*/ 3 h 54"/>
                <a:gd name="T40" fmla="*/ 1 w 45"/>
                <a:gd name="T41" fmla="*/ 4 h 54"/>
                <a:gd name="T42" fmla="*/ 1 w 45"/>
                <a:gd name="T43" fmla="*/ 4 h 54"/>
                <a:gd name="T44" fmla="*/ 2 w 45"/>
                <a:gd name="T45" fmla="*/ 4 h 54"/>
                <a:gd name="T46" fmla="*/ 2 w 45"/>
                <a:gd name="T47" fmla="*/ 4 h 54"/>
                <a:gd name="T48" fmla="*/ 2 w 45"/>
                <a:gd name="T49" fmla="*/ 3 h 54"/>
                <a:gd name="T50" fmla="*/ 2 w 45"/>
                <a:gd name="T51" fmla="*/ 3 h 5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4"/>
                <a:gd name="T80" fmla="*/ 45 w 45"/>
                <a:gd name="T81" fmla="*/ 54 h 5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4">
                  <a:moveTo>
                    <a:pt x="28" y="48"/>
                  </a:moveTo>
                  <a:lnTo>
                    <a:pt x="34" y="43"/>
                  </a:lnTo>
                  <a:lnTo>
                    <a:pt x="39" y="37"/>
                  </a:lnTo>
                  <a:lnTo>
                    <a:pt x="41" y="30"/>
                  </a:lnTo>
                  <a:lnTo>
                    <a:pt x="43" y="22"/>
                  </a:lnTo>
                  <a:lnTo>
                    <a:pt x="45" y="16"/>
                  </a:lnTo>
                  <a:lnTo>
                    <a:pt x="43" y="9"/>
                  </a:lnTo>
                  <a:lnTo>
                    <a:pt x="41" y="5"/>
                  </a:lnTo>
                  <a:lnTo>
                    <a:pt x="37" y="1"/>
                  </a:lnTo>
                  <a:lnTo>
                    <a:pt x="31" y="0"/>
                  </a:lnTo>
                  <a:lnTo>
                    <a:pt x="24" y="1"/>
                  </a:lnTo>
                  <a:lnTo>
                    <a:pt x="18" y="5"/>
                  </a:lnTo>
                  <a:lnTo>
                    <a:pt x="15" y="9"/>
                  </a:lnTo>
                  <a:lnTo>
                    <a:pt x="12" y="14"/>
                  </a:lnTo>
                  <a:lnTo>
                    <a:pt x="10" y="20"/>
                  </a:lnTo>
                  <a:lnTo>
                    <a:pt x="7" y="24"/>
                  </a:lnTo>
                  <a:lnTo>
                    <a:pt x="3" y="29"/>
                  </a:lnTo>
                  <a:lnTo>
                    <a:pt x="0" y="35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7" y="51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3"/>
                  </a:lnTo>
                  <a:lnTo>
                    <a:pt x="28" y="48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01" name="Freeform 59"/>
            <p:cNvSpPr>
              <a:spLocks/>
            </p:cNvSpPr>
            <p:nvPr/>
          </p:nvSpPr>
          <p:spPr bwMode="auto">
            <a:xfrm>
              <a:off x="4539" y="1422"/>
              <a:ext cx="19" cy="30"/>
            </a:xfrm>
            <a:custGeom>
              <a:avLst/>
              <a:gdLst>
                <a:gd name="T0" fmla="*/ 0 w 40"/>
                <a:gd name="T1" fmla="*/ 1 h 61"/>
                <a:gd name="T2" fmla="*/ 0 w 40"/>
                <a:gd name="T3" fmla="*/ 1 h 61"/>
                <a:gd name="T4" fmla="*/ 0 w 40"/>
                <a:gd name="T5" fmla="*/ 2 h 61"/>
                <a:gd name="T6" fmla="*/ 0 w 40"/>
                <a:gd name="T7" fmla="*/ 2 h 61"/>
                <a:gd name="T8" fmla="*/ 0 w 40"/>
                <a:gd name="T9" fmla="*/ 3 h 61"/>
                <a:gd name="T10" fmla="*/ 0 w 40"/>
                <a:gd name="T11" fmla="*/ 3 h 61"/>
                <a:gd name="T12" fmla="*/ 0 w 40"/>
                <a:gd name="T13" fmla="*/ 3 h 61"/>
                <a:gd name="T14" fmla="*/ 1 w 40"/>
                <a:gd name="T15" fmla="*/ 3 h 61"/>
                <a:gd name="T16" fmla="*/ 1 w 40"/>
                <a:gd name="T17" fmla="*/ 3 h 61"/>
                <a:gd name="T18" fmla="*/ 2 w 40"/>
                <a:gd name="T19" fmla="*/ 3 h 61"/>
                <a:gd name="T20" fmla="*/ 2 w 40"/>
                <a:gd name="T21" fmla="*/ 3 h 61"/>
                <a:gd name="T22" fmla="*/ 2 w 40"/>
                <a:gd name="T23" fmla="*/ 3 h 61"/>
                <a:gd name="T24" fmla="*/ 2 w 40"/>
                <a:gd name="T25" fmla="*/ 2 h 61"/>
                <a:gd name="T26" fmla="*/ 2 w 40"/>
                <a:gd name="T27" fmla="*/ 2 h 61"/>
                <a:gd name="T28" fmla="*/ 2 w 40"/>
                <a:gd name="T29" fmla="*/ 1 h 61"/>
                <a:gd name="T30" fmla="*/ 2 w 40"/>
                <a:gd name="T31" fmla="*/ 1 h 61"/>
                <a:gd name="T32" fmla="*/ 1 w 40"/>
                <a:gd name="T33" fmla="*/ 0 h 61"/>
                <a:gd name="T34" fmla="*/ 1 w 40"/>
                <a:gd name="T35" fmla="*/ 0 h 61"/>
                <a:gd name="T36" fmla="*/ 1 w 40"/>
                <a:gd name="T37" fmla="*/ 0 h 61"/>
                <a:gd name="T38" fmla="*/ 1 w 40"/>
                <a:gd name="T39" fmla="*/ 0 h 61"/>
                <a:gd name="T40" fmla="*/ 0 w 40"/>
                <a:gd name="T41" fmla="*/ 0 h 61"/>
                <a:gd name="T42" fmla="*/ 0 w 40"/>
                <a:gd name="T43" fmla="*/ 0 h 61"/>
                <a:gd name="T44" fmla="*/ 0 w 40"/>
                <a:gd name="T45" fmla="*/ 0 h 61"/>
                <a:gd name="T46" fmla="*/ 0 w 40"/>
                <a:gd name="T47" fmla="*/ 1 h 61"/>
                <a:gd name="T48" fmla="*/ 0 w 40"/>
                <a:gd name="T49" fmla="*/ 1 h 61"/>
                <a:gd name="T50" fmla="*/ 0 w 40"/>
                <a:gd name="T51" fmla="*/ 1 h 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"/>
                <a:gd name="T79" fmla="*/ 0 h 61"/>
                <a:gd name="T80" fmla="*/ 40 w 40"/>
                <a:gd name="T81" fmla="*/ 61 h 6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" h="61">
                  <a:moveTo>
                    <a:pt x="2" y="23"/>
                  </a:moveTo>
                  <a:lnTo>
                    <a:pt x="4" y="29"/>
                  </a:lnTo>
                  <a:lnTo>
                    <a:pt x="5" y="36"/>
                  </a:lnTo>
                  <a:lnTo>
                    <a:pt x="7" y="43"/>
                  </a:lnTo>
                  <a:lnTo>
                    <a:pt x="8" y="49"/>
                  </a:lnTo>
                  <a:lnTo>
                    <a:pt x="11" y="54"/>
                  </a:lnTo>
                  <a:lnTo>
                    <a:pt x="15" y="59"/>
                  </a:lnTo>
                  <a:lnTo>
                    <a:pt x="21" y="61"/>
                  </a:lnTo>
                  <a:lnTo>
                    <a:pt x="27" y="61"/>
                  </a:lnTo>
                  <a:lnTo>
                    <a:pt x="33" y="59"/>
                  </a:lnTo>
                  <a:lnTo>
                    <a:pt x="37" y="54"/>
                  </a:lnTo>
                  <a:lnTo>
                    <a:pt x="40" y="49"/>
                  </a:lnTo>
                  <a:lnTo>
                    <a:pt x="40" y="43"/>
                  </a:lnTo>
                  <a:lnTo>
                    <a:pt x="37" y="35"/>
                  </a:lnTo>
                  <a:lnTo>
                    <a:pt x="36" y="27"/>
                  </a:lnTo>
                  <a:lnTo>
                    <a:pt x="34" y="19"/>
                  </a:lnTo>
                  <a:lnTo>
                    <a:pt x="31" y="11"/>
                  </a:lnTo>
                  <a:lnTo>
                    <a:pt x="28" y="5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0" y="3"/>
                  </a:lnTo>
                  <a:lnTo>
                    <a:pt x="5" y="6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02" name="Freeform 60"/>
            <p:cNvSpPr>
              <a:spLocks/>
            </p:cNvSpPr>
            <p:nvPr/>
          </p:nvSpPr>
          <p:spPr bwMode="auto">
            <a:xfrm>
              <a:off x="4656" y="1362"/>
              <a:ext cx="22" cy="25"/>
            </a:xfrm>
            <a:custGeom>
              <a:avLst/>
              <a:gdLst>
                <a:gd name="T0" fmla="*/ 2 w 44"/>
                <a:gd name="T1" fmla="*/ 2 h 51"/>
                <a:gd name="T2" fmla="*/ 2 w 44"/>
                <a:gd name="T3" fmla="*/ 2 h 51"/>
                <a:gd name="T4" fmla="*/ 3 w 44"/>
                <a:gd name="T5" fmla="*/ 2 h 51"/>
                <a:gd name="T6" fmla="*/ 3 w 44"/>
                <a:gd name="T7" fmla="*/ 1 h 51"/>
                <a:gd name="T8" fmla="*/ 3 w 44"/>
                <a:gd name="T9" fmla="*/ 1 h 51"/>
                <a:gd name="T10" fmla="*/ 3 w 44"/>
                <a:gd name="T11" fmla="*/ 1 h 51"/>
                <a:gd name="T12" fmla="*/ 3 w 44"/>
                <a:gd name="T13" fmla="*/ 0 h 51"/>
                <a:gd name="T14" fmla="*/ 3 w 44"/>
                <a:gd name="T15" fmla="*/ 0 h 51"/>
                <a:gd name="T16" fmla="*/ 3 w 44"/>
                <a:gd name="T17" fmla="*/ 0 h 51"/>
                <a:gd name="T18" fmla="*/ 3 w 44"/>
                <a:gd name="T19" fmla="*/ 0 h 51"/>
                <a:gd name="T20" fmla="*/ 2 w 44"/>
                <a:gd name="T21" fmla="*/ 0 h 51"/>
                <a:gd name="T22" fmla="*/ 2 w 44"/>
                <a:gd name="T23" fmla="*/ 0 h 51"/>
                <a:gd name="T24" fmla="*/ 2 w 44"/>
                <a:gd name="T25" fmla="*/ 0 h 51"/>
                <a:gd name="T26" fmla="*/ 1 w 44"/>
                <a:gd name="T27" fmla="*/ 0 h 51"/>
                <a:gd name="T28" fmla="*/ 1 w 44"/>
                <a:gd name="T29" fmla="*/ 0 h 51"/>
                <a:gd name="T30" fmla="*/ 1 w 44"/>
                <a:gd name="T31" fmla="*/ 1 h 51"/>
                <a:gd name="T32" fmla="*/ 1 w 44"/>
                <a:gd name="T33" fmla="*/ 1 h 51"/>
                <a:gd name="T34" fmla="*/ 0 w 44"/>
                <a:gd name="T35" fmla="*/ 2 h 51"/>
                <a:gd name="T36" fmla="*/ 0 w 44"/>
                <a:gd name="T37" fmla="*/ 2 h 51"/>
                <a:gd name="T38" fmla="*/ 1 w 44"/>
                <a:gd name="T39" fmla="*/ 2 h 51"/>
                <a:gd name="T40" fmla="*/ 1 w 44"/>
                <a:gd name="T41" fmla="*/ 3 h 51"/>
                <a:gd name="T42" fmla="*/ 1 w 44"/>
                <a:gd name="T43" fmla="*/ 3 h 51"/>
                <a:gd name="T44" fmla="*/ 2 w 44"/>
                <a:gd name="T45" fmla="*/ 3 h 51"/>
                <a:gd name="T46" fmla="*/ 2 w 44"/>
                <a:gd name="T47" fmla="*/ 3 h 51"/>
                <a:gd name="T48" fmla="*/ 2 w 44"/>
                <a:gd name="T49" fmla="*/ 2 h 51"/>
                <a:gd name="T50" fmla="*/ 2 w 44"/>
                <a:gd name="T51" fmla="*/ 2 h 5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4"/>
                <a:gd name="T79" fmla="*/ 0 h 51"/>
                <a:gd name="T80" fmla="*/ 44 w 44"/>
                <a:gd name="T81" fmla="*/ 51 h 5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4" h="51">
                  <a:moveTo>
                    <a:pt x="28" y="45"/>
                  </a:moveTo>
                  <a:lnTo>
                    <a:pt x="31" y="41"/>
                  </a:lnTo>
                  <a:lnTo>
                    <a:pt x="35" y="35"/>
                  </a:lnTo>
                  <a:lnTo>
                    <a:pt x="38" y="30"/>
                  </a:lnTo>
                  <a:lnTo>
                    <a:pt x="42" y="26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43" y="9"/>
                  </a:lnTo>
                  <a:lnTo>
                    <a:pt x="38" y="4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7" y="6"/>
                  </a:lnTo>
                  <a:lnTo>
                    <a:pt x="13" y="11"/>
                  </a:lnTo>
                  <a:lnTo>
                    <a:pt x="10" y="15"/>
                  </a:lnTo>
                  <a:lnTo>
                    <a:pt x="6" y="21"/>
                  </a:lnTo>
                  <a:lnTo>
                    <a:pt x="4" y="26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2" y="43"/>
                  </a:lnTo>
                  <a:lnTo>
                    <a:pt x="6" y="48"/>
                  </a:lnTo>
                  <a:lnTo>
                    <a:pt x="11" y="51"/>
                  </a:lnTo>
                  <a:lnTo>
                    <a:pt x="18" y="51"/>
                  </a:lnTo>
                  <a:lnTo>
                    <a:pt x="23" y="50"/>
                  </a:lnTo>
                  <a:lnTo>
                    <a:pt x="28" y="45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03" name="Freeform 61"/>
            <p:cNvSpPr>
              <a:spLocks/>
            </p:cNvSpPr>
            <p:nvPr/>
          </p:nvSpPr>
          <p:spPr bwMode="auto">
            <a:xfrm>
              <a:off x="4773" y="1325"/>
              <a:ext cx="31" cy="30"/>
            </a:xfrm>
            <a:custGeom>
              <a:avLst/>
              <a:gdLst>
                <a:gd name="T0" fmla="*/ 1 w 62"/>
                <a:gd name="T1" fmla="*/ 2 h 60"/>
                <a:gd name="T2" fmla="*/ 1 w 62"/>
                <a:gd name="T3" fmla="*/ 3 h 60"/>
                <a:gd name="T4" fmla="*/ 2 w 62"/>
                <a:gd name="T5" fmla="*/ 3 h 60"/>
                <a:gd name="T6" fmla="*/ 2 w 62"/>
                <a:gd name="T7" fmla="*/ 4 h 60"/>
                <a:gd name="T8" fmla="*/ 3 w 62"/>
                <a:gd name="T9" fmla="*/ 4 h 60"/>
                <a:gd name="T10" fmla="*/ 3 w 62"/>
                <a:gd name="T11" fmla="*/ 4 h 60"/>
                <a:gd name="T12" fmla="*/ 4 w 62"/>
                <a:gd name="T13" fmla="*/ 4 h 60"/>
                <a:gd name="T14" fmla="*/ 4 w 62"/>
                <a:gd name="T15" fmla="*/ 4 h 60"/>
                <a:gd name="T16" fmla="*/ 4 w 62"/>
                <a:gd name="T17" fmla="*/ 4 h 60"/>
                <a:gd name="T18" fmla="*/ 4 w 62"/>
                <a:gd name="T19" fmla="*/ 3 h 60"/>
                <a:gd name="T20" fmla="*/ 4 w 62"/>
                <a:gd name="T21" fmla="*/ 3 h 60"/>
                <a:gd name="T22" fmla="*/ 4 w 62"/>
                <a:gd name="T23" fmla="*/ 3 h 60"/>
                <a:gd name="T24" fmla="*/ 4 w 62"/>
                <a:gd name="T25" fmla="*/ 2 h 60"/>
                <a:gd name="T26" fmla="*/ 3 w 62"/>
                <a:gd name="T27" fmla="*/ 2 h 60"/>
                <a:gd name="T28" fmla="*/ 3 w 62"/>
                <a:gd name="T29" fmla="*/ 2 h 60"/>
                <a:gd name="T30" fmla="*/ 3 w 62"/>
                <a:gd name="T31" fmla="*/ 1 h 60"/>
                <a:gd name="T32" fmla="*/ 2 w 62"/>
                <a:gd name="T33" fmla="*/ 1 h 60"/>
                <a:gd name="T34" fmla="*/ 2 w 62"/>
                <a:gd name="T35" fmla="*/ 1 h 60"/>
                <a:gd name="T36" fmla="*/ 1 w 62"/>
                <a:gd name="T37" fmla="*/ 0 h 60"/>
                <a:gd name="T38" fmla="*/ 1 w 62"/>
                <a:gd name="T39" fmla="*/ 1 h 60"/>
                <a:gd name="T40" fmla="*/ 1 w 62"/>
                <a:gd name="T41" fmla="*/ 1 h 60"/>
                <a:gd name="T42" fmla="*/ 1 w 62"/>
                <a:gd name="T43" fmla="*/ 1 h 60"/>
                <a:gd name="T44" fmla="*/ 0 w 62"/>
                <a:gd name="T45" fmla="*/ 2 h 60"/>
                <a:gd name="T46" fmla="*/ 1 w 62"/>
                <a:gd name="T47" fmla="*/ 2 h 60"/>
                <a:gd name="T48" fmla="*/ 1 w 62"/>
                <a:gd name="T49" fmla="*/ 2 h 60"/>
                <a:gd name="T50" fmla="*/ 1 w 62"/>
                <a:gd name="T51" fmla="*/ 2 h 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60"/>
                <a:gd name="T80" fmla="*/ 62 w 62"/>
                <a:gd name="T81" fmla="*/ 60 h 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60">
                  <a:moveTo>
                    <a:pt x="5" y="29"/>
                  </a:moveTo>
                  <a:lnTo>
                    <a:pt x="13" y="36"/>
                  </a:lnTo>
                  <a:lnTo>
                    <a:pt x="21" y="44"/>
                  </a:lnTo>
                  <a:lnTo>
                    <a:pt x="28" y="51"/>
                  </a:lnTo>
                  <a:lnTo>
                    <a:pt x="37" y="56"/>
                  </a:lnTo>
                  <a:lnTo>
                    <a:pt x="43" y="59"/>
                  </a:lnTo>
                  <a:lnTo>
                    <a:pt x="50" y="60"/>
                  </a:lnTo>
                  <a:lnTo>
                    <a:pt x="55" y="57"/>
                  </a:lnTo>
                  <a:lnTo>
                    <a:pt x="60" y="53"/>
                  </a:lnTo>
                  <a:lnTo>
                    <a:pt x="62" y="47"/>
                  </a:lnTo>
                  <a:lnTo>
                    <a:pt x="62" y="41"/>
                  </a:lnTo>
                  <a:lnTo>
                    <a:pt x="60" y="36"/>
                  </a:lnTo>
                  <a:lnTo>
                    <a:pt x="55" y="31"/>
                  </a:lnTo>
                  <a:lnTo>
                    <a:pt x="48" y="25"/>
                  </a:lnTo>
                  <a:lnTo>
                    <a:pt x="42" y="18"/>
                  </a:lnTo>
                  <a:lnTo>
                    <a:pt x="35" y="13"/>
                  </a:lnTo>
                  <a:lnTo>
                    <a:pt x="28" y="6"/>
                  </a:lnTo>
                  <a:lnTo>
                    <a:pt x="23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5" y="6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1" y="23"/>
                  </a:lnTo>
                  <a:lnTo>
                    <a:pt x="5" y="29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04" name="Freeform 62"/>
            <p:cNvSpPr>
              <a:spLocks/>
            </p:cNvSpPr>
            <p:nvPr/>
          </p:nvSpPr>
          <p:spPr bwMode="auto">
            <a:xfrm>
              <a:off x="4932" y="1386"/>
              <a:ext cx="31" cy="30"/>
            </a:xfrm>
            <a:custGeom>
              <a:avLst/>
              <a:gdLst>
                <a:gd name="T0" fmla="*/ 1 w 62"/>
                <a:gd name="T1" fmla="*/ 2 h 60"/>
                <a:gd name="T2" fmla="*/ 1 w 62"/>
                <a:gd name="T3" fmla="*/ 3 h 60"/>
                <a:gd name="T4" fmla="*/ 2 w 62"/>
                <a:gd name="T5" fmla="*/ 3 h 60"/>
                <a:gd name="T6" fmla="*/ 2 w 62"/>
                <a:gd name="T7" fmla="*/ 4 h 60"/>
                <a:gd name="T8" fmla="*/ 3 w 62"/>
                <a:gd name="T9" fmla="*/ 4 h 60"/>
                <a:gd name="T10" fmla="*/ 3 w 62"/>
                <a:gd name="T11" fmla="*/ 4 h 60"/>
                <a:gd name="T12" fmla="*/ 3 w 62"/>
                <a:gd name="T13" fmla="*/ 4 h 60"/>
                <a:gd name="T14" fmla="*/ 4 w 62"/>
                <a:gd name="T15" fmla="*/ 4 h 60"/>
                <a:gd name="T16" fmla="*/ 4 w 62"/>
                <a:gd name="T17" fmla="*/ 4 h 60"/>
                <a:gd name="T18" fmla="*/ 4 w 62"/>
                <a:gd name="T19" fmla="*/ 3 h 60"/>
                <a:gd name="T20" fmla="*/ 4 w 62"/>
                <a:gd name="T21" fmla="*/ 3 h 60"/>
                <a:gd name="T22" fmla="*/ 4 w 62"/>
                <a:gd name="T23" fmla="*/ 3 h 60"/>
                <a:gd name="T24" fmla="*/ 4 w 62"/>
                <a:gd name="T25" fmla="*/ 2 h 60"/>
                <a:gd name="T26" fmla="*/ 3 w 62"/>
                <a:gd name="T27" fmla="*/ 2 h 60"/>
                <a:gd name="T28" fmla="*/ 3 w 62"/>
                <a:gd name="T29" fmla="*/ 2 h 60"/>
                <a:gd name="T30" fmla="*/ 3 w 62"/>
                <a:gd name="T31" fmla="*/ 1 h 60"/>
                <a:gd name="T32" fmla="*/ 2 w 62"/>
                <a:gd name="T33" fmla="*/ 1 h 60"/>
                <a:gd name="T34" fmla="*/ 2 w 62"/>
                <a:gd name="T35" fmla="*/ 1 h 60"/>
                <a:gd name="T36" fmla="*/ 1 w 62"/>
                <a:gd name="T37" fmla="*/ 0 h 60"/>
                <a:gd name="T38" fmla="*/ 1 w 62"/>
                <a:gd name="T39" fmla="*/ 1 h 60"/>
                <a:gd name="T40" fmla="*/ 1 w 62"/>
                <a:gd name="T41" fmla="*/ 1 h 60"/>
                <a:gd name="T42" fmla="*/ 1 w 62"/>
                <a:gd name="T43" fmla="*/ 1 h 60"/>
                <a:gd name="T44" fmla="*/ 0 w 62"/>
                <a:gd name="T45" fmla="*/ 2 h 60"/>
                <a:gd name="T46" fmla="*/ 1 w 62"/>
                <a:gd name="T47" fmla="*/ 2 h 60"/>
                <a:gd name="T48" fmla="*/ 1 w 62"/>
                <a:gd name="T49" fmla="*/ 2 h 60"/>
                <a:gd name="T50" fmla="*/ 1 w 62"/>
                <a:gd name="T51" fmla="*/ 2 h 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60"/>
                <a:gd name="T80" fmla="*/ 62 w 62"/>
                <a:gd name="T81" fmla="*/ 60 h 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60">
                  <a:moveTo>
                    <a:pt x="5" y="29"/>
                  </a:moveTo>
                  <a:lnTo>
                    <a:pt x="13" y="36"/>
                  </a:lnTo>
                  <a:lnTo>
                    <a:pt x="20" y="44"/>
                  </a:lnTo>
                  <a:lnTo>
                    <a:pt x="28" y="51"/>
                  </a:lnTo>
                  <a:lnTo>
                    <a:pt x="37" y="56"/>
                  </a:lnTo>
                  <a:lnTo>
                    <a:pt x="43" y="59"/>
                  </a:lnTo>
                  <a:lnTo>
                    <a:pt x="48" y="60"/>
                  </a:lnTo>
                  <a:lnTo>
                    <a:pt x="54" y="57"/>
                  </a:lnTo>
                  <a:lnTo>
                    <a:pt x="59" y="53"/>
                  </a:lnTo>
                  <a:lnTo>
                    <a:pt x="61" y="47"/>
                  </a:lnTo>
                  <a:lnTo>
                    <a:pt x="62" y="41"/>
                  </a:lnTo>
                  <a:lnTo>
                    <a:pt x="60" y="36"/>
                  </a:lnTo>
                  <a:lnTo>
                    <a:pt x="55" y="31"/>
                  </a:lnTo>
                  <a:lnTo>
                    <a:pt x="47" y="25"/>
                  </a:lnTo>
                  <a:lnTo>
                    <a:pt x="40" y="18"/>
                  </a:lnTo>
                  <a:lnTo>
                    <a:pt x="35" y="13"/>
                  </a:lnTo>
                  <a:lnTo>
                    <a:pt x="28" y="6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9" y="2"/>
                  </a:lnTo>
                  <a:lnTo>
                    <a:pt x="5" y="6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1" y="23"/>
                  </a:lnTo>
                  <a:lnTo>
                    <a:pt x="5" y="29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05" name="Freeform 63"/>
            <p:cNvSpPr>
              <a:spLocks/>
            </p:cNvSpPr>
            <p:nvPr/>
          </p:nvSpPr>
          <p:spPr bwMode="auto">
            <a:xfrm>
              <a:off x="4835" y="1384"/>
              <a:ext cx="23" cy="27"/>
            </a:xfrm>
            <a:custGeom>
              <a:avLst/>
              <a:gdLst>
                <a:gd name="T0" fmla="*/ 2 w 45"/>
                <a:gd name="T1" fmla="*/ 3 h 56"/>
                <a:gd name="T2" fmla="*/ 3 w 45"/>
                <a:gd name="T3" fmla="*/ 2 h 56"/>
                <a:gd name="T4" fmla="*/ 3 w 45"/>
                <a:gd name="T5" fmla="*/ 2 h 56"/>
                <a:gd name="T6" fmla="*/ 3 w 45"/>
                <a:gd name="T7" fmla="*/ 1 h 56"/>
                <a:gd name="T8" fmla="*/ 3 w 45"/>
                <a:gd name="T9" fmla="*/ 1 h 56"/>
                <a:gd name="T10" fmla="*/ 3 w 45"/>
                <a:gd name="T11" fmla="*/ 1 h 56"/>
                <a:gd name="T12" fmla="*/ 3 w 45"/>
                <a:gd name="T13" fmla="*/ 0 h 56"/>
                <a:gd name="T14" fmla="*/ 3 w 45"/>
                <a:gd name="T15" fmla="*/ 0 h 56"/>
                <a:gd name="T16" fmla="*/ 3 w 45"/>
                <a:gd name="T17" fmla="*/ 0 h 56"/>
                <a:gd name="T18" fmla="*/ 2 w 45"/>
                <a:gd name="T19" fmla="*/ 0 h 56"/>
                <a:gd name="T20" fmla="*/ 2 w 45"/>
                <a:gd name="T21" fmla="*/ 0 h 56"/>
                <a:gd name="T22" fmla="*/ 2 w 45"/>
                <a:gd name="T23" fmla="*/ 0 h 56"/>
                <a:gd name="T24" fmla="*/ 1 w 45"/>
                <a:gd name="T25" fmla="*/ 0 h 56"/>
                <a:gd name="T26" fmla="*/ 1 w 45"/>
                <a:gd name="T27" fmla="*/ 0 h 56"/>
                <a:gd name="T28" fmla="*/ 1 w 45"/>
                <a:gd name="T29" fmla="*/ 1 h 56"/>
                <a:gd name="T30" fmla="*/ 1 w 45"/>
                <a:gd name="T31" fmla="*/ 1 h 56"/>
                <a:gd name="T32" fmla="*/ 1 w 45"/>
                <a:gd name="T33" fmla="*/ 1 h 56"/>
                <a:gd name="T34" fmla="*/ 0 w 45"/>
                <a:gd name="T35" fmla="*/ 2 h 56"/>
                <a:gd name="T36" fmla="*/ 0 w 45"/>
                <a:gd name="T37" fmla="*/ 2 h 56"/>
                <a:gd name="T38" fmla="*/ 1 w 45"/>
                <a:gd name="T39" fmla="*/ 2 h 56"/>
                <a:gd name="T40" fmla="*/ 1 w 45"/>
                <a:gd name="T41" fmla="*/ 3 h 56"/>
                <a:gd name="T42" fmla="*/ 1 w 45"/>
                <a:gd name="T43" fmla="*/ 3 h 56"/>
                <a:gd name="T44" fmla="*/ 2 w 45"/>
                <a:gd name="T45" fmla="*/ 3 h 56"/>
                <a:gd name="T46" fmla="*/ 2 w 45"/>
                <a:gd name="T47" fmla="*/ 3 h 56"/>
                <a:gd name="T48" fmla="*/ 2 w 45"/>
                <a:gd name="T49" fmla="*/ 3 h 56"/>
                <a:gd name="T50" fmla="*/ 2 w 45"/>
                <a:gd name="T51" fmla="*/ 3 h 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6"/>
                <a:gd name="T80" fmla="*/ 45 w 45"/>
                <a:gd name="T81" fmla="*/ 56 h 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6">
                  <a:moveTo>
                    <a:pt x="28" y="49"/>
                  </a:moveTo>
                  <a:lnTo>
                    <a:pt x="34" y="44"/>
                  </a:lnTo>
                  <a:lnTo>
                    <a:pt x="38" y="37"/>
                  </a:lnTo>
                  <a:lnTo>
                    <a:pt x="41" y="31"/>
                  </a:lnTo>
                  <a:lnTo>
                    <a:pt x="43" y="23"/>
                  </a:lnTo>
                  <a:lnTo>
                    <a:pt x="45" y="16"/>
                  </a:lnTo>
                  <a:lnTo>
                    <a:pt x="43" y="11"/>
                  </a:lnTo>
                  <a:lnTo>
                    <a:pt x="40" y="5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8" y="5"/>
                  </a:lnTo>
                  <a:lnTo>
                    <a:pt x="15" y="9"/>
                  </a:lnTo>
                  <a:lnTo>
                    <a:pt x="12" y="15"/>
                  </a:lnTo>
                  <a:lnTo>
                    <a:pt x="10" y="21"/>
                  </a:lnTo>
                  <a:lnTo>
                    <a:pt x="7" y="26"/>
                  </a:lnTo>
                  <a:lnTo>
                    <a:pt x="3" y="30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1" y="47"/>
                  </a:lnTo>
                  <a:lnTo>
                    <a:pt x="5" y="52"/>
                  </a:lnTo>
                  <a:lnTo>
                    <a:pt x="11" y="56"/>
                  </a:lnTo>
                  <a:lnTo>
                    <a:pt x="17" y="56"/>
                  </a:lnTo>
                  <a:lnTo>
                    <a:pt x="24" y="53"/>
                  </a:lnTo>
                  <a:lnTo>
                    <a:pt x="28" y="49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06" name="Freeform 64"/>
            <p:cNvSpPr>
              <a:spLocks/>
            </p:cNvSpPr>
            <p:nvPr/>
          </p:nvSpPr>
          <p:spPr bwMode="auto">
            <a:xfrm>
              <a:off x="4736" y="1374"/>
              <a:ext cx="19" cy="30"/>
            </a:xfrm>
            <a:custGeom>
              <a:avLst/>
              <a:gdLst>
                <a:gd name="T0" fmla="*/ 0 w 40"/>
                <a:gd name="T1" fmla="*/ 1 h 61"/>
                <a:gd name="T2" fmla="*/ 0 w 40"/>
                <a:gd name="T3" fmla="*/ 1 h 61"/>
                <a:gd name="T4" fmla="*/ 0 w 40"/>
                <a:gd name="T5" fmla="*/ 2 h 61"/>
                <a:gd name="T6" fmla="*/ 0 w 40"/>
                <a:gd name="T7" fmla="*/ 2 h 61"/>
                <a:gd name="T8" fmla="*/ 0 w 40"/>
                <a:gd name="T9" fmla="*/ 3 h 61"/>
                <a:gd name="T10" fmla="*/ 0 w 40"/>
                <a:gd name="T11" fmla="*/ 3 h 61"/>
                <a:gd name="T12" fmla="*/ 0 w 40"/>
                <a:gd name="T13" fmla="*/ 3 h 61"/>
                <a:gd name="T14" fmla="*/ 1 w 40"/>
                <a:gd name="T15" fmla="*/ 3 h 61"/>
                <a:gd name="T16" fmla="*/ 1 w 40"/>
                <a:gd name="T17" fmla="*/ 3 h 61"/>
                <a:gd name="T18" fmla="*/ 2 w 40"/>
                <a:gd name="T19" fmla="*/ 3 h 61"/>
                <a:gd name="T20" fmla="*/ 2 w 40"/>
                <a:gd name="T21" fmla="*/ 3 h 61"/>
                <a:gd name="T22" fmla="*/ 2 w 40"/>
                <a:gd name="T23" fmla="*/ 3 h 61"/>
                <a:gd name="T24" fmla="*/ 2 w 40"/>
                <a:gd name="T25" fmla="*/ 2 h 61"/>
                <a:gd name="T26" fmla="*/ 2 w 40"/>
                <a:gd name="T27" fmla="*/ 2 h 61"/>
                <a:gd name="T28" fmla="*/ 2 w 40"/>
                <a:gd name="T29" fmla="*/ 1 h 61"/>
                <a:gd name="T30" fmla="*/ 2 w 40"/>
                <a:gd name="T31" fmla="*/ 1 h 61"/>
                <a:gd name="T32" fmla="*/ 1 w 40"/>
                <a:gd name="T33" fmla="*/ 0 h 61"/>
                <a:gd name="T34" fmla="*/ 1 w 40"/>
                <a:gd name="T35" fmla="*/ 0 h 61"/>
                <a:gd name="T36" fmla="*/ 1 w 40"/>
                <a:gd name="T37" fmla="*/ 0 h 61"/>
                <a:gd name="T38" fmla="*/ 0 w 40"/>
                <a:gd name="T39" fmla="*/ 0 h 61"/>
                <a:gd name="T40" fmla="*/ 0 w 40"/>
                <a:gd name="T41" fmla="*/ 0 h 61"/>
                <a:gd name="T42" fmla="*/ 0 w 40"/>
                <a:gd name="T43" fmla="*/ 0 h 61"/>
                <a:gd name="T44" fmla="*/ 0 w 40"/>
                <a:gd name="T45" fmla="*/ 0 h 61"/>
                <a:gd name="T46" fmla="*/ 0 w 40"/>
                <a:gd name="T47" fmla="*/ 1 h 61"/>
                <a:gd name="T48" fmla="*/ 0 w 40"/>
                <a:gd name="T49" fmla="*/ 1 h 61"/>
                <a:gd name="T50" fmla="*/ 0 w 40"/>
                <a:gd name="T51" fmla="*/ 1 h 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"/>
                <a:gd name="T79" fmla="*/ 0 h 61"/>
                <a:gd name="T80" fmla="*/ 40 w 40"/>
                <a:gd name="T81" fmla="*/ 61 h 6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" h="61">
                  <a:moveTo>
                    <a:pt x="2" y="23"/>
                  </a:moveTo>
                  <a:lnTo>
                    <a:pt x="3" y="28"/>
                  </a:lnTo>
                  <a:lnTo>
                    <a:pt x="5" y="35"/>
                  </a:lnTo>
                  <a:lnTo>
                    <a:pt x="6" y="41"/>
                  </a:lnTo>
                  <a:lnTo>
                    <a:pt x="7" y="48"/>
                  </a:lnTo>
                  <a:lnTo>
                    <a:pt x="10" y="54"/>
                  </a:lnTo>
                  <a:lnTo>
                    <a:pt x="14" y="57"/>
                  </a:lnTo>
                  <a:lnTo>
                    <a:pt x="20" y="61"/>
                  </a:lnTo>
                  <a:lnTo>
                    <a:pt x="27" y="61"/>
                  </a:lnTo>
                  <a:lnTo>
                    <a:pt x="33" y="58"/>
                  </a:lnTo>
                  <a:lnTo>
                    <a:pt x="37" y="54"/>
                  </a:lnTo>
                  <a:lnTo>
                    <a:pt x="40" y="48"/>
                  </a:lnTo>
                  <a:lnTo>
                    <a:pt x="40" y="41"/>
                  </a:lnTo>
                  <a:lnTo>
                    <a:pt x="37" y="33"/>
                  </a:lnTo>
                  <a:lnTo>
                    <a:pt x="35" y="25"/>
                  </a:lnTo>
                  <a:lnTo>
                    <a:pt x="33" y="18"/>
                  </a:lnTo>
                  <a:lnTo>
                    <a:pt x="30" y="10"/>
                  </a:lnTo>
                  <a:lnTo>
                    <a:pt x="27" y="4"/>
                  </a:lnTo>
                  <a:lnTo>
                    <a:pt x="22" y="1"/>
                  </a:lnTo>
                  <a:lnTo>
                    <a:pt x="15" y="0"/>
                  </a:lnTo>
                  <a:lnTo>
                    <a:pt x="10" y="1"/>
                  </a:lnTo>
                  <a:lnTo>
                    <a:pt x="5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07" name="Freeform 65"/>
            <p:cNvSpPr>
              <a:spLocks/>
            </p:cNvSpPr>
            <p:nvPr/>
          </p:nvSpPr>
          <p:spPr bwMode="auto">
            <a:xfrm>
              <a:off x="4601" y="1276"/>
              <a:ext cx="22" cy="25"/>
            </a:xfrm>
            <a:custGeom>
              <a:avLst/>
              <a:gdLst>
                <a:gd name="T0" fmla="*/ 1 w 45"/>
                <a:gd name="T1" fmla="*/ 3 h 50"/>
                <a:gd name="T2" fmla="*/ 2 w 45"/>
                <a:gd name="T3" fmla="*/ 3 h 50"/>
                <a:gd name="T4" fmla="*/ 2 w 45"/>
                <a:gd name="T5" fmla="*/ 3 h 50"/>
                <a:gd name="T6" fmla="*/ 2 w 45"/>
                <a:gd name="T7" fmla="*/ 2 h 50"/>
                <a:gd name="T8" fmla="*/ 2 w 45"/>
                <a:gd name="T9" fmla="*/ 2 h 50"/>
                <a:gd name="T10" fmla="*/ 2 w 45"/>
                <a:gd name="T11" fmla="*/ 2 h 50"/>
                <a:gd name="T12" fmla="*/ 2 w 45"/>
                <a:gd name="T13" fmla="*/ 1 h 50"/>
                <a:gd name="T14" fmla="*/ 2 w 45"/>
                <a:gd name="T15" fmla="*/ 1 h 50"/>
                <a:gd name="T16" fmla="*/ 2 w 45"/>
                <a:gd name="T17" fmla="*/ 1 h 50"/>
                <a:gd name="T18" fmla="*/ 2 w 45"/>
                <a:gd name="T19" fmla="*/ 0 h 50"/>
                <a:gd name="T20" fmla="*/ 1 w 45"/>
                <a:gd name="T21" fmla="*/ 0 h 50"/>
                <a:gd name="T22" fmla="*/ 1 w 45"/>
                <a:gd name="T23" fmla="*/ 1 h 50"/>
                <a:gd name="T24" fmla="*/ 1 w 45"/>
                <a:gd name="T25" fmla="*/ 1 h 50"/>
                <a:gd name="T26" fmla="*/ 0 w 45"/>
                <a:gd name="T27" fmla="*/ 1 h 50"/>
                <a:gd name="T28" fmla="*/ 0 w 45"/>
                <a:gd name="T29" fmla="*/ 1 h 50"/>
                <a:gd name="T30" fmla="*/ 0 w 45"/>
                <a:gd name="T31" fmla="*/ 2 h 50"/>
                <a:gd name="T32" fmla="*/ 0 w 45"/>
                <a:gd name="T33" fmla="*/ 2 h 50"/>
                <a:gd name="T34" fmla="*/ 0 w 45"/>
                <a:gd name="T35" fmla="*/ 2 h 50"/>
                <a:gd name="T36" fmla="*/ 0 w 45"/>
                <a:gd name="T37" fmla="*/ 3 h 50"/>
                <a:gd name="T38" fmla="*/ 0 w 45"/>
                <a:gd name="T39" fmla="*/ 3 h 50"/>
                <a:gd name="T40" fmla="*/ 0 w 45"/>
                <a:gd name="T41" fmla="*/ 3 h 50"/>
                <a:gd name="T42" fmla="*/ 0 w 45"/>
                <a:gd name="T43" fmla="*/ 4 h 50"/>
                <a:gd name="T44" fmla="*/ 1 w 45"/>
                <a:gd name="T45" fmla="*/ 4 h 50"/>
                <a:gd name="T46" fmla="*/ 1 w 45"/>
                <a:gd name="T47" fmla="*/ 4 h 50"/>
                <a:gd name="T48" fmla="*/ 1 w 45"/>
                <a:gd name="T49" fmla="*/ 3 h 50"/>
                <a:gd name="T50" fmla="*/ 1 w 45"/>
                <a:gd name="T51" fmla="*/ 3 h 5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0"/>
                <a:gd name="T80" fmla="*/ 45 w 45"/>
                <a:gd name="T81" fmla="*/ 50 h 5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0">
                  <a:moveTo>
                    <a:pt x="29" y="45"/>
                  </a:moveTo>
                  <a:lnTo>
                    <a:pt x="32" y="40"/>
                  </a:lnTo>
                  <a:lnTo>
                    <a:pt x="36" y="35"/>
                  </a:lnTo>
                  <a:lnTo>
                    <a:pt x="39" y="31"/>
                  </a:lnTo>
                  <a:lnTo>
                    <a:pt x="42" y="26"/>
                  </a:lnTo>
                  <a:lnTo>
                    <a:pt x="45" y="21"/>
                  </a:lnTo>
                  <a:lnTo>
                    <a:pt x="45" y="15"/>
                  </a:lnTo>
                  <a:lnTo>
                    <a:pt x="44" y="8"/>
                  </a:lnTo>
                  <a:lnTo>
                    <a:pt x="39" y="3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7"/>
                  </a:lnTo>
                  <a:lnTo>
                    <a:pt x="12" y="11"/>
                  </a:lnTo>
                  <a:lnTo>
                    <a:pt x="9" y="16"/>
                  </a:lnTo>
                  <a:lnTo>
                    <a:pt x="6" y="21"/>
                  </a:lnTo>
                  <a:lnTo>
                    <a:pt x="3" y="25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1" y="44"/>
                  </a:lnTo>
                  <a:lnTo>
                    <a:pt x="6" y="48"/>
                  </a:lnTo>
                  <a:lnTo>
                    <a:pt x="11" y="50"/>
                  </a:lnTo>
                  <a:lnTo>
                    <a:pt x="17" y="50"/>
                  </a:lnTo>
                  <a:lnTo>
                    <a:pt x="24" y="49"/>
                  </a:lnTo>
                  <a:lnTo>
                    <a:pt x="29" y="45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08" name="Freeform 66"/>
            <p:cNvSpPr>
              <a:spLocks/>
            </p:cNvSpPr>
            <p:nvPr/>
          </p:nvSpPr>
          <p:spPr bwMode="auto">
            <a:xfrm>
              <a:off x="4680" y="1288"/>
              <a:ext cx="20" cy="31"/>
            </a:xfrm>
            <a:custGeom>
              <a:avLst/>
              <a:gdLst>
                <a:gd name="T0" fmla="*/ 1 w 40"/>
                <a:gd name="T1" fmla="*/ 2 h 61"/>
                <a:gd name="T2" fmla="*/ 1 w 40"/>
                <a:gd name="T3" fmla="*/ 2 h 61"/>
                <a:gd name="T4" fmla="*/ 1 w 40"/>
                <a:gd name="T5" fmla="*/ 3 h 61"/>
                <a:gd name="T6" fmla="*/ 1 w 40"/>
                <a:gd name="T7" fmla="*/ 3 h 61"/>
                <a:gd name="T8" fmla="*/ 1 w 40"/>
                <a:gd name="T9" fmla="*/ 3 h 61"/>
                <a:gd name="T10" fmla="*/ 1 w 40"/>
                <a:gd name="T11" fmla="*/ 4 h 61"/>
                <a:gd name="T12" fmla="*/ 1 w 40"/>
                <a:gd name="T13" fmla="*/ 4 h 61"/>
                <a:gd name="T14" fmla="*/ 2 w 40"/>
                <a:gd name="T15" fmla="*/ 4 h 61"/>
                <a:gd name="T16" fmla="*/ 2 w 40"/>
                <a:gd name="T17" fmla="*/ 4 h 61"/>
                <a:gd name="T18" fmla="*/ 3 w 40"/>
                <a:gd name="T19" fmla="*/ 4 h 61"/>
                <a:gd name="T20" fmla="*/ 3 w 40"/>
                <a:gd name="T21" fmla="*/ 4 h 61"/>
                <a:gd name="T22" fmla="*/ 3 w 40"/>
                <a:gd name="T23" fmla="*/ 3 h 61"/>
                <a:gd name="T24" fmla="*/ 3 w 40"/>
                <a:gd name="T25" fmla="*/ 3 h 61"/>
                <a:gd name="T26" fmla="*/ 3 w 40"/>
                <a:gd name="T27" fmla="*/ 3 h 61"/>
                <a:gd name="T28" fmla="*/ 3 w 40"/>
                <a:gd name="T29" fmla="*/ 2 h 61"/>
                <a:gd name="T30" fmla="*/ 3 w 40"/>
                <a:gd name="T31" fmla="*/ 2 h 61"/>
                <a:gd name="T32" fmla="*/ 2 w 40"/>
                <a:gd name="T33" fmla="*/ 1 h 61"/>
                <a:gd name="T34" fmla="*/ 2 w 40"/>
                <a:gd name="T35" fmla="*/ 1 h 61"/>
                <a:gd name="T36" fmla="*/ 2 w 40"/>
                <a:gd name="T37" fmla="*/ 1 h 61"/>
                <a:gd name="T38" fmla="*/ 1 w 40"/>
                <a:gd name="T39" fmla="*/ 0 h 61"/>
                <a:gd name="T40" fmla="*/ 1 w 40"/>
                <a:gd name="T41" fmla="*/ 1 h 61"/>
                <a:gd name="T42" fmla="*/ 1 w 40"/>
                <a:gd name="T43" fmla="*/ 1 h 61"/>
                <a:gd name="T44" fmla="*/ 1 w 40"/>
                <a:gd name="T45" fmla="*/ 1 h 61"/>
                <a:gd name="T46" fmla="*/ 0 w 40"/>
                <a:gd name="T47" fmla="*/ 2 h 61"/>
                <a:gd name="T48" fmla="*/ 1 w 40"/>
                <a:gd name="T49" fmla="*/ 2 h 61"/>
                <a:gd name="T50" fmla="*/ 1 w 40"/>
                <a:gd name="T51" fmla="*/ 2 h 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"/>
                <a:gd name="T79" fmla="*/ 0 h 61"/>
                <a:gd name="T80" fmla="*/ 40 w 40"/>
                <a:gd name="T81" fmla="*/ 61 h 6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" h="61">
                  <a:moveTo>
                    <a:pt x="2" y="23"/>
                  </a:moveTo>
                  <a:lnTo>
                    <a:pt x="3" y="29"/>
                  </a:lnTo>
                  <a:lnTo>
                    <a:pt x="5" y="36"/>
                  </a:lnTo>
                  <a:lnTo>
                    <a:pt x="7" y="43"/>
                  </a:lnTo>
                  <a:lnTo>
                    <a:pt x="8" y="48"/>
                  </a:lnTo>
                  <a:lnTo>
                    <a:pt x="10" y="54"/>
                  </a:lnTo>
                  <a:lnTo>
                    <a:pt x="15" y="59"/>
                  </a:lnTo>
                  <a:lnTo>
                    <a:pt x="20" y="61"/>
                  </a:lnTo>
                  <a:lnTo>
                    <a:pt x="27" y="61"/>
                  </a:lnTo>
                  <a:lnTo>
                    <a:pt x="33" y="59"/>
                  </a:lnTo>
                  <a:lnTo>
                    <a:pt x="38" y="54"/>
                  </a:lnTo>
                  <a:lnTo>
                    <a:pt x="40" y="48"/>
                  </a:lnTo>
                  <a:lnTo>
                    <a:pt x="40" y="43"/>
                  </a:lnTo>
                  <a:lnTo>
                    <a:pt x="38" y="35"/>
                  </a:lnTo>
                  <a:lnTo>
                    <a:pt x="35" y="26"/>
                  </a:lnTo>
                  <a:lnTo>
                    <a:pt x="33" y="18"/>
                  </a:lnTo>
                  <a:lnTo>
                    <a:pt x="31" y="10"/>
                  </a:lnTo>
                  <a:lnTo>
                    <a:pt x="27" y="5"/>
                  </a:lnTo>
                  <a:lnTo>
                    <a:pt x="23" y="1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09" name="Freeform 67"/>
            <p:cNvSpPr>
              <a:spLocks/>
            </p:cNvSpPr>
            <p:nvPr/>
          </p:nvSpPr>
          <p:spPr bwMode="auto">
            <a:xfrm>
              <a:off x="4853" y="1314"/>
              <a:ext cx="23" cy="25"/>
            </a:xfrm>
            <a:custGeom>
              <a:avLst/>
              <a:gdLst>
                <a:gd name="T0" fmla="*/ 2 w 45"/>
                <a:gd name="T1" fmla="*/ 2 h 51"/>
                <a:gd name="T2" fmla="*/ 3 w 45"/>
                <a:gd name="T3" fmla="*/ 2 h 51"/>
                <a:gd name="T4" fmla="*/ 3 w 45"/>
                <a:gd name="T5" fmla="*/ 2 h 51"/>
                <a:gd name="T6" fmla="*/ 3 w 45"/>
                <a:gd name="T7" fmla="*/ 1 h 51"/>
                <a:gd name="T8" fmla="*/ 3 w 45"/>
                <a:gd name="T9" fmla="*/ 1 h 51"/>
                <a:gd name="T10" fmla="*/ 3 w 45"/>
                <a:gd name="T11" fmla="*/ 1 h 51"/>
                <a:gd name="T12" fmla="*/ 3 w 45"/>
                <a:gd name="T13" fmla="*/ 0 h 51"/>
                <a:gd name="T14" fmla="*/ 3 w 45"/>
                <a:gd name="T15" fmla="*/ 0 h 51"/>
                <a:gd name="T16" fmla="*/ 3 w 45"/>
                <a:gd name="T17" fmla="*/ 0 h 51"/>
                <a:gd name="T18" fmla="*/ 3 w 45"/>
                <a:gd name="T19" fmla="*/ 0 h 51"/>
                <a:gd name="T20" fmla="*/ 2 w 45"/>
                <a:gd name="T21" fmla="*/ 0 h 51"/>
                <a:gd name="T22" fmla="*/ 2 w 45"/>
                <a:gd name="T23" fmla="*/ 0 h 51"/>
                <a:gd name="T24" fmla="*/ 2 w 45"/>
                <a:gd name="T25" fmla="*/ 0 h 51"/>
                <a:gd name="T26" fmla="*/ 1 w 45"/>
                <a:gd name="T27" fmla="*/ 0 h 51"/>
                <a:gd name="T28" fmla="*/ 1 w 45"/>
                <a:gd name="T29" fmla="*/ 0 h 51"/>
                <a:gd name="T30" fmla="*/ 1 w 45"/>
                <a:gd name="T31" fmla="*/ 1 h 51"/>
                <a:gd name="T32" fmla="*/ 1 w 45"/>
                <a:gd name="T33" fmla="*/ 1 h 51"/>
                <a:gd name="T34" fmla="*/ 0 w 45"/>
                <a:gd name="T35" fmla="*/ 1 h 51"/>
                <a:gd name="T36" fmla="*/ 0 w 45"/>
                <a:gd name="T37" fmla="*/ 2 h 51"/>
                <a:gd name="T38" fmla="*/ 1 w 45"/>
                <a:gd name="T39" fmla="*/ 2 h 51"/>
                <a:gd name="T40" fmla="*/ 1 w 45"/>
                <a:gd name="T41" fmla="*/ 2 h 51"/>
                <a:gd name="T42" fmla="*/ 1 w 45"/>
                <a:gd name="T43" fmla="*/ 3 h 51"/>
                <a:gd name="T44" fmla="*/ 2 w 45"/>
                <a:gd name="T45" fmla="*/ 3 h 51"/>
                <a:gd name="T46" fmla="*/ 2 w 45"/>
                <a:gd name="T47" fmla="*/ 3 h 51"/>
                <a:gd name="T48" fmla="*/ 2 w 45"/>
                <a:gd name="T49" fmla="*/ 2 h 51"/>
                <a:gd name="T50" fmla="*/ 2 w 45"/>
                <a:gd name="T51" fmla="*/ 2 h 5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1"/>
                <a:gd name="T80" fmla="*/ 45 w 45"/>
                <a:gd name="T81" fmla="*/ 51 h 5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1">
                  <a:moveTo>
                    <a:pt x="28" y="44"/>
                  </a:moveTo>
                  <a:lnTo>
                    <a:pt x="33" y="39"/>
                  </a:lnTo>
                  <a:lnTo>
                    <a:pt x="36" y="34"/>
                  </a:lnTo>
                  <a:lnTo>
                    <a:pt x="40" y="30"/>
                  </a:lnTo>
                  <a:lnTo>
                    <a:pt x="42" y="25"/>
                  </a:lnTo>
                  <a:lnTo>
                    <a:pt x="45" y="19"/>
                  </a:lnTo>
                  <a:lnTo>
                    <a:pt x="45" y="14"/>
                  </a:lnTo>
                  <a:lnTo>
                    <a:pt x="44" y="8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1" y="1"/>
                  </a:lnTo>
                  <a:lnTo>
                    <a:pt x="17" y="6"/>
                  </a:lnTo>
                  <a:lnTo>
                    <a:pt x="13" y="10"/>
                  </a:lnTo>
                  <a:lnTo>
                    <a:pt x="10" y="15"/>
                  </a:lnTo>
                  <a:lnTo>
                    <a:pt x="6" y="21"/>
                  </a:lnTo>
                  <a:lnTo>
                    <a:pt x="3" y="25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12" y="51"/>
                  </a:lnTo>
                  <a:lnTo>
                    <a:pt x="18" y="51"/>
                  </a:lnTo>
                  <a:lnTo>
                    <a:pt x="23" y="48"/>
                  </a:lnTo>
                  <a:lnTo>
                    <a:pt x="28" y="44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10" name="Freeform 68"/>
            <p:cNvSpPr>
              <a:spLocks/>
            </p:cNvSpPr>
            <p:nvPr/>
          </p:nvSpPr>
          <p:spPr bwMode="auto">
            <a:xfrm>
              <a:off x="4460" y="779"/>
              <a:ext cx="60" cy="60"/>
            </a:xfrm>
            <a:custGeom>
              <a:avLst/>
              <a:gdLst>
                <a:gd name="T0" fmla="*/ 3 w 121"/>
                <a:gd name="T1" fmla="*/ 8 h 120"/>
                <a:gd name="T2" fmla="*/ 4 w 121"/>
                <a:gd name="T3" fmla="*/ 8 h 120"/>
                <a:gd name="T4" fmla="*/ 5 w 121"/>
                <a:gd name="T5" fmla="*/ 8 h 120"/>
                <a:gd name="T6" fmla="*/ 5 w 121"/>
                <a:gd name="T7" fmla="*/ 7 h 120"/>
                <a:gd name="T8" fmla="*/ 6 w 121"/>
                <a:gd name="T9" fmla="*/ 7 h 120"/>
                <a:gd name="T10" fmla="*/ 6 w 121"/>
                <a:gd name="T11" fmla="*/ 6 h 120"/>
                <a:gd name="T12" fmla="*/ 7 w 121"/>
                <a:gd name="T13" fmla="*/ 6 h 120"/>
                <a:gd name="T14" fmla="*/ 7 w 121"/>
                <a:gd name="T15" fmla="*/ 5 h 120"/>
                <a:gd name="T16" fmla="*/ 7 w 121"/>
                <a:gd name="T17" fmla="*/ 4 h 120"/>
                <a:gd name="T18" fmla="*/ 7 w 121"/>
                <a:gd name="T19" fmla="*/ 3 h 120"/>
                <a:gd name="T20" fmla="*/ 7 w 121"/>
                <a:gd name="T21" fmla="*/ 3 h 120"/>
                <a:gd name="T22" fmla="*/ 6 w 121"/>
                <a:gd name="T23" fmla="*/ 2 h 120"/>
                <a:gd name="T24" fmla="*/ 6 w 121"/>
                <a:gd name="T25" fmla="*/ 2 h 120"/>
                <a:gd name="T26" fmla="*/ 5 w 121"/>
                <a:gd name="T27" fmla="*/ 1 h 120"/>
                <a:gd name="T28" fmla="*/ 5 w 121"/>
                <a:gd name="T29" fmla="*/ 1 h 120"/>
                <a:gd name="T30" fmla="*/ 4 w 121"/>
                <a:gd name="T31" fmla="*/ 1 h 120"/>
                <a:gd name="T32" fmla="*/ 3 w 121"/>
                <a:gd name="T33" fmla="*/ 0 h 120"/>
                <a:gd name="T34" fmla="*/ 2 w 121"/>
                <a:gd name="T35" fmla="*/ 1 h 120"/>
                <a:gd name="T36" fmla="*/ 2 w 121"/>
                <a:gd name="T37" fmla="*/ 1 h 120"/>
                <a:gd name="T38" fmla="*/ 1 w 121"/>
                <a:gd name="T39" fmla="*/ 1 h 120"/>
                <a:gd name="T40" fmla="*/ 1 w 121"/>
                <a:gd name="T41" fmla="*/ 2 h 120"/>
                <a:gd name="T42" fmla="*/ 0 w 121"/>
                <a:gd name="T43" fmla="*/ 2 h 120"/>
                <a:gd name="T44" fmla="*/ 0 w 121"/>
                <a:gd name="T45" fmla="*/ 3 h 120"/>
                <a:gd name="T46" fmla="*/ 0 w 121"/>
                <a:gd name="T47" fmla="*/ 3 h 120"/>
                <a:gd name="T48" fmla="*/ 0 w 121"/>
                <a:gd name="T49" fmla="*/ 4 h 120"/>
                <a:gd name="T50" fmla="*/ 0 w 121"/>
                <a:gd name="T51" fmla="*/ 5 h 120"/>
                <a:gd name="T52" fmla="*/ 0 w 121"/>
                <a:gd name="T53" fmla="*/ 6 h 120"/>
                <a:gd name="T54" fmla="*/ 0 w 121"/>
                <a:gd name="T55" fmla="*/ 6 h 120"/>
                <a:gd name="T56" fmla="*/ 1 w 121"/>
                <a:gd name="T57" fmla="*/ 7 h 120"/>
                <a:gd name="T58" fmla="*/ 1 w 121"/>
                <a:gd name="T59" fmla="*/ 7 h 120"/>
                <a:gd name="T60" fmla="*/ 2 w 121"/>
                <a:gd name="T61" fmla="*/ 8 h 120"/>
                <a:gd name="T62" fmla="*/ 2 w 121"/>
                <a:gd name="T63" fmla="*/ 8 h 120"/>
                <a:gd name="T64" fmla="*/ 3 w 121"/>
                <a:gd name="T65" fmla="*/ 8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120"/>
                <a:gd name="T101" fmla="*/ 121 w 121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120">
                  <a:moveTo>
                    <a:pt x="59" y="120"/>
                  </a:moveTo>
                  <a:lnTo>
                    <a:pt x="72" y="119"/>
                  </a:lnTo>
                  <a:lnTo>
                    <a:pt x="84" y="116"/>
                  </a:lnTo>
                  <a:lnTo>
                    <a:pt x="94" y="110"/>
                  </a:lnTo>
                  <a:lnTo>
                    <a:pt x="102" y="103"/>
                  </a:lnTo>
                  <a:lnTo>
                    <a:pt x="110" y="94"/>
                  </a:lnTo>
                  <a:lnTo>
                    <a:pt x="116" y="83"/>
                  </a:lnTo>
                  <a:lnTo>
                    <a:pt x="119" y="73"/>
                  </a:lnTo>
                  <a:lnTo>
                    <a:pt x="121" y="60"/>
                  </a:lnTo>
                  <a:lnTo>
                    <a:pt x="119" y="48"/>
                  </a:lnTo>
                  <a:lnTo>
                    <a:pt x="116" y="37"/>
                  </a:lnTo>
                  <a:lnTo>
                    <a:pt x="110" y="27"/>
                  </a:lnTo>
                  <a:lnTo>
                    <a:pt x="102" y="18"/>
                  </a:lnTo>
                  <a:lnTo>
                    <a:pt x="94" y="11"/>
                  </a:lnTo>
                  <a:lnTo>
                    <a:pt x="84" y="5"/>
                  </a:lnTo>
                  <a:lnTo>
                    <a:pt x="72" y="1"/>
                  </a:lnTo>
                  <a:lnTo>
                    <a:pt x="59" y="0"/>
                  </a:lnTo>
                  <a:lnTo>
                    <a:pt x="47" y="1"/>
                  </a:lnTo>
                  <a:lnTo>
                    <a:pt x="36" y="5"/>
                  </a:lnTo>
                  <a:lnTo>
                    <a:pt x="26" y="11"/>
                  </a:lnTo>
                  <a:lnTo>
                    <a:pt x="17" y="18"/>
                  </a:lnTo>
                  <a:lnTo>
                    <a:pt x="10" y="27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3"/>
                  </a:lnTo>
                  <a:lnTo>
                    <a:pt x="4" y="83"/>
                  </a:lnTo>
                  <a:lnTo>
                    <a:pt x="10" y="94"/>
                  </a:lnTo>
                  <a:lnTo>
                    <a:pt x="17" y="103"/>
                  </a:lnTo>
                  <a:lnTo>
                    <a:pt x="26" y="110"/>
                  </a:lnTo>
                  <a:lnTo>
                    <a:pt x="36" y="116"/>
                  </a:lnTo>
                  <a:lnTo>
                    <a:pt x="47" y="119"/>
                  </a:lnTo>
                  <a:lnTo>
                    <a:pt x="59" y="120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11" name="Freeform 69"/>
            <p:cNvSpPr>
              <a:spLocks/>
            </p:cNvSpPr>
            <p:nvPr/>
          </p:nvSpPr>
          <p:spPr bwMode="auto">
            <a:xfrm>
              <a:off x="4520" y="839"/>
              <a:ext cx="52" cy="52"/>
            </a:xfrm>
            <a:custGeom>
              <a:avLst/>
              <a:gdLst>
                <a:gd name="T0" fmla="*/ 3 w 105"/>
                <a:gd name="T1" fmla="*/ 6 h 105"/>
                <a:gd name="T2" fmla="*/ 3 w 105"/>
                <a:gd name="T3" fmla="*/ 6 h 105"/>
                <a:gd name="T4" fmla="*/ 4 w 105"/>
                <a:gd name="T5" fmla="*/ 6 h 105"/>
                <a:gd name="T6" fmla="*/ 5 w 105"/>
                <a:gd name="T7" fmla="*/ 6 h 105"/>
                <a:gd name="T8" fmla="*/ 5 w 105"/>
                <a:gd name="T9" fmla="*/ 5 h 105"/>
                <a:gd name="T10" fmla="*/ 6 w 105"/>
                <a:gd name="T11" fmla="*/ 5 h 105"/>
                <a:gd name="T12" fmla="*/ 6 w 105"/>
                <a:gd name="T13" fmla="*/ 4 h 105"/>
                <a:gd name="T14" fmla="*/ 6 w 105"/>
                <a:gd name="T15" fmla="*/ 3 h 105"/>
                <a:gd name="T16" fmla="*/ 6 w 105"/>
                <a:gd name="T17" fmla="*/ 3 h 105"/>
                <a:gd name="T18" fmla="*/ 6 w 105"/>
                <a:gd name="T19" fmla="*/ 2 h 105"/>
                <a:gd name="T20" fmla="*/ 6 w 105"/>
                <a:gd name="T21" fmla="*/ 1 h 105"/>
                <a:gd name="T22" fmla="*/ 6 w 105"/>
                <a:gd name="T23" fmla="*/ 1 h 105"/>
                <a:gd name="T24" fmla="*/ 5 w 105"/>
                <a:gd name="T25" fmla="*/ 0 h 105"/>
                <a:gd name="T26" fmla="*/ 5 w 105"/>
                <a:gd name="T27" fmla="*/ 0 h 105"/>
                <a:gd name="T28" fmla="*/ 4 w 105"/>
                <a:gd name="T29" fmla="*/ 0 h 105"/>
                <a:gd name="T30" fmla="*/ 3 w 105"/>
                <a:gd name="T31" fmla="*/ 0 h 105"/>
                <a:gd name="T32" fmla="*/ 3 w 105"/>
                <a:gd name="T33" fmla="*/ 0 h 105"/>
                <a:gd name="T34" fmla="*/ 2 w 105"/>
                <a:gd name="T35" fmla="*/ 0 h 105"/>
                <a:gd name="T36" fmla="*/ 1 w 105"/>
                <a:gd name="T37" fmla="*/ 0 h 105"/>
                <a:gd name="T38" fmla="*/ 1 w 105"/>
                <a:gd name="T39" fmla="*/ 0 h 105"/>
                <a:gd name="T40" fmla="*/ 0 w 105"/>
                <a:gd name="T41" fmla="*/ 0 h 105"/>
                <a:gd name="T42" fmla="*/ 0 w 105"/>
                <a:gd name="T43" fmla="*/ 1 h 105"/>
                <a:gd name="T44" fmla="*/ 0 w 105"/>
                <a:gd name="T45" fmla="*/ 1 h 105"/>
                <a:gd name="T46" fmla="*/ 0 w 105"/>
                <a:gd name="T47" fmla="*/ 2 h 105"/>
                <a:gd name="T48" fmla="*/ 0 w 105"/>
                <a:gd name="T49" fmla="*/ 3 h 105"/>
                <a:gd name="T50" fmla="*/ 0 w 105"/>
                <a:gd name="T51" fmla="*/ 3 h 105"/>
                <a:gd name="T52" fmla="*/ 0 w 105"/>
                <a:gd name="T53" fmla="*/ 4 h 105"/>
                <a:gd name="T54" fmla="*/ 0 w 105"/>
                <a:gd name="T55" fmla="*/ 5 h 105"/>
                <a:gd name="T56" fmla="*/ 0 w 105"/>
                <a:gd name="T57" fmla="*/ 5 h 105"/>
                <a:gd name="T58" fmla="*/ 1 w 105"/>
                <a:gd name="T59" fmla="*/ 6 h 105"/>
                <a:gd name="T60" fmla="*/ 1 w 105"/>
                <a:gd name="T61" fmla="*/ 6 h 105"/>
                <a:gd name="T62" fmla="*/ 2 w 105"/>
                <a:gd name="T63" fmla="*/ 6 h 105"/>
                <a:gd name="T64" fmla="*/ 3 w 105"/>
                <a:gd name="T65" fmla="*/ 6 h 1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5"/>
                <a:gd name="T100" fmla="*/ 0 h 105"/>
                <a:gd name="T101" fmla="*/ 105 w 105"/>
                <a:gd name="T102" fmla="*/ 105 h 10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5" h="105">
                  <a:moveTo>
                    <a:pt x="52" y="105"/>
                  </a:moveTo>
                  <a:lnTo>
                    <a:pt x="63" y="104"/>
                  </a:lnTo>
                  <a:lnTo>
                    <a:pt x="73" y="100"/>
                  </a:lnTo>
                  <a:lnTo>
                    <a:pt x="82" y="96"/>
                  </a:lnTo>
                  <a:lnTo>
                    <a:pt x="90" y="90"/>
                  </a:lnTo>
                  <a:lnTo>
                    <a:pt x="96" y="82"/>
                  </a:lnTo>
                  <a:lnTo>
                    <a:pt x="101" y="73"/>
                  </a:lnTo>
                  <a:lnTo>
                    <a:pt x="104" y="62"/>
                  </a:lnTo>
                  <a:lnTo>
                    <a:pt x="105" y="52"/>
                  </a:lnTo>
                  <a:lnTo>
                    <a:pt x="104" y="42"/>
                  </a:lnTo>
                  <a:lnTo>
                    <a:pt x="101" y="31"/>
                  </a:lnTo>
                  <a:lnTo>
                    <a:pt x="96" y="23"/>
                  </a:lnTo>
                  <a:lnTo>
                    <a:pt x="90" y="15"/>
                  </a:lnTo>
                  <a:lnTo>
                    <a:pt x="82" y="9"/>
                  </a:lnTo>
                  <a:lnTo>
                    <a:pt x="73" y="5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1" y="5"/>
                  </a:lnTo>
                  <a:lnTo>
                    <a:pt x="23" y="9"/>
                  </a:lnTo>
                  <a:lnTo>
                    <a:pt x="15" y="15"/>
                  </a:lnTo>
                  <a:lnTo>
                    <a:pt x="10" y="23"/>
                  </a:lnTo>
                  <a:lnTo>
                    <a:pt x="5" y="31"/>
                  </a:lnTo>
                  <a:lnTo>
                    <a:pt x="2" y="42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5" y="73"/>
                  </a:lnTo>
                  <a:lnTo>
                    <a:pt x="10" y="82"/>
                  </a:lnTo>
                  <a:lnTo>
                    <a:pt x="15" y="90"/>
                  </a:lnTo>
                  <a:lnTo>
                    <a:pt x="23" y="96"/>
                  </a:lnTo>
                  <a:lnTo>
                    <a:pt x="31" y="100"/>
                  </a:lnTo>
                  <a:lnTo>
                    <a:pt x="42" y="104"/>
                  </a:lnTo>
                  <a:lnTo>
                    <a:pt x="52" y="105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12" name="Freeform 70"/>
            <p:cNvSpPr>
              <a:spLocks/>
            </p:cNvSpPr>
            <p:nvPr/>
          </p:nvSpPr>
          <p:spPr bwMode="auto">
            <a:xfrm>
              <a:off x="4629" y="734"/>
              <a:ext cx="51" cy="53"/>
            </a:xfrm>
            <a:custGeom>
              <a:avLst/>
              <a:gdLst>
                <a:gd name="T0" fmla="*/ 3 w 104"/>
                <a:gd name="T1" fmla="*/ 7 h 106"/>
                <a:gd name="T2" fmla="*/ 3 w 104"/>
                <a:gd name="T3" fmla="*/ 7 h 106"/>
                <a:gd name="T4" fmla="*/ 4 w 104"/>
                <a:gd name="T5" fmla="*/ 7 h 106"/>
                <a:gd name="T6" fmla="*/ 5 w 104"/>
                <a:gd name="T7" fmla="*/ 6 h 106"/>
                <a:gd name="T8" fmla="*/ 5 w 104"/>
                <a:gd name="T9" fmla="*/ 6 h 106"/>
                <a:gd name="T10" fmla="*/ 5 w 104"/>
                <a:gd name="T11" fmla="*/ 6 h 106"/>
                <a:gd name="T12" fmla="*/ 6 w 104"/>
                <a:gd name="T13" fmla="*/ 5 h 106"/>
                <a:gd name="T14" fmla="*/ 6 w 104"/>
                <a:gd name="T15" fmla="*/ 4 h 106"/>
                <a:gd name="T16" fmla="*/ 6 w 104"/>
                <a:gd name="T17" fmla="*/ 4 h 106"/>
                <a:gd name="T18" fmla="*/ 6 w 104"/>
                <a:gd name="T19" fmla="*/ 3 h 106"/>
                <a:gd name="T20" fmla="*/ 6 w 104"/>
                <a:gd name="T21" fmla="*/ 2 h 106"/>
                <a:gd name="T22" fmla="*/ 5 w 104"/>
                <a:gd name="T23" fmla="*/ 2 h 106"/>
                <a:gd name="T24" fmla="*/ 5 w 104"/>
                <a:gd name="T25" fmla="*/ 1 h 106"/>
                <a:gd name="T26" fmla="*/ 5 w 104"/>
                <a:gd name="T27" fmla="*/ 1 h 106"/>
                <a:gd name="T28" fmla="*/ 4 w 104"/>
                <a:gd name="T29" fmla="*/ 1 h 106"/>
                <a:gd name="T30" fmla="*/ 3 w 104"/>
                <a:gd name="T31" fmla="*/ 1 h 106"/>
                <a:gd name="T32" fmla="*/ 3 w 104"/>
                <a:gd name="T33" fmla="*/ 0 h 106"/>
                <a:gd name="T34" fmla="*/ 2 w 104"/>
                <a:gd name="T35" fmla="*/ 1 h 106"/>
                <a:gd name="T36" fmla="*/ 2 w 104"/>
                <a:gd name="T37" fmla="*/ 1 h 106"/>
                <a:gd name="T38" fmla="*/ 1 w 104"/>
                <a:gd name="T39" fmla="*/ 1 h 106"/>
                <a:gd name="T40" fmla="*/ 0 w 104"/>
                <a:gd name="T41" fmla="*/ 1 h 106"/>
                <a:gd name="T42" fmla="*/ 0 w 104"/>
                <a:gd name="T43" fmla="*/ 2 h 106"/>
                <a:gd name="T44" fmla="*/ 0 w 104"/>
                <a:gd name="T45" fmla="*/ 2 h 106"/>
                <a:gd name="T46" fmla="*/ 0 w 104"/>
                <a:gd name="T47" fmla="*/ 3 h 106"/>
                <a:gd name="T48" fmla="*/ 0 w 104"/>
                <a:gd name="T49" fmla="*/ 4 h 106"/>
                <a:gd name="T50" fmla="*/ 0 w 104"/>
                <a:gd name="T51" fmla="*/ 4 h 106"/>
                <a:gd name="T52" fmla="*/ 0 w 104"/>
                <a:gd name="T53" fmla="*/ 5 h 106"/>
                <a:gd name="T54" fmla="*/ 0 w 104"/>
                <a:gd name="T55" fmla="*/ 6 h 106"/>
                <a:gd name="T56" fmla="*/ 0 w 104"/>
                <a:gd name="T57" fmla="*/ 6 h 106"/>
                <a:gd name="T58" fmla="*/ 1 w 104"/>
                <a:gd name="T59" fmla="*/ 6 h 106"/>
                <a:gd name="T60" fmla="*/ 2 w 104"/>
                <a:gd name="T61" fmla="*/ 7 h 106"/>
                <a:gd name="T62" fmla="*/ 2 w 104"/>
                <a:gd name="T63" fmla="*/ 7 h 106"/>
                <a:gd name="T64" fmla="*/ 3 w 104"/>
                <a:gd name="T65" fmla="*/ 7 h 1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6"/>
                <a:gd name="T101" fmla="*/ 104 w 104"/>
                <a:gd name="T102" fmla="*/ 106 h 10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6">
                  <a:moveTo>
                    <a:pt x="53" y="106"/>
                  </a:moveTo>
                  <a:lnTo>
                    <a:pt x="63" y="104"/>
                  </a:lnTo>
                  <a:lnTo>
                    <a:pt x="73" y="101"/>
                  </a:lnTo>
                  <a:lnTo>
                    <a:pt x="81" y="96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0" y="73"/>
                  </a:lnTo>
                  <a:lnTo>
                    <a:pt x="103" y="63"/>
                  </a:lnTo>
                  <a:lnTo>
                    <a:pt x="104" y="53"/>
                  </a:lnTo>
                  <a:lnTo>
                    <a:pt x="103" y="42"/>
                  </a:lnTo>
                  <a:lnTo>
                    <a:pt x="100" y="32"/>
                  </a:lnTo>
                  <a:lnTo>
                    <a:pt x="95" y="23"/>
                  </a:lnTo>
                  <a:lnTo>
                    <a:pt x="89" y="15"/>
                  </a:lnTo>
                  <a:lnTo>
                    <a:pt x="81" y="9"/>
                  </a:lnTo>
                  <a:lnTo>
                    <a:pt x="73" y="4"/>
                  </a:lnTo>
                  <a:lnTo>
                    <a:pt x="63" y="1"/>
                  </a:lnTo>
                  <a:lnTo>
                    <a:pt x="53" y="0"/>
                  </a:lnTo>
                  <a:lnTo>
                    <a:pt x="43" y="1"/>
                  </a:lnTo>
                  <a:lnTo>
                    <a:pt x="32" y="4"/>
                  </a:lnTo>
                  <a:lnTo>
                    <a:pt x="23" y="9"/>
                  </a:lnTo>
                  <a:lnTo>
                    <a:pt x="15" y="15"/>
                  </a:lnTo>
                  <a:lnTo>
                    <a:pt x="9" y="23"/>
                  </a:lnTo>
                  <a:lnTo>
                    <a:pt x="5" y="32"/>
                  </a:lnTo>
                  <a:lnTo>
                    <a:pt x="1" y="42"/>
                  </a:lnTo>
                  <a:lnTo>
                    <a:pt x="0" y="53"/>
                  </a:lnTo>
                  <a:lnTo>
                    <a:pt x="1" y="63"/>
                  </a:lnTo>
                  <a:lnTo>
                    <a:pt x="5" y="73"/>
                  </a:lnTo>
                  <a:lnTo>
                    <a:pt x="9" y="83"/>
                  </a:lnTo>
                  <a:lnTo>
                    <a:pt x="15" y="89"/>
                  </a:lnTo>
                  <a:lnTo>
                    <a:pt x="23" y="96"/>
                  </a:lnTo>
                  <a:lnTo>
                    <a:pt x="32" y="101"/>
                  </a:lnTo>
                  <a:lnTo>
                    <a:pt x="43" y="104"/>
                  </a:lnTo>
                  <a:lnTo>
                    <a:pt x="53" y="106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13" name="Freeform 71"/>
            <p:cNvSpPr>
              <a:spLocks/>
            </p:cNvSpPr>
            <p:nvPr/>
          </p:nvSpPr>
          <p:spPr bwMode="auto">
            <a:xfrm>
              <a:off x="4661" y="1181"/>
              <a:ext cx="72" cy="33"/>
            </a:xfrm>
            <a:custGeom>
              <a:avLst/>
              <a:gdLst>
                <a:gd name="T0" fmla="*/ 0 w 144"/>
                <a:gd name="T1" fmla="*/ 2 h 66"/>
                <a:gd name="T2" fmla="*/ 9 w 144"/>
                <a:gd name="T3" fmla="*/ 5 h 66"/>
                <a:gd name="T4" fmla="*/ 2 w 144"/>
                <a:gd name="T5" fmla="*/ 0 h 66"/>
                <a:gd name="T6" fmla="*/ 0 w 144"/>
                <a:gd name="T7" fmla="*/ 2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"/>
                <a:gd name="T13" fmla="*/ 0 h 66"/>
                <a:gd name="T14" fmla="*/ 144 w 144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" h="66">
                  <a:moveTo>
                    <a:pt x="0" y="32"/>
                  </a:moveTo>
                  <a:lnTo>
                    <a:pt x="144" y="66"/>
                  </a:lnTo>
                  <a:lnTo>
                    <a:pt x="24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14" name="Freeform 72"/>
            <p:cNvSpPr>
              <a:spLocks/>
            </p:cNvSpPr>
            <p:nvPr/>
          </p:nvSpPr>
          <p:spPr bwMode="auto">
            <a:xfrm>
              <a:off x="4686" y="1136"/>
              <a:ext cx="69" cy="29"/>
            </a:xfrm>
            <a:custGeom>
              <a:avLst/>
              <a:gdLst>
                <a:gd name="T0" fmla="*/ 1 w 137"/>
                <a:gd name="T1" fmla="*/ 0 h 56"/>
                <a:gd name="T2" fmla="*/ 1 w 137"/>
                <a:gd name="T3" fmla="*/ 1 h 56"/>
                <a:gd name="T4" fmla="*/ 1 w 137"/>
                <a:gd name="T5" fmla="*/ 1 h 56"/>
                <a:gd name="T6" fmla="*/ 1 w 137"/>
                <a:gd name="T7" fmla="*/ 2 h 56"/>
                <a:gd name="T8" fmla="*/ 1 w 137"/>
                <a:gd name="T9" fmla="*/ 2 h 56"/>
                <a:gd name="T10" fmla="*/ 0 w 137"/>
                <a:gd name="T11" fmla="*/ 3 h 56"/>
                <a:gd name="T12" fmla="*/ 9 w 137"/>
                <a:gd name="T13" fmla="*/ 4 h 56"/>
                <a:gd name="T14" fmla="*/ 1 w 137"/>
                <a:gd name="T15" fmla="*/ 0 h 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7"/>
                <a:gd name="T25" fmla="*/ 0 h 56"/>
                <a:gd name="T26" fmla="*/ 137 w 137"/>
                <a:gd name="T27" fmla="*/ 56 h 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7" h="56">
                  <a:moveTo>
                    <a:pt x="14" y="0"/>
                  </a:moveTo>
                  <a:lnTo>
                    <a:pt x="8" y="9"/>
                  </a:lnTo>
                  <a:lnTo>
                    <a:pt x="6" y="16"/>
                  </a:lnTo>
                  <a:lnTo>
                    <a:pt x="5" y="22"/>
                  </a:lnTo>
                  <a:lnTo>
                    <a:pt x="3" y="29"/>
                  </a:lnTo>
                  <a:lnTo>
                    <a:pt x="0" y="34"/>
                  </a:lnTo>
                  <a:lnTo>
                    <a:pt x="137" y="5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15" name="Freeform 73"/>
            <p:cNvSpPr>
              <a:spLocks/>
            </p:cNvSpPr>
            <p:nvPr/>
          </p:nvSpPr>
          <p:spPr bwMode="auto">
            <a:xfrm>
              <a:off x="4698" y="1097"/>
              <a:ext cx="52" cy="18"/>
            </a:xfrm>
            <a:custGeom>
              <a:avLst/>
              <a:gdLst>
                <a:gd name="T0" fmla="*/ 0 w 105"/>
                <a:gd name="T1" fmla="*/ 0 h 36"/>
                <a:gd name="T2" fmla="*/ 0 w 105"/>
                <a:gd name="T3" fmla="*/ 1 h 36"/>
                <a:gd name="T4" fmla="*/ 0 w 105"/>
                <a:gd name="T5" fmla="*/ 1 h 36"/>
                <a:gd name="T6" fmla="*/ 0 w 105"/>
                <a:gd name="T7" fmla="*/ 2 h 36"/>
                <a:gd name="T8" fmla="*/ 0 w 105"/>
                <a:gd name="T9" fmla="*/ 2 h 36"/>
                <a:gd name="T10" fmla="*/ 6 w 105"/>
                <a:gd name="T11" fmla="*/ 3 h 36"/>
                <a:gd name="T12" fmla="*/ 0 w 105"/>
                <a:gd name="T13" fmla="*/ 0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5"/>
                <a:gd name="T22" fmla="*/ 0 h 36"/>
                <a:gd name="T23" fmla="*/ 105 w 105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5" h="36">
                  <a:moveTo>
                    <a:pt x="5" y="0"/>
                  </a:moveTo>
                  <a:lnTo>
                    <a:pt x="4" y="7"/>
                  </a:lnTo>
                  <a:lnTo>
                    <a:pt x="3" y="14"/>
                  </a:lnTo>
                  <a:lnTo>
                    <a:pt x="1" y="22"/>
                  </a:lnTo>
                  <a:lnTo>
                    <a:pt x="0" y="29"/>
                  </a:lnTo>
                  <a:lnTo>
                    <a:pt x="105" y="3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16" name="Freeform 74"/>
            <p:cNvSpPr>
              <a:spLocks/>
            </p:cNvSpPr>
            <p:nvPr/>
          </p:nvSpPr>
          <p:spPr bwMode="auto">
            <a:xfrm>
              <a:off x="4701" y="1053"/>
              <a:ext cx="44" cy="13"/>
            </a:xfrm>
            <a:custGeom>
              <a:avLst/>
              <a:gdLst>
                <a:gd name="T0" fmla="*/ 0 w 89"/>
                <a:gd name="T1" fmla="*/ 0 h 24"/>
                <a:gd name="T2" fmla="*/ 0 w 89"/>
                <a:gd name="T3" fmla="*/ 1 h 24"/>
                <a:gd name="T4" fmla="*/ 0 w 89"/>
                <a:gd name="T5" fmla="*/ 1 h 24"/>
                <a:gd name="T6" fmla="*/ 0 w 89"/>
                <a:gd name="T7" fmla="*/ 2 h 24"/>
                <a:gd name="T8" fmla="*/ 0 w 89"/>
                <a:gd name="T9" fmla="*/ 2 h 24"/>
                <a:gd name="T10" fmla="*/ 5 w 89"/>
                <a:gd name="T11" fmla="*/ 2 h 24"/>
                <a:gd name="T12" fmla="*/ 0 w 89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9"/>
                <a:gd name="T22" fmla="*/ 0 h 24"/>
                <a:gd name="T23" fmla="*/ 89 w 89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9" h="24">
                  <a:moveTo>
                    <a:pt x="0" y="0"/>
                  </a:moveTo>
                  <a:lnTo>
                    <a:pt x="0" y="6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1" y="24"/>
                  </a:lnTo>
                  <a:lnTo>
                    <a:pt x="89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17" name="Freeform 75"/>
            <p:cNvSpPr>
              <a:spLocks/>
            </p:cNvSpPr>
            <p:nvPr/>
          </p:nvSpPr>
          <p:spPr bwMode="auto">
            <a:xfrm>
              <a:off x="4696" y="1007"/>
              <a:ext cx="45" cy="12"/>
            </a:xfrm>
            <a:custGeom>
              <a:avLst/>
              <a:gdLst>
                <a:gd name="T0" fmla="*/ 0 w 90"/>
                <a:gd name="T1" fmla="*/ 0 h 24"/>
                <a:gd name="T2" fmla="*/ 1 w 90"/>
                <a:gd name="T3" fmla="*/ 1 h 24"/>
                <a:gd name="T4" fmla="*/ 1 w 90"/>
                <a:gd name="T5" fmla="*/ 1 h 24"/>
                <a:gd name="T6" fmla="*/ 1 w 90"/>
                <a:gd name="T7" fmla="*/ 2 h 24"/>
                <a:gd name="T8" fmla="*/ 1 w 90"/>
                <a:gd name="T9" fmla="*/ 2 h 24"/>
                <a:gd name="T10" fmla="*/ 6 w 90"/>
                <a:gd name="T11" fmla="*/ 1 h 24"/>
                <a:gd name="T12" fmla="*/ 0 w 90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0"/>
                <a:gd name="T22" fmla="*/ 0 h 24"/>
                <a:gd name="T23" fmla="*/ 90 w 90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0" h="24">
                  <a:moveTo>
                    <a:pt x="0" y="0"/>
                  </a:moveTo>
                  <a:lnTo>
                    <a:pt x="1" y="6"/>
                  </a:lnTo>
                  <a:lnTo>
                    <a:pt x="2" y="11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9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18" name="Freeform 76"/>
            <p:cNvSpPr>
              <a:spLocks/>
            </p:cNvSpPr>
            <p:nvPr/>
          </p:nvSpPr>
          <p:spPr bwMode="auto">
            <a:xfrm>
              <a:off x="4684" y="961"/>
              <a:ext cx="52" cy="14"/>
            </a:xfrm>
            <a:custGeom>
              <a:avLst/>
              <a:gdLst>
                <a:gd name="T0" fmla="*/ 0 w 104"/>
                <a:gd name="T1" fmla="*/ 0 h 28"/>
                <a:gd name="T2" fmla="*/ 1 w 104"/>
                <a:gd name="T3" fmla="*/ 1 h 28"/>
                <a:gd name="T4" fmla="*/ 1 w 104"/>
                <a:gd name="T5" fmla="*/ 1 h 28"/>
                <a:gd name="T6" fmla="*/ 1 w 104"/>
                <a:gd name="T7" fmla="*/ 2 h 28"/>
                <a:gd name="T8" fmla="*/ 1 w 104"/>
                <a:gd name="T9" fmla="*/ 2 h 28"/>
                <a:gd name="T10" fmla="*/ 7 w 104"/>
                <a:gd name="T11" fmla="*/ 1 h 28"/>
                <a:gd name="T12" fmla="*/ 0 w 104"/>
                <a:gd name="T13" fmla="*/ 0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"/>
                <a:gd name="T22" fmla="*/ 0 h 28"/>
                <a:gd name="T23" fmla="*/ 104 w 104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" h="28">
                  <a:moveTo>
                    <a:pt x="0" y="0"/>
                  </a:moveTo>
                  <a:lnTo>
                    <a:pt x="2" y="7"/>
                  </a:lnTo>
                  <a:lnTo>
                    <a:pt x="3" y="14"/>
                  </a:lnTo>
                  <a:lnTo>
                    <a:pt x="6" y="21"/>
                  </a:lnTo>
                  <a:lnTo>
                    <a:pt x="8" y="28"/>
                  </a:lnTo>
                  <a:lnTo>
                    <a:pt x="104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19" name="Freeform 77"/>
            <p:cNvSpPr>
              <a:spLocks/>
            </p:cNvSpPr>
            <p:nvPr/>
          </p:nvSpPr>
          <p:spPr bwMode="auto">
            <a:xfrm>
              <a:off x="4667" y="915"/>
              <a:ext cx="40" cy="11"/>
            </a:xfrm>
            <a:custGeom>
              <a:avLst/>
              <a:gdLst>
                <a:gd name="T0" fmla="*/ 0 w 81"/>
                <a:gd name="T1" fmla="*/ 1 h 22"/>
                <a:gd name="T2" fmla="*/ 0 w 81"/>
                <a:gd name="T3" fmla="*/ 1 h 22"/>
                <a:gd name="T4" fmla="*/ 0 w 81"/>
                <a:gd name="T5" fmla="*/ 1 h 22"/>
                <a:gd name="T6" fmla="*/ 0 w 81"/>
                <a:gd name="T7" fmla="*/ 1 h 22"/>
                <a:gd name="T8" fmla="*/ 0 w 81"/>
                <a:gd name="T9" fmla="*/ 2 h 22"/>
                <a:gd name="T10" fmla="*/ 5 w 81"/>
                <a:gd name="T11" fmla="*/ 0 h 22"/>
                <a:gd name="T12" fmla="*/ 0 w 81"/>
                <a:gd name="T13" fmla="*/ 1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"/>
                <a:gd name="T22" fmla="*/ 0 h 22"/>
                <a:gd name="T23" fmla="*/ 81 w 81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" h="22">
                  <a:moveTo>
                    <a:pt x="0" y="1"/>
                  </a:moveTo>
                  <a:lnTo>
                    <a:pt x="3" y="6"/>
                  </a:lnTo>
                  <a:lnTo>
                    <a:pt x="5" y="11"/>
                  </a:lnTo>
                  <a:lnTo>
                    <a:pt x="6" y="16"/>
                  </a:lnTo>
                  <a:lnTo>
                    <a:pt x="8" y="22"/>
                  </a:lnTo>
                  <a:lnTo>
                    <a:pt x="8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20" name="Freeform 78"/>
            <p:cNvSpPr>
              <a:spLocks/>
            </p:cNvSpPr>
            <p:nvPr/>
          </p:nvSpPr>
          <p:spPr bwMode="auto">
            <a:xfrm>
              <a:off x="4511" y="3760"/>
              <a:ext cx="31" cy="30"/>
            </a:xfrm>
            <a:custGeom>
              <a:avLst/>
              <a:gdLst>
                <a:gd name="T0" fmla="*/ 1 w 61"/>
                <a:gd name="T1" fmla="*/ 2 h 59"/>
                <a:gd name="T2" fmla="*/ 1 w 61"/>
                <a:gd name="T3" fmla="*/ 3 h 59"/>
                <a:gd name="T4" fmla="*/ 2 w 61"/>
                <a:gd name="T5" fmla="*/ 3 h 59"/>
                <a:gd name="T6" fmla="*/ 2 w 61"/>
                <a:gd name="T7" fmla="*/ 4 h 59"/>
                <a:gd name="T8" fmla="*/ 3 w 61"/>
                <a:gd name="T9" fmla="*/ 4 h 59"/>
                <a:gd name="T10" fmla="*/ 3 w 61"/>
                <a:gd name="T11" fmla="*/ 4 h 59"/>
                <a:gd name="T12" fmla="*/ 3 w 61"/>
                <a:gd name="T13" fmla="*/ 4 h 59"/>
                <a:gd name="T14" fmla="*/ 4 w 61"/>
                <a:gd name="T15" fmla="*/ 4 h 59"/>
                <a:gd name="T16" fmla="*/ 4 w 61"/>
                <a:gd name="T17" fmla="*/ 4 h 59"/>
                <a:gd name="T18" fmla="*/ 4 w 61"/>
                <a:gd name="T19" fmla="*/ 3 h 59"/>
                <a:gd name="T20" fmla="*/ 4 w 61"/>
                <a:gd name="T21" fmla="*/ 3 h 59"/>
                <a:gd name="T22" fmla="*/ 4 w 61"/>
                <a:gd name="T23" fmla="*/ 3 h 59"/>
                <a:gd name="T24" fmla="*/ 4 w 61"/>
                <a:gd name="T25" fmla="*/ 2 h 59"/>
                <a:gd name="T26" fmla="*/ 3 w 61"/>
                <a:gd name="T27" fmla="*/ 2 h 59"/>
                <a:gd name="T28" fmla="*/ 3 w 61"/>
                <a:gd name="T29" fmla="*/ 2 h 59"/>
                <a:gd name="T30" fmla="*/ 3 w 61"/>
                <a:gd name="T31" fmla="*/ 1 h 59"/>
                <a:gd name="T32" fmla="*/ 2 w 61"/>
                <a:gd name="T33" fmla="*/ 1 h 59"/>
                <a:gd name="T34" fmla="*/ 2 w 61"/>
                <a:gd name="T35" fmla="*/ 1 h 59"/>
                <a:gd name="T36" fmla="*/ 1 w 61"/>
                <a:gd name="T37" fmla="*/ 0 h 59"/>
                <a:gd name="T38" fmla="*/ 1 w 61"/>
                <a:gd name="T39" fmla="*/ 1 h 59"/>
                <a:gd name="T40" fmla="*/ 1 w 61"/>
                <a:gd name="T41" fmla="*/ 1 h 59"/>
                <a:gd name="T42" fmla="*/ 1 w 61"/>
                <a:gd name="T43" fmla="*/ 1 h 59"/>
                <a:gd name="T44" fmla="*/ 0 w 61"/>
                <a:gd name="T45" fmla="*/ 1 h 59"/>
                <a:gd name="T46" fmla="*/ 1 w 61"/>
                <a:gd name="T47" fmla="*/ 2 h 59"/>
                <a:gd name="T48" fmla="*/ 1 w 61"/>
                <a:gd name="T49" fmla="*/ 2 h 59"/>
                <a:gd name="T50" fmla="*/ 1 w 61"/>
                <a:gd name="T51" fmla="*/ 2 h 5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1"/>
                <a:gd name="T79" fmla="*/ 0 h 59"/>
                <a:gd name="T80" fmla="*/ 61 w 61"/>
                <a:gd name="T81" fmla="*/ 59 h 5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1" h="59">
                  <a:moveTo>
                    <a:pt x="4" y="28"/>
                  </a:moveTo>
                  <a:lnTo>
                    <a:pt x="11" y="35"/>
                  </a:lnTo>
                  <a:lnTo>
                    <a:pt x="19" y="43"/>
                  </a:lnTo>
                  <a:lnTo>
                    <a:pt x="26" y="50"/>
                  </a:lnTo>
                  <a:lnTo>
                    <a:pt x="36" y="56"/>
                  </a:lnTo>
                  <a:lnTo>
                    <a:pt x="41" y="59"/>
                  </a:lnTo>
                  <a:lnTo>
                    <a:pt x="48" y="59"/>
                  </a:lnTo>
                  <a:lnTo>
                    <a:pt x="54" y="57"/>
                  </a:lnTo>
                  <a:lnTo>
                    <a:pt x="59" y="52"/>
                  </a:lnTo>
                  <a:lnTo>
                    <a:pt x="61" y="46"/>
                  </a:lnTo>
                  <a:lnTo>
                    <a:pt x="61" y="41"/>
                  </a:lnTo>
                  <a:lnTo>
                    <a:pt x="60" y="35"/>
                  </a:lnTo>
                  <a:lnTo>
                    <a:pt x="55" y="30"/>
                  </a:lnTo>
                  <a:lnTo>
                    <a:pt x="47" y="25"/>
                  </a:lnTo>
                  <a:lnTo>
                    <a:pt x="40" y="19"/>
                  </a:lnTo>
                  <a:lnTo>
                    <a:pt x="33" y="12"/>
                  </a:lnTo>
                  <a:lnTo>
                    <a:pt x="26" y="5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9" y="2"/>
                  </a:lnTo>
                  <a:lnTo>
                    <a:pt x="4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1" y="23"/>
                  </a:lnTo>
                  <a:lnTo>
                    <a:pt x="4" y="28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21" name="Freeform 79"/>
            <p:cNvSpPr>
              <a:spLocks/>
            </p:cNvSpPr>
            <p:nvPr/>
          </p:nvSpPr>
          <p:spPr bwMode="auto">
            <a:xfrm>
              <a:off x="4574" y="3818"/>
              <a:ext cx="22" cy="27"/>
            </a:xfrm>
            <a:custGeom>
              <a:avLst/>
              <a:gdLst>
                <a:gd name="T0" fmla="*/ 1 w 45"/>
                <a:gd name="T1" fmla="*/ 3 h 55"/>
                <a:gd name="T2" fmla="*/ 2 w 45"/>
                <a:gd name="T3" fmla="*/ 2 h 55"/>
                <a:gd name="T4" fmla="*/ 2 w 45"/>
                <a:gd name="T5" fmla="*/ 2 h 55"/>
                <a:gd name="T6" fmla="*/ 2 w 45"/>
                <a:gd name="T7" fmla="*/ 1 h 55"/>
                <a:gd name="T8" fmla="*/ 2 w 45"/>
                <a:gd name="T9" fmla="*/ 1 h 55"/>
                <a:gd name="T10" fmla="*/ 2 w 45"/>
                <a:gd name="T11" fmla="*/ 1 h 55"/>
                <a:gd name="T12" fmla="*/ 2 w 45"/>
                <a:gd name="T13" fmla="*/ 0 h 55"/>
                <a:gd name="T14" fmla="*/ 2 w 45"/>
                <a:gd name="T15" fmla="*/ 0 h 55"/>
                <a:gd name="T16" fmla="*/ 2 w 45"/>
                <a:gd name="T17" fmla="*/ 0 h 55"/>
                <a:gd name="T18" fmla="*/ 1 w 45"/>
                <a:gd name="T19" fmla="*/ 0 h 55"/>
                <a:gd name="T20" fmla="*/ 1 w 45"/>
                <a:gd name="T21" fmla="*/ 0 h 55"/>
                <a:gd name="T22" fmla="*/ 1 w 45"/>
                <a:gd name="T23" fmla="*/ 0 h 55"/>
                <a:gd name="T24" fmla="*/ 0 w 45"/>
                <a:gd name="T25" fmla="*/ 0 h 55"/>
                <a:gd name="T26" fmla="*/ 0 w 45"/>
                <a:gd name="T27" fmla="*/ 0 h 55"/>
                <a:gd name="T28" fmla="*/ 0 w 45"/>
                <a:gd name="T29" fmla="*/ 1 h 55"/>
                <a:gd name="T30" fmla="*/ 0 w 45"/>
                <a:gd name="T31" fmla="*/ 1 h 55"/>
                <a:gd name="T32" fmla="*/ 0 w 45"/>
                <a:gd name="T33" fmla="*/ 1 h 55"/>
                <a:gd name="T34" fmla="*/ 0 w 45"/>
                <a:gd name="T35" fmla="*/ 2 h 55"/>
                <a:gd name="T36" fmla="*/ 0 w 45"/>
                <a:gd name="T37" fmla="*/ 2 h 55"/>
                <a:gd name="T38" fmla="*/ 0 w 45"/>
                <a:gd name="T39" fmla="*/ 2 h 55"/>
                <a:gd name="T40" fmla="*/ 0 w 45"/>
                <a:gd name="T41" fmla="*/ 3 h 55"/>
                <a:gd name="T42" fmla="*/ 0 w 45"/>
                <a:gd name="T43" fmla="*/ 3 h 55"/>
                <a:gd name="T44" fmla="*/ 1 w 45"/>
                <a:gd name="T45" fmla="*/ 3 h 55"/>
                <a:gd name="T46" fmla="*/ 1 w 45"/>
                <a:gd name="T47" fmla="*/ 3 h 55"/>
                <a:gd name="T48" fmla="*/ 1 w 45"/>
                <a:gd name="T49" fmla="*/ 3 h 55"/>
                <a:gd name="T50" fmla="*/ 1 w 45"/>
                <a:gd name="T51" fmla="*/ 3 h 5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5"/>
                <a:gd name="T80" fmla="*/ 45 w 45"/>
                <a:gd name="T81" fmla="*/ 55 h 5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5">
                  <a:moveTo>
                    <a:pt x="29" y="49"/>
                  </a:moveTo>
                  <a:lnTo>
                    <a:pt x="35" y="43"/>
                  </a:lnTo>
                  <a:lnTo>
                    <a:pt x="38" y="38"/>
                  </a:lnTo>
                  <a:lnTo>
                    <a:pt x="42" y="31"/>
                  </a:lnTo>
                  <a:lnTo>
                    <a:pt x="44" y="23"/>
                  </a:lnTo>
                  <a:lnTo>
                    <a:pt x="45" y="17"/>
                  </a:lnTo>
                  <a:lnTo>
                    <a:pt x="44" y="10"/>
                  </a:lnTo>
                  <a:lnTo>
                    <a:pt x="41" y="5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9" y="4"/>
                  </a:lnTo>
                  <a:lnTo>
                    <a:pt x="15" y="10"/>
                  </a:lnTo>
                  <a:lnTo>
                    <a:pt x="13" y="15"/>
                  </a:lnTo>
                  <a:lnTo>
                    <a:pt x="11" y="20"/>
                  </a:lnTo>
                  <a:lnTo>
                    <a:pt x="7" y="25"/>
                  </a:lnTo>
                  <a:lnTo>
                    <a:pt x="4" y="30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3" y="47"/>
                  </a:lnTo>
                  <a:lnTo>
                    <a:pt x="7" y="51"/>
                  </a:lnTo>
                  <a:lnTo>
                    <a:pt x="13" y="55"/>
                  </a:lnTo>
                  <a:lnTo>
                    <a:pt x="19" y="55"/>
                  </a:lnTo>
                  <a:lnTo>
                    <a:pt x="24" y="54"/>
                  </a:lnTo>
                  <a:lnTo>
                    <a:pt x="29" y="49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22" name="Freeform 80"/>
            <p:cNvSpPr>
              <a:spLocks/>
            </p:cNvSpPr>
            <p:nvPr/>
          </p:nvSpPr>
          <p:spPr bwMode="auto">
            <a:xfrm>
              <a:off x="4474" y="3808"/>
              <a:ext cx="20" cy="31"/>
            </a:xfrm>
            <a:custGeom>
              <a:avLst/>
              <a:gdLst>
                <a:gd name="T0" fmla="*/ 1 w 39"/>
                <a:gd name="T1" fmla="*/ 2 h 61"/>
                <a:gd name="T2" fmla="*/ 1 w 39"/>
                <a:gd name="T3" fmla="*/ 2 h 61"/>
                <a:gd name="T4" fmla="*/ 1 w 39"/>
                <a:gd name="T5" fmla="*/ 3 h 61"/>
                <a:gd name="T6" fmla="*/ 1 w 39"/>
                <a:gd name="T7" fmla="*/ 3 h 61"/>
                <a:gd name="T8" fmla="*/ 1 w 39"/>
                <a:gd name="T9" fmla="*/ 3 h 61"/>
                <a:gd name="T10" fmla="*/ 1 w 39"/>
                <a:gd name="T11" fmla="*/ 4 h 61"/>
                <a:gd name="T12" fmla="*/ 1 w 39"/>
                <a:gd name="T13" fmla="*/ 4 h 61"/>
                <a:gd name="T14" fmla="*/ 2 w 39"/>
                <a:gd name="T15" fmla="*/ 4 h 61"/>
                <a:gd name="T16" fmla="*/ 2 w 39"/>
                <a:gd name="T17" fmla="*/ 4 h 61"/>
                <a:gd name="T18" fmla="*/ 2 w 39"/>
                <a:gd name="T19" fmla="*/ 4 h 61"/>
                <a:gd name="T20" fmla="*/ 3 w 39"/>
                <a:gd name="T21" fmla="*/ 4 h 61"/>
                <a:gd name="T22" fmla="*/ 3 w 39"/>
                <a:gd name="T23" fmla="*/ 3 h 61"/>
                <a:gd name="T24" fmla="*/ 3 w 39"/>
                <a:gd name="T25" fmla="*/ 3 h 61"/>
                <a:gd name="T26" fmla="*/ 3 w 39"/>
                <a:gd name="T27" fmla="*/ 3 h 61"/>
                <a:gd name="T28" fmla="*/ 3 w 39"/>
                <a:gd name="T29" fmla="*/ 2 h 61"/>
                <a:gd name="T30" fmla="*/ 2 w 39"/>
                <a:gd name="T31" fmla="*/ 2 h 61"/>
                <a:gd name="T32" fmla="*/ 2 w 39"/>
                <a:gd name="T33" fmla="*/ 1 h 61"/>
                <a:gd name="T34" fmla="*/ 2 w 39"/>
                <a:gd name="T35" fmla="*/ 1 h 61"/>
                <a:gd name="T36" fmla="*/ 2 w 39"/>
                <a:gd name="T37" fmla="*/ 1 h 61"/>
                <a:gd name="T38" fmla="*/ 1 w 39"/>
                <a:gd name="T39" fmla="*/ 0 h 61"/>
                <a:gd name="T40" fmla="*/ 1 w 39"/>
                <a:gd name="T41" fmla="*/ 1 h 61"/>
                <a:gd name="T42" fmla="*/ 1 w 39"/>
                <a:gd name="T43" fmla="*/ 1 h 61"/>
                <a:gd name="T44" fmla="*/ 1 w 39"/>
                <a:gd name="T45" fmla="*/ 1 h 61"/>
                <a:gd name="T46" fmla="*/ 0 w 39"/>
                <a:gd name="T47" fmla="*/ 2 h 61"/>
                <a:gd name="T48" fmla="*/ 1 w 39"/>
                <a:gd name="T49" fmla="*/ 2 h 61"/>
                <a:gd name="T50" fmla="*/ 1 w 39"/>
                <a:gd name="T51" fmla="*/ 2 h 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9"/>
                <a:gd name="T79" fmla="*/ 0 h 61"/>
                <a:gd name="T80" fmla="*/ 39 w 39"/>
                <a:gd name="T81" fmla="*/ 61 h 6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9" h="61">
                  <a:moveTo>
                    <a:pt x="1" y="23"/>
                  </a:moveTo>
                  <a:lnTo>
                    <a:pt x="3" y="29"/>
                  </a:lnTo>
                  <a:lnTo>
                    <a:pt x="5" y="36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9" y="54"/>
                  </a:lnTo>
                  <a:lnTo>
                    <a:pt x="14" y="59"/>
                  </a:lnTo>
                  <a:lnTo>
                    <a:pt x="20" y="61"/>
                  </a:lnTo>
                  <a:lnTo>
                    <a:pt x="26" y="61"/>
                  </a:lnTo>
                  <a:lnTo>
                    <a:pt x="32" y="59"/>
                  </a:lnTo>
                  <a:lnTo>
                    <a:pt x="37" y="54"/>
                  </a:lnTo>
                  <a:lnTo>
                    <a:pt x="39" y="48"/>
                  </a:lnTo>
                  <a:lnTo>
                    <a:pt x="39" y="43"/>
                  </a:lnTo>
                  <a:lnTo>
                    <a:pt x="37" y="35"/>
                  </a:lnTo>
                  <a:lnTo>
                    <a:pt x="35" y="27"/>
                  </a:lnTo>
                  <a:lnTo>
                    <a:pt x="32" y="18"/>
                  </a:lnTo>
                  <a:lnTo>
                    <a:pt x="30" y="10"/>
                  </a:lnTo>
                  <a:lnTo>
                    <a:pt x="26" y="5"/>
                  </a:lnTo>
                  <a:lnTo>
                    <a:pt x="22" y="1"/>
                  </a:lnTo>
                  <a:lnTo>
                    <a:pt x="15" y="0"/>
                  </a:lnTo>
                  <a:lnTo>
                    <a:pt x="9" y="2"/>
                  </a:lnTo>
                  <a:lnTo>
                    <a:pt x="5" y="6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23" name="Freeform 81"/>
            <p:cNvSpPr>
              <a:spLocks/>
            </p:cNvSpPr>
            <p:nvPr/>
          </p:nvSpPr>
          <p:spPr bwMode="auto">
            <a:xfrm>
              <a:off x="4591" y="3748"/>
              <a:ext cx="23" cy="25"/>
            </a:xfrm>
            <a:custGeom>
              <a:avLst/>
              <a:gdLst>
                <a:gd name="T0" fmla="*/ 2 w 45"/>
                <a:gd name="T1" fmla="*/ 2 h 51"/>
                <a:gd name="T2" fmla="*/ 2 w 45"/>
                <a:gd name="T3" fmla="*/ 2 h 51"/>
                <a:gd name="T4" fmla="*/ 3 w 45"/>
                <a:gd name="T5" fmla="*/ 2 h 51"/>
                <a:gd name="T6" fmla="*/ 3 w 45"/>
                <a:gd name="T7" fmla="*/ 1 h 51"/>
                <a:gd name="T8" fmla="*/ 3 w 45"/>
                <a:gd name="T9" fmla="*/ 1 h 51"/>
                <a:gd name="T10" fmla="*/ 3 w 45"/>
                <a:gd name="T11" fmla="*/ 1 h 51"/>
                <a:gd name="T12" fmla="*/ 3 w 45"/>
                <a:gd name="T13" fmla="*/ 0 h 51"/>
                <a:gd name="T14" fmla="*/ 3 w 45"/>
                <a:gd name="T15" fmla="*/ 0 h 51"/>
                <a:gd name="T16" fmla="*/ 3 w 45"/>
                <a:gd name="T17" fmla="*/ 0 h 51"/>
                <a:gd name="T18" fmla="*/ 3 w 45"/>
                <a:gd name="T19" fmla="*/ 0 h 51"/>
                <a:gd name="T20" fmla="*/ 2 w 45"/>
                <a:gd name="T21" fmla="*/ 0 h 51"/>
                <a:gd name="T22" fmla="*/ 2 w 45"/>
                <a:gd name="T23" fmla="*/ 0 h 51"/>
                <a:gd name="T24" fmla="*/ 2 w 45"/>
                <a:gd name="T25" fmla="*/ 0 h 51"/>
                <a:gd name="T26" fmla="*/ 1 w 45"/>
                <a:gd name="T27" fmla="*/ 0 h 51"/>
                <a:gd name="T28" fmla="*/ 1 w 45"/>
                <a:gd name="T29" fmla="*/ 0 h 51"/>
                <a:gd name="T30" fmla="*/ 1 w 45"/>
                <a:gd name="T31" fmla="*/ 1 h 51"/>
                <a:gd name="T32" fmla="*/ 1 w 45"/>
                <a:gd name="T33" fmla="*/ 1 h 51"/>
                <a:gd name="T34" fmla="*/ 0 w 45"/>
                <a:gd name="T35" fmla="*/ 1 h 51"/>
                <a:gd name="T36" fmla="*/ 0 w 45"/>
                <a:gd name="T37" fmla="*/ 2 h 51"/>
                <a:gd name="T38" fmla="*/ 1 w 45"/>
                <a:gd name="T39" fmla="*/ 2 h 51"/>
                <a:gd name="T40" fmla="*/ 1 w 45"/>
                <a:gd name="T41" fmla="*/ 2 h 51"/>
                <a:gd name="T42" fmla="*/ 1 w 45"/>
                <a:gd name="T43" fmla="*/ 3 h 51"/>
                <a:gd name="T44" fmla="*/ 2 w 45"/>
                <a:gd name="T45" fmla="*/ 3 h 51"/>
                <a:gd name="T46" fmla="*/ 2 w 45"/>
                <a:gd name="T47" fmla="*/ 3 h 51"/>
                <a:gd name="T48" fmla="*/ 2 w 45"/>
                <a:gd name="T49" fmla="*/ 2 h 51"/>
                <a:gd name="T50" fmla="*/ 2 w 45"/>
                <a:gd name="T51" fmla="*/ 2 h 5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1"/>
                <a:gd name="T80" fmla="*/ 45 w 45"/>
                <a:gd name="T81" fmla="*/ 51 h 5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1">
                  <a:moveTo>
                    <a:pt x="28" y="45"/>
                  </a:moveTo>
                  <a:lnTo>
                    <a:pt x="32" y="40"/>
                  </a:lnTo>
                  <a:lnTo>
                    <a:pt x="36" y="35"/>
                  </a:lnTo>
                  <a:lnTo>
                    <a:pt x="39" y="30"/>
                  </a:lnTo>
                  <a:lnTo>
                    <a:pt x="41" y="26"/>
                  </a:lnTo>
                  <a:lnTo>
                    <a:pt x="45" y="20"/>
                  </a:lnTo>
                  <a:lnTo>
                    <a:pt x="45" y="14"/>
                  </a:lnTo>
                  <a:lnTo>
                    <a:pt x="44" y="8"/>
                  </a:lnTo>
                  <a:lnTo>
                    <a:pt x="39" y="4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2" y="1"/>
                  </a:lnTo>
                  <a:lnTo>
                    <a:pt x="17" y="6"/>
                  </a:lnTo>
                  <a:lnTo>
                    <a:pt x="13" y="11"/>
                  </a:lnTo>
                  <a:lnTo>
                    <a:pt x="9" y="15"/>
                  </a:lnTo>
                  <a:lnTo>
                    <a:pt x="6" y="21"/>
                  </a:lnTo>
                  <a:lnTo>
                    <a:pt x="2" y="26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6" y="47"/>
                  </a:lnTo>
                  <a:lnTo>
                    <a:pt x="12" y="51"/>
                  </a:lnTo>
                  <a:lnTo>
                    <a:pt x="17" y="51"/>
                  </a:lnTo>
                  <a:lnTo>
                    <a:pt x="23" y="50"/>
                  </a:lnTo>
                  <a:lnTo>
                    <a:pt x="28" y="45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24" name="Freeform 82"/>
            <p:cNvSpPr>
              <a:spLocks/>
            </p:cNvSpPr>
            <p:nvPr/>
          </p:nvSpPr>
          <p:spPr bwMode="auto">
            <a:xfrm>
              <a:off x="4672" y="3822"/>
              <a:ext cx="31" cy="29"/>
            </a:xfrm>
            <a:custGeom>
              <a:avLst/>
              <a:gdLst>
                <a:gd name="T0" fmla="*/ 1 w 62"/>
                <a:gd name="T1" fmla="*/ 2 h 58"/>
                <a:gd name="T2" fmla="*/ 1 w 62"/>
                <a:gd name="T3" fmla="*/ 3 h 58"/>
                <a:gd name="T4" fmla="*/ 2 w 62"/>
                <a:gd name="T5" fmla="*/ 3 h 58"/>
                <a:gd name="T6" fmla="*/ 2 w 62"/>
                <a:gd name="T7" fmla="*/ 4 h 58"/>
                <a:gd name="T8" fmla="*/ 3 w 62"/>
                <a:gd name="T9" fmla="*/ 4 h 58"/>
                <a:gd name="T10" fmla="*/ 3 w 62"/>
                <a:gd name="T11" fmla="*/ 4 h 58"/>
                <a:gd name="T12" fmla="*/ 4 w 62"/>
                <a:gd name="T13" fmla="*/ 4 h 58"/>
                <a:gd name="T14" fmla="*/ 4 w 62"/>
                <a:gd name="T15" fmla="*/ 4 h 58"/>
                <a:gd name="T16" fmla="*/ 4 w 62"/>
                <a:gd name="T17" fmla="*/ 4 h 58"/>
                <a:gd name="T18" fmla="*/ 4 w 62"/>
                <a:gd name="T19" fmla="*/ 3 h 58"/>
                <a:gd name="T20" fmla="*/ 4 w 62"/>
                <a:gd name="T21" fmla="*/ 3 h 58"/>
                <a:gd name="T22" fmla="*/ 4 w 62"/>
                <a:gd name="T23" fmla="*/ 3 h 58"/>
                <a:gd name="T24" fmla="*/ 4 w 62"/>
                <a:gd name="T25" fmla="*/ 2 h 58"/>
                <a:gd name="T26" fmla="*/ 3 w 62"/>
                <a:gd name="T27" fmla="*/ 2 h 58"/>
                <a:gd name="T28" fmla="*/ 3 w 62"/>
                <a:gd name="T29" fmla="*/ 2 h 58"/>
                <a:gd name="T30" fmla="*/ 3 w 62"/>
                <a:gd name="T31" fmla="*/ 1 h 58"/>
                <a:gd name="T32" fmla="*/ 2 w 62"/>
                <a:gd name="T33" fmla="*/ 1 h 58"/>
                <a:gd name="T34" fmla="*/ 2 w 62"/>
                <a:gd name="T35" fmla="*/ 1 h 58"/>
                <a:gd name="T36" fmla="*/ 1 w 62"/>
                <a:gd name="T37" fmla="*/ 0 h 58"/>
                <a:gd name="T38" fmla="*/ 1 w 62"/>
                <a:gd name="T39" fmla="*/ 1 h 58"/>
                <a:gd name="T40" fmla="*/ 1 w 62"/>
                <a:gd name="T41" fmla="*/ 1 h 58"/>
                <a:gd name="T42" fmla="*/ 1 w 62"/>
                <a:gd name="T43" fmla="*/ 1 h 58"/>
                <a:gd name="T44" fmla="*/ 0 w 62"/>
                <a:gd name="T45" fmla="*/ 1 h 58"/>
                <a:gd name="T46" fmla="*/ 1 w 62"/>
                <a:gd name="T47" fmla="*/ 2 h 58"/>
                <a:gd name="T48" fmla="*/ 1 w 62"/>
                <a:gd name="T49" fmla="*/ 2 h 58"/>
                <a:gd name="T50" fmla="*/ 1 w 62"/>
                <a:gd name="T51" fmla="*/ 2 h 5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58"/>
                <a:gd name="T80" fmla="*/ 62 w 62"/>
                <a:gd name="T81" fmla="*/ 58 h 5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58">
                  <a:moveTo>
                    <a:pt x="5" y="27"/>
                  </a:moveTo>
                  <a:lnTo>
                    <a:pt x="13" y="34"/>
                  </a:lnTo>
                  <a:lnTo>
                    <a:pt x="20" y="42"/>
                  </a:lnTo>
                  <a:lnTo>
                    <a:pt x="28" y="49"/>
                  </a:lnTo>
                  <a:lnTo>
                    <a:pt x="37" y="55"/>
                  </a:lnTo>
                  <a:lnTo>
                    <a:pt x="43" y="58"/>
                  </a:lnTo>
                  <a:lnTo>
                    <a:pt x="49" y="58"/>
                  </a:lnTo>
                  <a:lnTo>
                    <a:pt x="54" y="56"/>
                  </a:lnTo>
                  <a:lnTo>
                    <a:pt x="59" y="52"/>
                  </a:lnTo>
                  <a:lnTo>
                    <a:pt x="61" y="46"/>
                  </a:lnTo>
                  <a:lnTo>
                    <a:pt x="62" y="40"/>
                  </a:lnTo>
                  <a:lnTo>
                    <a:pt x="60" y="34"/>
                  </a:lnTo>
                  <a:lnTo>
                    <a:pt x="56" y="30"/>
                  </a:lnTo>
                  <a:lnTo>
                    <a:pt x="47" y="24"/>
                  </a:lnTo>
                  <a:lnTo>
                    <a:pt x="41" y="18"/>
                  </a:lnTo>
                  <a:lnTo>
                    <a:pt x="35" y="11"/>
                  </a:lnTo>
                  <a:lnTo>
                    <a:pt x="28" y="4"/>
                  </a:lnTo>
                  <a:lnTo>
                    <a:pt x="22" y="1"/>
                  </a:lnTo>
                  <a:lnTo>
                    <a:pt x="16" y="0"/>
                  </a:lnTo>
                  <a:lnTo>
                    <a:pt x="9" y="1"/>
                  </a:lnTo>
                  <a:lnTo>
                    <a:pt x="5" y="4"/>
                  </a:lnTo>
                  <a:lnTo>
                    <a:pt x="1" y="10"/>
                  </a:lnTo>
                  <a:lnTo>
                    <a:pt x="0" y="16"/>
                  </a:lnTo>
                  <a:lnTo>
                    <a:pt x="1" y="23"/>
                  </a:lnTo>
                  <a:lnTo>
                    <a:pt x="5" y="27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25" name="Freeform 83"/>
            <p:cNvSpPr>
              <a:spLocks/>
            </p:cNvSpPr>
            <p:nvPr/>
          </p:nvSpPr>
          <p:spPr bwMode="auto">
            <a:xfrm>
              <a:off x="4734" y="3880"/>
              <a:ext cx="23" cy="27"/>
            </a:xfrm>
            <a:custGeom>
              <a:avLst/>
              <a:gdLst>
                <a:gd name="T0" fmla="*/ 2 w 45"/>
                <a:gd name="T1" fmla="*/ 3 h 54"/>
                <a:gd name="T2" fmla="*/ 3 w 45"/>
                <a:gd name="T3" fmla="*/ 3 h 54"/>
                <a:gd name="T4" fmla="*/ 3 w 45"/>
                <a:gd name="T5" fmla="*/ 3 h 54"/>
                <a:gd name="T6" fmla="*/ 3 w 45"/>
                <a:gd name="T7" fmla="*/ 2 h 54"/>
                <a:gd name="T8" fmla="*/ 3 w 45"/>
                <a:gd name="T9" fmla="*/ 2 h 54"/>
                <a:gd name="T10" fmla="*/ 3 w 45"/>
                <a:gd name="T11" fmla="*/ 1 h 54"/>
                <a:gd name="T12" fmla="*/ 3 w 45"/>
                <a:gd name="T13" fmla="*/ 1 h 54"/>
                <a:gd name="T14" fmla="*/ 3 w 45"/>
                <a:gd name="T15" fmla="*/ 1 h 54"/>
                <a:gd name="T16" fmla="*/ 3 w 45"/>
                <a:gd name="T17" fmla="*/ 1 h 54"/>
                <a:gd name="T18" fmla="*/ 2 w 45"/>
                <a:gd name="T19" fmla="*/ 0 h 54"/>
                <a:gd name="T20" fmla="*/ 2 w 45"/>
                <a:gd name="T21" fmla="*/ 1 h 54"/>
                <a:gd name="T22" fmla="*/ 2 w 45"/>
                <a:gd name="T23" fmla="*/ 1 h 54"/>
                <a:gd name="T24" fmla="*/ 1 w 45"/>
                <a:gd name="T25" fmla="*/ 1 h 54"/>
                <a:gd name="T26" fmla="*/ 1 w 45"/>
                <a:gd name="T27" fmla="*/ 1 h 54"/>
                <a:gd name="T28" fmla="*/ 1 w 45"/>
                <a:gd name="T29" fmla="*/ 2 h 54"/>
                <a:gd name="T30" fmla="*/ 1 w 45"/>
                <a:gd name="T31" fmla="*/ 2 h 54"/>
                <a:gd name="T32" fmla="*/ 1 w 45"/>
                <a:gd name="T33" fmla="*/ 2 h 54"/>
                <a:gd name="T34" fmla="*/ 0 w 45"/>
                <a:gd name="T35" fmla="*/ 3 h 54"/>
                <a:gd name="T36" fmla="*/ 0 w 45"/>
                <a:gd name="T37" fmla="*/ 3 h 54"/>
                <a:gd name="T38" fmla="*/ 1 w 45"/>
                <a:gd name="T39" fmla="*/ 3 h 54"/>
                <a:gd name="T40" fmla="*/ 1 w 45"/>
                <a:gd name="T41" fmla="*/ 4 h 54"/>
                <a:gd name="T42" fmla="*/ 1 w 45"/>
                <a:gd name="T43" fmla="*/ 4 h 54"/>
                <a:gd name="T44" fmla="*/ 2 w 45"/>
                <a:gd name="T45" fmla="*/ 4 h 54"/>
                <a:gd name="T46" fmla="*/ 2 w 45"/>
                <a:gd name="T47" fmla="*/ 4 h 54"/>
                <a:gd name="T48" fmla="*/ 2 w 45"/>
                <a:gd name="T49" fmla="*/ 3 h 54"/>
                <a:gd name="T50" fmla="*/ 2 w 45"/>
                <a:gd name="T51" fmla="*/ 3 h 5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4"/>
                <a:gd name="T80" fmla="*/ 45 w 45"/>
                <a:gd name="T81" fmla="*/ 54 h 5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4">
                  <a:moveTo>
                    <a:pt x="28" y="48"/>
                  </a:moveTo>
                  <a:lnTo>
                    <a:pt x="34" y="43"/>
                  </a:lnTo>
                  <a:lnTo>
                    <a:pt x="39" y="37"/>
                  </a:lnTo>
                  <a:lnTo>
                    <a:pt x="41" y="30"/>
                  </a:lnTo>
                  <a:lnTo>
                    <a:pt x="43" y="22"/>
                  </a:lnTo>
                  <a:lnTo>
                    <a:pt x="45" y="16"/>
                  </a:lnTo>
                  <a:lnTo>
                    <a:pt x="43" y="9"/>
                  </a:lnTo>
                  <a:lnTo>
                    <a:pt x="41" y="5"/>
                  </a:lnTo>
                  <a:lnTo>
                    <a:pt x="37" y="1"/>
                  </a:lnTo>
                  <a:lnTo>
                    <a:pt x="31" y="0"/>
                  </a:lnTo>
                  <a:lnTo>
                    <a:pt x="24" y="1"/>
                  </a:lnTo>
                  <a:lnTo>
                    <a:pt x="18" y="5"/>
                  </a:lnTo>
                  <a:lnTo>
                    <a:pt x="15" y="9"/>
                  </a:lnTo>
                  <a:lnTo>
                    <a:pt x="12" y="14"/>
                  </a:lnTo>
                  <a:lnTo>
                    <a:pt x="10" y="20"/>
                  </a:lnTo>
                  <a:lnTo>
                    <a:pt x="7" y="24"/>
                  </a:lnTo>
                  <a:lnTo>
                    <a:pt x="3" y="29"/>
                  </a:lnTo>
                  <a:lnTo>
                    <a:pt x="0" y="35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7" y="51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3"/>
                  </a:lnTo>
                  <a:lnTo>
                    <a:pt x="28" y="48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26" name="Freeform 84"/>
            <p:cNvSpPr>
              <a:spLocks/>
            </p:cNvSpPr>
            <p:nvPr/>
          </p:nvSpPr>
          <p:spPr bwMode="auto">
            <a:xfrm>
              <a:off x="4635" y="3870"/>
              <a:ext cx="19" cy="30"/>
            </a:xfrm>
            <a:custGeom>
              <a:avLst/>
              <a:gdLst>
                <a:gd name="T0" fmla="*/ 0 w 40"/>
                <a:gd name="T1" fmla="*/ 1 h 61"/>
                <a:gd name="T2" fmla="*/ 0 w 40"/>
                <a:gd name="T3" fmla="*/ 1 h 61"/>
                <a:gd name="T4" fmla="*/ 0 w 40"/>
                <a:gd name="T5" fmla="*/ 2 h 61"/>
                <a:gd name="T6" fmla="*/ 0 w 40"/>
                <a:gd name="T7" fmla="*/ 2 h 61"/>
                <a:gd name="T8" fmla="*/ 0 w 40"/>
                <a:gd name="T9" fmla="*/ 3 h 61"/>
                <a:gd name="T10" fmla="*/ 0 w 40"/>
                <a:gd name="T11" fmla="*/ 3 h 61"/>
                <a:gd name="T12" fmla="*/ 0 w 40"/>
                <a:gd name="T13" fmla="*/ 3 h 61"/>
                <a:gd name="T14" fmla="*/ 1 w 40"/>
                <a:gd name="T15" fmla="*/ 3 h 61"/>
                <a:gd name="T16" fmla="*/ 1 w 40"/>
                <a:gd name="T17" fmla="*/ 3 h 61"/>
                <a:gd name="T18" fmla="*/ 2 w 40"/>
                <a:gd name="T19" fmla="*/ 3 h 61"/>
                <a:gd name="T20" fmla="*/ 2 w 40"/>
                <a:gd name="T21" fmla="*/ 3 h 61"/>
                <a:gd name="T22" fmla="*/ 2 w 40"/>
                <a:gd name="T23" fmla="*/ 3 h 61"/>
                <a:gd name="T24" fmla="*/ 2 w 40"/>
                <a:gd name="T25" fmla="*/ 2 h 61"/>
                <a:gd name="T26" fmla="*/ 2 w 40"/>
                <a:gd name="T27" fmla="*/ 2 h 61"/>
                <a:gd name="T28" fmla="*/ 2 w 40"/>
                <a:gd name="T29" fmla="*/ 1 h 61"/>
                <a:gd name="T30" fmla="*/ 2 w 40"/>
                <a:gd name="T31" fmla="*/ 1 h 61"/>
                <a:gd name="T32" fmla="*/ 1 w 40"/>
                <a:gd name="T33" fmla="*/ 0 h 61"/>
                <a:gd name="T34" fmla="*/ 1 w 40"/>
                <a:gd name="T35" fmla="*/ 0 h 61"/>
                <a:gd name="T36" fmla="*/ 1 w 40"/>
                <a:gd name="T37" fmla="*/ 0 h 61"/>
                <a:gd name="T38" fmla="*/ 1 w 40"/>
                <a:gd name="T39" fmla="*/ 0 h 61"/>
                <a:gd name="T40" fmla="*/ 0 w 40"/>
                <a:gd name="T41" fmla="*/ 0 h 61"/>
                <a:gd name="T42" fmla="*/ 0 w 40"/>
                <a:gd name="T43" fmla="*/ 0 h 61"/>
                <a:gd name="T44" fmla="*/ 0 w 40"/>
                <a:gd name="T45" fmla="*/ 0 h 61"/>
                <a:gd name="T46" fmla="*/ 0 w 40"/>
                <a:gd name="T47" fmla="*/ 1 h 61"/>
                <a:gd name="T48" fmla="*/ 0 w 40"/>
                <a:gd name="T49" fmla="*/ 1 h 61"/>
                <a:gd name="T50" fmla="*/ 0 w 40"/>
                <a:gd name="T51" fmla="*/ 1 h 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"/>
                <a:gd name="T79" fmla="*/ 0 h 61"/>
                <a:gd name="T80" fmla="*/ 40 w 40"/>
                <a:gd name="T81" fmla="*/ 61 h 6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" h="61">
                  <a:moveTo>
                    <a:pt x="2" y="23"/>
                  </a:moveTo>
                  <a:lnTo>
                    <a:pt x="4" y="29"/>
                  </a:lnTo>
                  <a:lnTo>
                    <a:pt x="5" y="36"/>
                  </a:lnTo>
                  <a:lnTo>
                    <a:pt x="7" y="43"/>
                  </a:lnTo>
                  <a:lnTo>
                    <a:pt x="8" y="49"/>
                  </a:lnTo>
                  <a:lnTo>
                    <a:pt x="11" y="54"/>
                  </a:lnTo>
                  <a:lnTo>
                    <a:pt x="15" y="59"/>
                  </a:lnTo>
                  <a:lnTo>
                    <a:pt x="21" y="61"/>
                  </a:lnTo>
                  <a:lnTo>
                    <a:pt x="27" y="61"/>
                  </a:lnTo>
                  <a:lnTo>
                    <a:pt x="33" y="59"/>
                  </a:lnTo>
                  <a:lnTo>
                    <a:pt x="37" y="54"/>
                  </a:lnTo>
                  <a:lnTo>
                    <a:pt x="40" y="49"/>
                  </a:lnTo>
                  <a:lnTo>
                    <a:pt x="40" y="43"/>
                  </a:lnTo>
                  <a:lnTo>
                    <a:pt x="37" y="35"/>
                  </a:lnTo>
                  <a:lnTo>
                    <a:pt x="36" y="27"/>
                  </a:lnTo>
                  <a:lnTo>
                    <a:pt x="34" y="19"/>
                  </a:lnTo>
                  <a:lnTo>
                    <a:pt x="31" y="11"/>
                  </a:lnTo>
                  <a:lnTo>
                    <a:pt x="28" y="5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0" y="3"/>
                  </a:lnTo>
                  <a:lnTo>
                    <a:pt x="5" y="6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27" name="Freeform 85"/>
            <p:cNvSpPr>
              <a:spLocks/>
            </p:cNvSpPr>
            <p:nvPr/>
          </p:nvSpPr>
          <p:spPr bwMode="auto">
            <a:xfrm>
              <a:off x="4752" y="3810"/>
              <a:ext cx="22" cy="25"/>
            </a:xfrm>
            <a:custGeom>
              <a:avLst/>
              <a:gdLst>
                <a:gd name="T0" fmla="*/ 2 w 44"/>
                <a:gd name="T1" fmla="*/ 2 h 51"/>
                <a:gd name="T2" fmla="*/ 2 w 44"/>
                <a:gd name="T3" fmla="*/ 2 h 51"/>
                <a:gd name="T4" fmla="*/ 3 w 44"/>
                <a:gd name="T5" fmla="*/ 2 h 51"/>
                <a:gd name="T6" fmla="*/ 3 w 44"/>
                <a:gd name="T7" fmla="*/ 1 h 51"/>
                <a:gd name="T8" fmla="*/ 3 w 44"/>
                <a:gd name="T9" fmla="*/ 1 h 51"/>
                <a:gd name="T10" fmla="*/ 3 w 44"/>
                <a:gd name="T11" fmla="*/ 1 h 51"/>
                <a:gd name="T12" fmla="*/ 3 w 44"/>
                <a:gd name="T13" fmla="*/ 0 h 51"/>
                <a:gd name="T14" fmla="*/ 3 w 44"/>
                <a:gd name="T15" fmla="*/ 0 h 51"/>
                <a:gd name="T16" fmla="*/ 3 w 44"/>
                <a:gd name="T17" fmla="*/ 0 h 51"/>
                <a:gd name="T18" fmla="*/ 3 w 44"/>
                <a:gd name="T19" fmla="*/ 0 h 51"/>
                <a:gd name="T20" fmla="*/ 2 w 44"/>
                <a:gd name="T21" fmla="*/ 0 h 51"/>
                <a:gd name="T22" fmla="*/ 2 w 44"/>
                <a:gd name="T23" fmla="*/ 0 h 51"/>
                <a:gd name="T24" fmla="*/ 2 w 44"/>
                <a:gd name="T25" fmla="*/ 0 h 51"/>
                <a:gd name="T26" fmla="*/ 1 w 44"/>
                <a:gd name="T27" fmla="*/ 0 h 51"/>
                <a:gd name="T28" fmla="*/ 1 w 44"/>
                <a:gd name="T29" fmla="*/ 0 h 51"/>
                <a:gd name="T30" fmla="*/ 1 w 44"/>
                <a:gd name="T31" fmla="*/ 1 h 51"/>
                <a:gd name="T32" fmla="*/ 1 w 44"/>
                <a:gd name="T33" fmla="*/ 1 h 51"/>
                <a:gd name="T34" fmla="*/ 0 w 44"/>
                <a:gd name="T35" fmla="*/ 2 h 51"/>
                <a:gd name="T36" fmla="*/ 0 w 44"/>
                <a:gd name="T37" fmla="*/ 2 h 51"/>
                <a:gd name="T38" fmla="*/ 1 w 44"/>
                <a:gd name="T39" fmla="*/ 2 h 51"/>
                <a:gd name="T40" fmla="*/ 1 w 44"/>
                <a:gd name="T41" fmla="*/ 3 h 51"/>
                <a:gd name="T42" fmla="*/ 1 w 44"/>
                <a:gd name="T43" fmla="*/ 3 h 51"/>
                <a:gd name="T44" fmla="*/ 2 w 44"/>
                <a:gd name="T45" fmla="*/ 3 h 51"/>
                <a:gd name="T46" fmla="*/ 2 w 44"/>
                <a:gd name="T47" fmla="*/ 3 h 51"/>
                <a:gd name="T48" fmla="*/ 2 w 44"/>
                <a:gd name="T49" fmla="*/ 2 h 51"/>
                <a:gd name="T50" fmla="*/ 2 w 44"/>
                <a:gd name="T51" fmla="*/ 2 h 5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4"/>
                <a:gd name="T79" fmla="*/ 0 h 51"/>
                <a:gd name="T80" fmla="*/ 44 w 44"/>
                <a:gd name="T81" fmla="*/ 51 h 5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4" h="51">
                  <a:moveTo>
                    <a:pt x="28" y="45"/>
                  </a:moveTo>
                  <a:lnTo>
                    <a:pt x="31" y="41"/>
                  </a:lnTo>
                  <a:lnTo>
                    <a:pt x="35" y="35"/>
                  </a:lnTo>
                  <a:lnTo>
                    <a:pt x="38" y="30"/>
                  </a:lnTo>
                  <a:lnTo>
                    <a:pt x="42" y="26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43" y="9"/>
                  </a:lnTo>
                  <a:lnTo>
                    <a:pt x="38" y="4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7" y="6"/>
                  </a:lnTo>
                  <a:lnTo>
                    <a:pt x="13" y="11"/>
                  </a:lnTo>
                  <a:lnTo>
                    <a:pt x="10" y="15"/>
                  </a:lnTo>
                  <a:lnTo>
                    <a:pt x="6" y="21"/>
                  </a:lnTo>
                  <a:lnTo>
                    <a:pt x="4" y="26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2" y="43"/>
                  </a:lnTo>
                  <a:lnTo>
                    <a:pt x="6" y="48"/>
                  </a:lnTo>
                  <a:lnTo>
                    <a:pt x="11" y="51"/>
                  </a:lnTo>
                  <a:lnTo>
                    <a:pt x="18" y="51"/>
                  </a:lnTo>
                  <a:lnTo>
                    <a:pt x="23" y="50"/>
                  </a:lnTo>
                  <a:lnTo>
                    <a:pt x="28" y="45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28" name="Freeform 86"/>
            <p:cNvSpPr>
              <a:spLocks/>
            </p:cNvSpPr>
            <p:nvPr/>
          </p:nvSpPr>
          <p:spPr bwMode="auto">
            <a:xfrm>
              <a:off x="4869" y="3773"/>
              <a:ext cx="31" cy="30"/>
            </a:xfrm>
            <a:custGeom>
              <a:avLst/>
              <a:gdLst>
                <a:gd name="T0" fmla="*/ 1 w 62"/>
                <a:gd name="T1" fmla="*/ 2 h 60"/>
                <a:gd name="T2" fmla="*/ 1 w 62"/>
                <a:gd name="T3" fmla="*/ 3 h 60"/>
                <a:gd name="T4" fmla="*/ 2 w 62"/>
                <a:gd name="T5" fmla="*/ 3 h 60"/>
                <a:gd name="T6" fmla="*/ 2 w 62"/>
                <a:gd name="T7" fmla="*/ 4 h 60"/>
                <a:gd name="T8" fmla="*/ 3 w 62"/>
                <a:gd name="T9" fmla="*/ 4 h 60"/>
                <a:gd name="T10" fmla="*/ 3 w 62"/>
                <a:gd name="T11" fmla="*/ 4 h 60"/>
                <a:gd name="T12" fmla="*/ 4 w 62"/>
                <a:gd name="T13" fmla="*/ 4 h 60"/>
                <a:gd name="T14" fmla="*/ 4 w 62"/>
                <a:gd name="T15" fmla="*/ 4 h 60"/>
                <a:gd name="T16" fmla="*/ 4 w 62"/>
                <a:gd name="T17" fmla="*/ 4 h 60"/>
                <a:gd name="T18" fmla="*/ 4 w 62"/>
                <a:gd name="T19" fmla="*/ 3 h 60"/>
                <a:gd name="T20" fmla="*/ 4 w 62"/>
                <a:gd name="T21" fmla="*/ 3 h 60"/>
                <a:gd name="T22" fmla="*/ 4 w 62"/>
                <a:gd name="T23" fmla="*/ 3 h 60"/>
                <a:gd name="T24" fmla="*/ 4 w 62"/>
                <a:gd name="T25" fmla="*/ 2 h 60"/>
                <a:gd name="T26" fmla="*/ 3 w 62"/>
                <a:gd name="T27" fmla="*/ 2 h 60"/>
                <a:gd name="T28" fmla="*/ 3 w 62"/>
                <a:gd name="T29" fmla="*/ 2 h 60"/>
                <a:gd name="T30" fmla="*/ 3 w 62"/>
                <a:gd name="T31" fmla="*/ 1 h 60"/>
                <a:gd name="T32" fmla="*/ 2 w 62"/>
                <a:gd name="T33" fmla="*/ 1 h 60"/>
                <a:gd name="T34" fmla="*/ 2 w 62"/>
                <a:gd name="T35" fmla="*/ 1 h 60"/>
                <a:gd name="T36" fmla="*/ 1 w 62"/>
                <a:gd name="T37" fmla="*/ 0 h 60"/>
                <a:gd name="T38" fmla="*/ 1 w 62"/>
                <a:gd name="T39" fmla="*/ 1 h 60"/>
                <a:gd name="T40" fmla="*/ 1 w 62"/>
                <a:gd name="T41" fmla="*/ 1 h 60"/>
                <a:gd name="T42" fmla="*/ 1 w 62"/>
                <a:gd name="T43" fmla="*/ 1 h 60"/>
                <a:gd name="T44" fmla="*/ 0 w 62"/>
                <a:gd name="T45" fmla="*/ 2 h 60"/>
                <a:gd name="T46" fmla="*/ 1 w 62"/>
                <a:gd name="T47" fmla="*/ 2 h 60"/>
                <a:gd name="T48" fmla="*/ 1 w 62"/>
                <a:gd name="T49" fmla="*/ 2 h 60"/>
                <a:gd name="T50" fmla="*/ 1 w 62"/>
                <a:gd name="T51" fmla="*/ 2 h 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60"/>
                <a:gd name="T80" fmla="*/ 62 w 62"/>
                <a:gd name="T81" fmla="*/ 60 h 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60">
                  <a:moveTo>
                    <a:pt x="5" y="29"/>
                  </a:moveTo>
                  <a:lnTo>
                    <a:pt x="13" y="36"/>
                  </a:lnTo>
                  <a:lnTo>
                    <a:pt x="21" y="44"/>
                  </a:lnTo>
                  <a:lnTo>
                    <a:pt x="28" y="51"/>
                  </a:lnTo>
                  <a:lnTo>
                    <a:pt x="37" y="56"/>
                  </a:lnTo>
                  <a:lnTo>
                    <a:pt x="43" y="59"/>
                  </a:lnTo>
                  <a:lnTo>
                    <a:pt x="50" y="60"/>
                  </a:lnTo>
                  <a:lnTo>
                    <a:pt x="55" y="57"/>
                  </a:lnTo>
                  <a:lnTo>
                    <a:pt x="60" y="53"/>
                  </a:lnTo>
                  <a:lnTo>
                    <a:pt x="62" y="47"/>
                  </a:lnTo>
                  <a:lnTo>
                    <a:pt x="62" y="41"/>
                  </a:lnTo>
                  <a:lnTo>
                    <a:pt x="60" y="36"/>
                  </a:lnTo>
                  <a:lnTo>
                    <a:pt x="55" y="31"/>
                  </a:lnTo>
                  <a:lnTo>
                    <a:pt x="48" y="25"/>
                  </a:lnTo>
                  <a:lnTo>
                    <a:pt x="42" y="18"/>
                  </a:lnTo>
                  <a:lnTo>
                    <a:pt x="35" y="13"/>
                  </a:lnTo>
                  <a:lnTo>
                    <a:pt x="28" y="6"/>
                  </a:lnTo>
                  <a:lnTo>
                    <a:pt x="23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5" y="6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1" y="23"/>
                  </a:lnTo>
                  <a:lnTo>
                    <a:pt x="5" y="29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29" name="Freeform 87"/>
            <p:cNvSpPr>
              <a:spLocks/>
            </p:cNvSpPr>
            <p:nvPr/>
          </p:nvSpPr>
          <p:spPr bwMode="auto">
            <a:xfrm>
              <a:off x="5028" y="3834"/>
              <a:ext cx="31" cy="30"/>
            </a:xfrm>
            <a:custGeom>
              <a:avLst/>
              <a:gdLst>
                <a:gd name="T0" fmla="*/ 1 w 62"/>
                <a:gd name="T1" fmla="*/ 2 h 60"/>
                <a:gd name="T2" fmla="*/ 1 w 62"/>
                <a:gd name="T3" fmla="*/ 3 h 60"/>
                <a:gd name="T4" fmla="*/ 2 w 62"/>
                <a:gd name="T5" fmla="*/ 3 h 60"/>
                <a:gd name="T6" fmla="*/ 2 w 62"/>
                <a:gd name="T7" fmla="*/ 4 h 60"/>
                <a:gd name="T8" fmla="*/ 3 w 62"/>
                <a:gd name="T9" fmla="*/ 4 h 60"/>
                <a:gd name="T10" fmla="*/ 3 w 62"/>
                <a:gd name="T11" fmla="*/ 4 h 60"/>
                <a:gd name="T12" fmla="*/ 3 w 62"/>
                <a:gd name="T13" fmla="*/ 4 h 60"/>
                <a:gd name="T14" fmla="*/ 4 w 62"/>
                <a:gd name="T15" fmla="*/ 4 h 60"/>
                <a:gd name="T16" fmla="*/ 4 w 62"/>
                <a:gd name="T17" fmla="*/ 4 h 60"/>
                <a:gd name="T18" fmla="*/ 4 w 62"/>
                <a:gd name="T19" fmla="*/ 3 h 60"/>
                <a:gd name="T20" fmla="*/ 4 w 62"/>
                <a:gd name="T21" fmla="*/ 3 h 60"/>
                <a:gd name="T22" fmla="*/ 4 w 62"/>
                <a:gd name="T23" fmla="*/ 3 h 60"/>
                <a:gd name="T24" fmla="*/ 4 w 62"/>
                <a:gd name="T25" fmla="*/ 2 h 60"/>
                <a:gd name="T26" fmla="*/ 3 w 62"/>
                <a:gd name="T27" fmla="*/ 2 h 60"/>
                <a:gd name="T28" fmla="*/ 3 w 62"/>
                <a:gd name="T29" fmla="*/ 2 h 60"/>
                <a:gd name="T30" fmla="*/ 3 w 62"/>
                <a:gd name="T31" fmla="*/ 1 h 60"/>
                <a:gd name="T32" fmla="*/ 2 w 62"/>
                <a:gd name="T33" fmla="*/ 1 h 60"/>
                <a:gd name="T34" fmla="*/ 2 w 62"/>
                <a:gd name="T35" fmla="*/ 1 h 60"/>
                <a:gd name="T36" fmla="*/ 1 w 62"/>
                <a:gd name="T37" fmla="*/ 0 h 60"/>
                <a:gd name="T38" fmla="*/ 1 w 62"/>
                <a:gd name="T39" fmla="*/ 1 h 60"/>
                <a:gd name="T40" fmla="*/ 1 w 62"/>
                <a:gd name="T41" fmla="*/ 1 h 60"/>
                <a:gd name="T42" fmla="*/ 1 w 62"/>
                <a:gd name="T43" fmla="*/ 1 h 60"/>
                <a:gd name="T44" fmla="*/ 0 w 62"/>
                <a:gd name="T45" fmla="*/ 2 h 60"/>
                <a:gd name="T46" fmla="*/ 1 w 62"/>
                <a:gd name="T47" fmla="*/ 2 h 60"/>
                <a:gd name="T48" fmla="*/ 1 w 62"/>
                <a:gd name="T49" fmla="*/ 2 h 60"/>
                <a:gd name="T50" fmla="*/ 1 w 62"/>
                <a:gd name="T51" fmla="*/ 2 h 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60"/>
                <a:gd name="T80" fmla="*/ 62 w 62"/>
                <a:gd name="T81" fmla="*/ 60 h 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60">
                  <a:moveTo>
                    <a:pt x="5" y="29"/>
                  </a:moveTo>
                  <a:lnTo>
                    <a:pt x="13" y="36"/>
                  </a:lnTo>
                  <a:lnTo>
                    <a:pt x="20" y="44"/>
                  </a:lnTo>
                  <a:lnTo>
                    <a:pt x="28" y="51"/>
                  </a:lnTo>
                  <a:lnTo>
                    <a:pt x="37" y="56"/>
                  </a:lnTo>
                  <a:lnTo>
                    <a:pt x="43" y="59"/>
                  </a:lnTo>
                  <a:lnTo>
                    <a:pt x="48" y="60"/>
                  </a:lnTo>
                  <a:lnTo>
                    <a:pt x="54" y="57"/>
                  </a:lnTo>
                  <a:lnTo>
                    <a:pt x="59" y="53"/>
                  </a:lnTo>
                  <a:lnTo>
                    <a:pt x="61" y="47"/>
                  </a:lnTo>
                  <a:lnTo>
                    <a:pt x="62" y="41"/>
                  </a:lnTo>
                  <a:lnTo>
                    <a:pt x="60" y="36"/>
                  </a:lnTo>
                  <a:lnTo>
                    <a:pt x="55" y="31"/>
                  </a:lnTo>
                  <a:lnTo>
                    <a:pt x="47" y="25"/>
                  </a:lnTo>
                  <a:lnTo>
                    <a:pt x="40" y="18"/>
                  </a:lnTo>
                  <a:lnTo>
                    <a:pt x="35" y="13"/>
                  </a:lnTo>
                  <a:lnTo>
                    <a:pt x="28" y="6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9" y="2"/>
                  </a:lnTo>
                  <a:lnTo>
                    <a:pt x="5" y="6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1" y="23"/>
                  </a:lnTo>
                  <a:lnTo>
                    <a:pt x="5" y="29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30" name="Freeform 88"/>
            <p:cNvSpPr>
              <a:spLocks/>
            </p:cNvSpPr>
            <p:nvPr/>
          </p:nvSpPr>
          <p:spPr bwMode="auto">
            <a:xfrm>
              <a:off x="4931" y="3832"/>
              <a:ext cx="23" cy="27"/>
            </a:xfrm>
            <a:custGeom>
              <a:avLst/>
              <a:gdLst>
                <a:gd name="T0" fmla="*/ 2 w 45"/>
                <a:gd name="T1" fmla="*/ 3 h 56"/>
                <a:gd name="T2" fmla="*/ 3 w 45"/>
                <a:gd name="T3" fmla="*/ 2 h 56"/>
                <a:gd name="T4" fmla="*/ 3 w 45"/>
                <a:gd name="T5" fmla="*/ 2 h 56"/>
                <a:gd name="T6" fmla="*/ 3 w 45"/>
                <a:gd name="T7" fmla="*/ 1 h 56"/>
                <a:gd name="T8" fmla="*/ 3 w 45"/>
                <a:gd name="T9" fmla="*/ 1 h 56"/>
                <a:gd name="T10" fmla="*/ 3 w 45"/>
                <a:gd name="T11" fmla="*/ 1 h 56"/>
                <a:gd name="T12" fmla="*/ 3 w 45"/>
                <a:gd name="T13" fmla="*/ 0 h 56"/>
                <a:gd name="T14" fmla="*/ 3 w 45"/>
                <a:gd name="T15" fmla="*/ 0 h 56"/>
                <a:gd name="T16" fmla="*/ 3 w 45"/>
                <a:gd name="T17" fmla="*/ 0 h 56"/>
                <a:gd name="T18" fmla="*/ 2 w 45"/>
                <a:gd name="T19" fmla="*/ 0 h 56"/>
                <a:gd name="T20" fmla="*/ 2 w 45"/>
                <a:gd name="T21" fmla="*/ 0 h 56"/>
                <a:gd name="T22" fmla="*/ 2 w 45"/>
                <a:gd name="T23" fmla="*/ 0 h 56"/>
                <a:gd name="T24" fmla="*/ 1 w 45"/>
                <a:gd name="T25" fmla="*/ 0 h 56"/>
                <a:gd name="T26" fmla="*/ 1 w 45"/>
                <a:gd name="T27" fmla="*/ 0 h 56"/>
                <a:gd name="T28" fmla="*/ 1 w 45"/>
                <a:gd name="T29" fmla="*/ 1 h 56"/>
                <a:gd name="T30" fmla="*/ 1 w 45"/>
                <a:gd name="T31" fmla="*/ 1 h 56"/>
                <a:gd name="T32" fmla="*/ 1 w 45"/>
                <a:gd name="T33" fmla="*/ 1 h 56"/>
                <a:gd name="T34" fmla="*/ 0 w 45"/>
                <a:gd name="T35" fmla="*/ 2 h 56"/>
                <a:gd name="T36" fmla="*/ 0 w 45"/>
                <a:gd name="T37" fmla="*/ 2 h 56"/>
                <a:gd name="T38" fmla="*/ 1 w 45"/>
                <a:gd name="T39" fmla="*/ 2 h 56"/>
                <a:gd name="T40" fmla="*/ 1 w 45"/>
                <a:gd name="T41" fmla="*/ 3 h 56"/>
                <a:gd name="T42" fmla="*/ 1 w 45"/>
                <a:gd name="T43" fmla="*/ 3 h 56"/>
                <a:gd name="T44" fmla="*/ 2 w 45"/>
                <a:gd name="T45" fmla="*/ 3 h 56"/>
                <a:gd name="T46" fmla="*/ 2 w 45"/>
                <a:gd name="T47" fmla="*/ 3 h 56"/>
                <a:gd name="T48" fmla="*/ 2 w 45"/>
                <a:gd name="T49" fmla="*/ 3 h 56"/>
                <a:gd name="T50" fmla="*/ 2 w 45"/>
                <a:gd name="T51" fmla="*/ 3 h 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6"/>
                <a:gd name="T80" fmla="*/ 45 w 45"/>
                <a:gd name="T81" fmla="*/ 56 h 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6">
                  <a:moveTo>
                    <a:pt x="28" y="49"/>
                  </a:moveTo>
                  <a:lnTo>
                    <a:pt x="34" y="44"/>
                  </a:lnTo>
                  <a:lnTo>
                    <a:pt x="38" y="37"/>
                  </a:lnTo>
                  <a:lnTo>
                    <a:pt x="41" y="31"/>
                  </a:lnTo>
                  <a:lnTo>
                    <a:pt x="43" y="23"/>
                  </a:lnTo>
                  <a:lnTo>
                    <a:pt x="45" y="16"/>
                  </a:lnTo>
                  <a:lnTo>
                    <a:pt x="43" y="11"/>
                  </a:lnTo>
                  <a:lnTo>
                    <a:pt x="40" y="5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8" y="5"/>
                  </a:lnTo>
                  <a:lnTo>
                    <a:pt x="15" y="9"/>
                  </a:lnTo>
                  <a:lnTo>
                    <a:pt x="12" y="15"/>
                  </a:lnTo>
                  <a:lnTo>
                    <a:pt x="10" y="21"/>
                  </a:lnTo>
                  <a:lnTo>
                    <a:pt x="7" y="26"/>
                  </a:lnTo>
                  <a:lnTo>
                    <a:pt x="3" y="30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1" y="47"/>
                  </a:lnTo>
                  <a:lnTo>
                    <a:pt x="5" y="52"/>
                  </a:lnTo>
                  <a:lnTo>
                    <a:pt x="11" y="56"/>
                  </a:lnTo>
                  <a:lnTo>
                    <a:pt x="17" y="56"/>
                  </a:lnTo>
                  <a:lnTo>
                    <a:pt x="24" y="53"/>
                  </a:lnTo>
                  <a:lnTo>
                    <a:pt x="28" y="49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31" name="Freeform 89"/>
            <p:cNvSpPr>
              <a:spLocks/>
            </p:cNvSpPr>
            <p:nvPr/>
          </p:nvSpPr>
          <p:spPr bwMode="auto">
            <a:xfrm>
              <a:off x="4832" y="3822"/>
              <a:ext cx="19" cy="30"/>
            </a:xfrm>
            <a:custGeom>
              <a:avLst/>
              <a:gdLst>
                <a:gd name="T0" fmla="*/ 0 w 40"/>
                <a:gd name="T1" fmla="*/ 1 h 61"/>
                <a:gd name="T2" fmla="*/ 0 w 40"/>
                <a:gd name="T3" fmla="*/ 1 h 61"/>
                <a:gd name="T4" fmla="*/ 0 w 40"/>
                <a:gd name="T5" fmla="*/ 2 h 61"/>
                <a:gd name="T6" fmla="*/ 0 w 40"/>
                <a:gd name="T7" fmla="*/ 2 h 61"/>
                <a:gd name="T8" fmla="*/ 0 w 40"/>
                <a:gd name="T9" fmla="*/ 3 h 61"/>
                <a:gd name="T10" fmla="*/ 0 w 40"/>
                <a:gd name="T11" fmla="*/ 3 h 61"/>
                <a:gd name="T12" fmla="*/ 0 w 40"/>
                <a:gd name="T13" fmla="*/ 3 h 61"/>
                <a:gd name="T14" fmla="*/ 1 w 40"/>
                <a:gd name="T15" fmla="*/ 3 h 61"/>
                <a:gd name="T16" fmla="*/ 1 w 40"/>
                <a:gd name="T17" fmla="*/ 3 h 61"/>
                <a:gd name="T18" fmla="*/ 2 w 40"/>
                <a:gd name="T19" fmla="*/ 3 h 61"/>
                <a:gd name="T20" fmla="*/ 2 w 40"/>
                <a:gd name="T21" fmla="*/ 3 h 61"/>
                <a:gd name="T22" fmla="*/ 2 w 40"/>
                <a:gd name="T23" fmla="*/ 3 h 61"/>
                <a:gd name="T24" fmla="*/ 2 w 40"/>
                <a:gd name="T25" fmla="*/ 2 h 61"/>
                <a:gd name="T26" fmla="*/ 2 w 40"/>
                <a:gd name="T27" fmla="*/ 2 h 61"/>
                <a:gd name="T28" fmla="*/ 2 w 40"/>
                <a:gd name="T29" fmla="*/ 1 h 61"/>
                <a:gd name="T30" fmla="*/ 2 w 40"/>
                <a:gd name="T31" fmla="*/ 1 h 61"/>
                <a:gd name="T32" fmla="*/ 1 w 40"/>
                <a:gd name="T33" fmla="*/ 0 h 61"/>
                <a:gd name="T34" fmla="*/ 1 w 40"/>
                <a:gd name="T35" fmla="*/ 0 h 61"/>
                <a:gd name="T36" fmla="*/ 1 w 40"/>
                <a:gd name="T37" fmla="*/ 0 h 61"/>
                <a:gd name="T38" fmla="*/ 0 w 40"/>
                <a:gd name="T39" fmla="*/ 0 h 61"/>
                <a:gd name="T40" fmla="*/ 0 w 40"/>
                <a:gd name="T41" fmla="*/ 0 h 61"/>
                <a:gd name="T42" fmla="*/ 0 w 40"/>
                <a:gd name="T43" fmla="*/ 0 h 61"/>
                <a:gd name="T44" fmla="*/ 0 w 40"/>
                <a:gd name="T45" fmla="*/ 0 h 61"/>
                <a:gd name="T46" fmla="*/ 0 w 40"/>
                <a:gd name="T47" fmla="*/ 1 h 61"/>
                <a:gd name="T48" fmla="*/ 0 w 40"/>
                <a:gd name="T49" fmla="*/ 1 h 61"/>
                <a:gd name="T50" fmla="*/ 0 w 40"/>
                <a:gd name="T51" fmla="*/ 1 h 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"/>
                <a:gd name="T79" fmla="*/ 0 h 61"/>
                <a:gd name="T80" fmla="*/ 40 w 40"/>
                <a:gd name="T81" fmla="*/ 61 h 6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" h="61">
                  <a:moveTo>
                    <a:pt x="2" y="23"/>
                  </a:moveTo>
                  <a:lnTo>
                    <a:pt x="3" y="28"/>
                  </a:lnTo>
                  <a:lnTo>
                    <a:pt x="5" y="35"/>
                  </a:lnTo>
                  <a:lnTo>
                    <a:pt x="6" y="41"/>
                  </a:lnTo>
                  <a:lnTo>
                    <a:pt x="7" y="48"/>
                  </a:lnTo>
                  <a:lnTo>
                    <a:pt x="10" y="54"/>
                  </a:lnTo>
                  <a:lnTo>
                    <a:pt x="14" y="57"/>
                  </a:lnTo>
                  <a:lnTo>
                    <a:pt x="20" y="61"/>
                  </a:lnTo>
                  <a:lnTo>
                    <a:pt x="27" y="61"/>
                  </a:lnTo>
                  <a:lnTo>
                    <a:pt x="33" y="58"/>
                  </a:lnTo>
                  <a:lnTo>
                    <a:pt x="37" y="54"/>
                  </a:lnTo>
                  <a:lnTo>
                    <a:pt x="40" y="48"/>
                  </a:lnTo>
                  <a:lnTo>
                    <a:pt x="40" y="41"/>
                  </a:lnTo>
                  <a:lnTo>
                    <a:pt x="37" y="33"/>
                  </a:lnTo>
                  <a:lnTo>
                    <a:pt x="35" y="25"/>
                  </a:lnTo>
                  <a:lnTo>
                    <a:pt x="33" y="18"/>
                  </a:lnTo>
                  <a:lnTo>
                    <a:pt x="30" y="10"/>
                  </a:lnTo>
                  <a:lnTo>
                    <a:pt x="27" y="4"/>
                  </a:lnTo>
                  <a:lnTo>
                    <a:pt x="22" y="1"/>
                  </a:lnTo>
                  <a:lnTo>
                    <a:pt x="15" y="0"/>
                  </a:lnTo>
                  <a:lnTo>
                    <a:pt x="10" y="1"/>
                  </a:lnTo>
                  <a:lnTo>
                    <a:pt x="5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32" name="Freeform 90"/>
            <p:cNvSpPr>
              <a:spLocks/>
            </p:cNvSpPr>
            <p:nvPr/>
          </p:nvSpPr>
          <p:spPr bwMode="auto">
            <a:xfrm>
              <a:off x="4697" y="3724"/>
              <a:ext cx="22" cy="25"/>
            </a:xfrm>
            <a:custGeom>
              <a:avLst/>
              <a:gdLst>
                <a:gd name="T0" fmla="*/ 1 w 45"/>
                <a:gd name="T1" fmla="*/ 3 h 50"/>
                <a:gd name="T2" fmla="*/ 2 w 45"/>
                <a:gd name="T3" fmla="*/ 3 h 50"/>
                <a:gd name="T4" fmla="*/ 2 w 45"/>
                <a:gd name="T5" fmla="*/ 3 h 50"/>
                <a:gd name="T6" fmla="*/ 2 w 45"/>
                <a:gd name="T7" fmla="*/ 2 h 50"/>
                <a:gd name="T8" fmla="*/ 2 w 45"/>
                <a:gd name="T9" fmla="*/ 2 h 50"/>
                <a:gd name="T10" fmla="*/ 2 w 45"/>
                <a:gd name="T11" fmla="*/ 2 h 50"/>
                <a:gd name="T12" fmla="*/ 2 w 45"/>
                <a:gd name="T13" fmla="*/ 1 h 50"/>
                <a:gd name="T14" fmla="*/ 2 w 45"/>
                <a:gd name="T15" fmla="*/ 1 h 50"/>
                <a:gd name="T16" fmla="*/ 2 w 45"/>
                <a:gd name="T17" fmla="*/ 1 h 50"/>
                <a:gd name="T18" fmla="*/ 2 w 45"/>
                <a:gd name="T19" fmla="*/ 0 h 50"/>
                <a:gd name="T20" fmla="*/ 1 w 45"/>
                <a:gd name="T21" fmla="*/ 0 h 50"/>
                <a:gd name="T22" fmla="*/ 1 w 45"/>
                <a:gd name="T23" fmla="*/ 1 h 50"/>
                <a:gd name="T24" fmla="*/ 1 w 45"/>
                <a:gd name="T25" fmla="*/ 1 h 50"/>
                <a:gd name="T26" fmla="*/ 0 w 45"/>
                <a:gd name="T27" fmla="*/ 1 h 50"/>
                <a:gd name="T28" fmla="*/ 0 w 45"/>
                <a:gd name="T29" fmla="*/ 1 h 50"/>
                <a:gd name="T30" fmla="*/ 0 w 45"/>
                <a:gd name="T31" fmla="*/ 2 h 50"/>
                <a:gd name="T32" fmla="*/ 0 w 45"/>
                <a:gd name="T33" fmla="*/ 2 h 50"/>
                <a:gd name="T34" fmla="*/ 0 w 45"/>
                <a:gd name="T35" fmla="*/ 2 h 50"/>
                <a:gd name="T36" fmla="*/ 0 w 45"/>
                <a:gd name="T37" fmla="*/ 3 h 50"/>
                <a:gd name="T38" fmla="*/ 0 w 45"/>
                <a:gd name="T39" fmla="*/ 3 h 50"/>
                <a:gd name="T40" fmla="*/ 0 w 45"/>
                <a:gd name="T41" fmla="*/ 3 h 50"/>
                <a:gd name="T42" fmla="*/ 0 w 45"/>
                <a:gd name="T43" fmla="*/ 4 h 50"/>
                <a:gd name="T44" fmla="*/ 1 w 45"/>
                <a:gd name="T45" fmla="*/ 4 h 50"/>
                <a:gd name="T46" fmla="*/ 1 w 45"/>
                <a:gd name="T47" fmla="*/ 4 h 50"/>
                <a:gd name="T48" fmla="*/ 1 w 45"/>
                <a:gd name="T49" fmla="*/ 3 h 50"/>
                <a:gd name="T50" fmla="*/ 1 w 45"/>
                <a:gd name="T51" fmla="*/ 3 h 5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0"/>
                <a:gd name="T80" fmla="*/ 45 w 45"/>
                <a:gd name="T81" fmla="*/ 50 h 5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0">
                  <a:moveTo>
                    <a:pt x="29" y="45"/>
                  </a:moveTo>
                  <a:lnTo>
                    <a:pt x="32" y="40"/>
                  </a:lnTo>
                  <a:lnTo>
                    <a:pt x="36" y="35"/>
                  </a:lnTo>
                  <a:lnTo>
                    <a:pt x="39" y="31"/>
                  </a:lnTo>
                  <a:lnTo>
                    <a:pt x="42" y="26"/>
                  </a:lnTo>
                  <a:lnTo>
                    <a:pt x="45" y="21"/>
                  </a:lnTo>
                  <a:lnTo>
                    <a:pt x="45" y="15"/>
                  </a:lnTo>
                  <a:lnTo>
                    <a:pt x="44" y="8"/>
                  </a:lnTo>
                  <a:lnTo>
                    <a:pt x="39" y="3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7"/>
                  </a:lnTo>
                  <a:lnTo>
                    <a:pt x="12" y="11"/>
                  </a:lnTo>
                  <a:lnTo>
                    <a:pt x="9" y="16"/>
                  </a:lnTo>
                  <a:lnTo>
                    <a:pt x="6" y="21"/>
                  </a:lnTo>
                  <a:lnTo>
                    <a:pt x="3" y="25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1" y="44"/>
                  </a:lnTo>
                  <a:lnTo>
                    <a:pt x="6" y="48"/>
                  </a:lnTo>
                  <a:lnTo>
                    <a:pt x="11" y="50"/>
                  </a:lnTo>
                  <a:lnTo>
                    <a:pt x="17" y="50"/>
                  </a:lnTo>
                  <a:lnTo>
                    <a:pt x="24" y="49"/>
                  </a:lnTo>
                  <a:lnTo>
                    <a:pt x="29" y="45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33" name="Freeform 91"/>
            <p:cNvSpPr>
              <a:spLocks/>
            </p:cNvSpPr>
            <p:nvPr/>
          </p:nvSpPr>
          <p:spPr bwMode="auto">
            <a:xfrm>
              <a:off x="4776" y="3736"/>
              <a:ext cx="20" cy="31"/>
            </a:xfrm>
            <a:custGeom>
              <a:avLst/>
              <a:gdLst>
                <a:gd name="T0" fmla="*/ 1 w 40"/>
                <a:gd name="T1" fmla="*/ 2 h 61"/>
                <a:gd name="T2" fmla="*/ 1 w 40"/>
                <a:gd name="T3" fmla="*/ 2 h 61"/>
                <a:gd name="T4" fmla="*/ 1 w 40"/>
                <a:gd name="T5" fmla="*/ 3 h 61"/>
                <a:gd name="T6" fmla="*/ 1 w 40"/>
                <a:gd name="T7" fmla="*/ 3 h 61"/>
                <a:gd name="T8" fmla="*/ 1 w 40"/>
                <a:gd name="T9" fmla="*/ 3 h 61"/>
                <a:gd name="T10" fmla="*/ 1 w 40"/>
                <a:gd name="T11" fmla="*/ 4 h 61"/>
                <a:gd name="T12" fmla="*/ 1 w 40"/>
                <a:gd name="T13" fmla="*/ 4 h 61"/>
                <a:gd name="T14" fmla="*/ 2 w 40"/>
                <a:gd name="T15" fmla="*/ 4 h 61"/>
                <a:gd name="T16" fmla="*/ 2 w 40"/>
                <a:gd name="T17" fmla="*/ 4 h 61"/>
                <a:gd name="T18" fmla="*/ 3 w 40"/>
                <a:gd name="T19" fmla="*/ 4 h 61"/>
                <a:gd name="T20" fmla="*/ 3 w 40"/>
                <a:gd name="T21" fmla="*/ 4 h 61"/>
                <a:gd name="T22" fmla="*/ 3 w 40"/>
                <a:gd name="T23" fmla="*/ 3 h 61"/>
                <a:gd name="T24" fmla="*/ 3 w 40"/>
                <a:gd name="T25" fmla="*/ 3 h 61"/>
                <a:gd name="T26" fmla="*/ 3 w 40"/>
                <a:gd name="T27" fmla="*/ 3 h 61"/>
                <a:gd name="T28" fmla="*/ 3 w 40"/>
                <a:gd name="T29" fmla="*/ 2 h 61"/>
                <a:gd name="T30" fmla="*/ 3 w 40"/>
                <a:gd name="T31" fmla="*/ 2 h 61"/>
                <a:gd name="T32" fmla="*/ 2 w 40"/>
                <a:gd name="T33" fmla="*/ 1 h 61"/>
                <a:gd name="T34" fmla="*/ 2 w 40"/>
                <a:gd name="T35" fmla="*/ 1 h 61"/>
                <a:gd name="T36" fmla="*/ 2 w 40"/>
                <a:gd name="T37" fmla="*/ 1 h 61"/>
                <a:gd name="T38" fmla="*/ 1 w 40"/>
                <a:gd name="T39" fmla="*/ 0 h 61"/>
                <a:gd name="T40" fmla="*/ 1 w 40"/>
                <a:gd name="T41" fmla="*/ 1 h 61"/>
                <a:gd name="T42" fmla="*/ 1 w 40"/>
                <a:gd name="T43" fmla="*/ 1 h 61"/>
                <a:gd name="T44" fmla="*/ 1 w 40"/>
                <a:gd name="T45" fmla="*/ 1 h 61"/>
                <a:gd name="T46" fmla="*/ 0 w 40"/>
                <a:gd name="T47" fmla="*/ 2 h 61"/>
                <a:gd name="T48" fmla="*/ 1 w 40"/>
                <a:gd name="T49" fmla="*/ 2 h 61"/>
                <a:gd name="T50" fmla="*/ 1 w 40"/>
                <a:gd name="T51" fmla="*/ 2 h 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"/>
                <a:gd name="T79" fmla="*/ 0 h 61"/>
                <a:gd name="T80" fmla="*/ 40 w 40"/>
                <a:gd name="T81" fmla="*/ 61 h 6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" h="61">
                  <a:moveTo>
                    <a:pt x="2" y="23"/>
                  </a:moveTo>
                  <a:lnTo>
                    <a:pt x="3" y="29"/>
                  </a:lnTo>
                  <a:lnTo>
                    <a:pt x="5" y="36"/>
                  </a:lnTo>
                  <a:lnTo>
                    <a:pt x="7" y="43"/>
                  </a:lnTo>
                  <a:lnTo>
                    <a:pt x="8" y="48"/>
                  </a:lnTo>
                  <a:lnTo>
                    <a:pt x="10" y="54"/>
                  </a:lnTo>
                  <a:lnTo>
                    <a:pt x="15" y="59"/>
                  </a:lnTo>
                  <a:lnTo>
                    <a:pt x="20" y="61"/>
                  </a:lnTo>
                  <a:lnTo>
                    <a:pt x="27" y="61"/>
                  </a:lnTo>
                  <a:lnTo>
                    <a:pt x="33" y="59"/>
                  </a:lnTo>
                  <a:lnTo>
                    <a:pt x="38" y="54"/>
                  </a:lnTo>
                  <a:lnTo>
                    <a:pt x="40" y="48"/>
                  </a:lnTo>
                  <a:lnTo>
                    <a:pt x="40" y="43"/>
                  </a:lnTo>
                  <a:lnTo>
                    <a:pt x="38" y="35"/>
                  </a:lnTo>
                  <a:lnTo>
                    <a:pt x="35" y="26"/>
                  </a:lnTo>
                  <a:lnTo>
                    <a:pt x="33" y="18"/>
                  </a:lnTo>
                  <a:lnTo>
                    <a:pt x="31" y="10"/>
                  </a:lnTo>
                  <a:lnTo>
                    <a:pt x="27" y="5"/>
                  </a:lnTo>
                  <a:lnTo>
                    <a:pt x="23" y="1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34" name="Freeform 92"/>
            <p:cNvSpPr>
              <a:spLocks/>
            </p:cNvSpPr>
            <p:nvPr/>
          </p:nvSpPr>
          <p:spPr bwMode="auto">
            <a:xfrm>
              <a:off x="4949" y="3762"/>
              <a:ext cx="23" cy="25"/>
            </a:xfrm>
            <a:custGeom>
              <a:avLst/>
              <a:gdLst>
                <a:gd name="T0" fmla="*/ 2 w 45"/>
                <a:gd name="T1" fmla="*/ 2 h 51"/>
                <a:gd name="T2" fmla="*/ 3 w 45"/>
                <a:gd name="T3" fmla="*/ 2 h 51"/>
                <a:gd name="T4" fmla="*/ 3 w 45"/>
                <a:gd name="T5" fmla="*/ 2 h 51"/>
                <a:gd name="T6" fmla="*/ 3 w 45"/>
                <a:gd name="T7" fmla="*/ 1 h 51"/>
                <a:gd name="T8" fmla="*/ 3 w 45"/>
                <a:gd name="T9" fmla="*/ 1 h 51"/>
                <a:gd name="T10" fmla="*/ 3 w 45"/>
                <a:gd name="T11" fmla="*/ 1 h 51"/>
                <a:gd name="T12" fmla="*/ 3 w 45"/>
                <a:gd name="T13" fmla="*/ 0 h 51"/>
                <a:gd name="T14" fmla="*/ 3 w 45"/>
                <a:gd name="T15" fmla="*/ 0 h 51"/>
                <a:gd name="T16" fmla="*/ 3 w 45"/>
                <a:gd name="T17" fmla="*/ 0 h 51"/>
                <a:gd name="T18" fmla="*/ 3 w 45"/>
                <a:gd name="T19" fmla="*/ 0 h 51"/>
                <a:gd name="T20" fmla="*/ 2 w 45"/>
                <a:gd name="T21" fmla="*/ 0 h 51"/>
                <a:gd name="T22" fmla="*/ 2 w 45"/>
                <a:gd name="T23" fmla="*/ 0 h 51"/>
                <a:gd name="T24" fmla="*/ 2 w 45"/>
                <a:gd name="T25" fmla="*/ 0 h 51"/>
                <a:gd name="T26" fmla="*/ 1 w 45"/>
                <a:gd name="T27" fmla="*/ 0 h 51"/>
                <a:gd name="T28" fmla="*/ 1 w 45"/>
                <a:gd name="T29" fmla="*/ 0 h 51"/>
                <a:gd name="T30" fmla="*/ 1 w 45"/>
                <a:gd name="T31" fmla="*/ 1 h 51"/>
                <a:gd name="T32" fmla="*/ 1 w 45"/>
                <a:gd name="T33" fmla="*/ 1 h 51"/>
                <a:gd name="T34" fmla="*/ 0 w 45"/>
                <a:gd name="T35" fmla="*/ 1 h 51"/>
                <a:gd name="T36" fmla="*/ 0 w 45"/>
                <a:gd name="T37" fmla="*/ 2 h 51"/>
                <a:gd name="T38" fmla="*/ 1 w 45"/>
                <a:gd name="T39" fmla="*/ 2 h 51"/>
                <a:gd name="T40" fmla="*/ 1 w 45"/>
                <a:gd name="T41" fmla="*/ 2 h 51"/>
                <a:gd name="T42" fmla="*/ 1 w 45"/>
                <a:gd name="T43" fmla="*/ 3 h 51"/>
                <a:gd name="T44" fmla="*/ 2 w 45"/>
                <a:gd name="T45" fmla="*/ 3 h 51"/>
                <a:gd name="T46" fmla="*/ 2 w 45"/>
                <a:gd name="T47" fmla="*/ 3 h 51"/>
                <a:gd name="T48" fmla="*/ 2 w 45"/>
                <a:gd name="T49" fmla="*/ 2 h 51"/>
                <a:gd name="T50" fmla="*/ 2 w 45"/>
                <a:gd name="T51" fmla="*/ 2 h 5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1"/>
                <a:gd name="T80" fmla="*/ 45 w 45"/>
                <a:gd name="T81" fmla="*/ 51 h 5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1">
                  <a:moveTo>
                    <a:pt x="28" y="44"/>
                  </a:moveTo>
                  <a:lnTo>
                    <a:pt x="33" y="39"/>
                  </a:lnTo>
                  <a:lnTo>
                    <a:pt x="36" y="34"/>
                  </a:lnTo>
                  <a:lnTo>
                    <a:pt x="40" y="30"/>
                  </a:lnTo>
                  <a:lnTo>
                    <a:pt x="42" y="25"/>
                  </a:lnTo>
                  <a:lnTo>
                    <a:pt x="45" y="19"/>
                  </a:lnTo>
                  <a:lnTo>
                    <a:pt x="45" y="14"/>
                  </a:lnTo>
                  <a:lnTo>
                    <a:pt x="44" y="8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1" y="1"/>
                  </a:lnTo>
                  <a:lnTo>
                    <a:pt x="17" y="6"/>
                  </a:lnTo>
                  <a:lnTo>
                    <a:pt x="13" y="10"/>
                  </a:lnTo>
                  <a:lnTo>
                    <a:pt x="10" y="15"/>
                  </a:lnTo>
                  <a:lnTo>
                    <a:pt x="6" y="21"/>
                  </a:lnTo>
                  <a:lnTo>
                    <a:pt x="3" y="25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12" y="51"/>
                  </a:lnTo>
                  <a:lnTo>
                    <a:pt x="18" y="51"/>
                  </a:lnTo>
                  <a:lnTo>
                    <a:pt x="23" y="48"/>
                  </a:lnTo>
                  <a:lnTo>
                    <a:pt x="28" y="44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35" name="Freeform 93"/>
            <p:cNvSpPr>
              <a:spLocks/>
            </p:cNvSpPr>
            <p:nvPr/>
          </p:nvSpPr>
          <p:spPr bwMode="auto">
            <a:xfrm>
              <a:off x="4556" y="3227"/>
              <a:ext cx="60" cy="60"/>
            </a:xfrm>
            <a:custGeom>
              <a:avLst/>
              <a:gdLst>
                <a:gd name="T0" fmla="*/ 3 w 121"/>
                <a:gd name="T1" fmla="*/ 8 h 120"/>
                <a:gd name="T2" fmla="*/ 4 w 121"/>
                <a:gd name="T3" fmla="*/ 8 h 120"/>
                <a:gd name="T4" fmla="*/ 5 w 121"/>
                <a:gd name="T5" fmla="*/ 8 h 120"/>
                <a:gd name="T6" fmla="*/ 5 w 121"/>
                <a:gd name="T7" fmla="*/ 7 h 120"/>
                <a:gd name="T8" fmla="*/ 6 w 121"/>
                <a:gd name="T9" fmla="*/ 7 h 120"/>
                <a:gd name="T10" fmla="*/ 6 w 121"/>
                <a:gd name="T11" fmla="*/ 6 h 120"/>
                <a:gd name="T12" fmla="*/ 7 w 121"/>
                <a:gd name="T13" fmla="*/ 6 h 120"/>
                <a:gd name="T14" fmla="*/ 7 w 121"/>
                <a:gd name="T15" fmla="*/ 5 h 120"/>
                <a:gd name="T16" fmla="*/ 7 w 121"/>
                <a:gd name="T17" fmla="*/ 4 h 120"/>
                <a:gd name="T18" fmla="*/ 7 w 121"/>
                <a:gd name="T19" fmla="*/ 3 h 120"/>
                <a:gd name="T20" fmla="*/ 7 w 121"/>
                <a:gd name="T21" fmla="*/ 3 h 120"/>
                <a:gd name="T22" fmla="*/ 6 w 121"/>
                <a:gd name="T23" fmla="*/ 2 h 120"/>
                <a:gd name="T24" fmla="*/ 6 w 121"/>
                <a:gd name="T25" fmla="*/ 2 h 120"/>
                <a:gd name="T26" fmla="*/ 5 w 121"/>
                <a:gd name="T27" fmla="*/ 1 h 120"/>
                <a:gd name="T28" fmla="*/ 5 w 121"/>
                <a:gd name="T29" fmla="*/ 1 h 120"/>
                <a:gd name="T30" fmla="*/ 4 w 121"/>
                <a:gd name="T31" fmla="*/ 1 h 120"/>
                <a:gd name="T32" fmla="*/ 3 w 121"/>
                <a:gd name="T33" fmla="*/ 0 h 120"/>
                <a:gd name="T34" fmla="*/ 2 w 121"/>
                <a:gd name="T35" fmla="*/ 1 h 120"/>
                <a:gd name="T36" fmla="*/ 2 w 121"/>
                <a:gd name="T37" fmla="*/ 1 h 120"/>
                <a:gd name="T38" fmla="*/ 1 w 121"/>
                <a:gd name="T39" fmla="*/ 1 h 120"/>
                <a:gd name="T40" fmla="*/ 1 w 121"/>
                <a:gd name="T41" fmla="*/ 2 h 120"/>
                <a:gd name="T42" fmla="*/ 0 w 121"/>
                <a:gd name="T43" fmla="*/ 2 h 120"/>
                <a:gd name="T44" fmla="*/ 0 w 121"/>
                <a:gd name="T45" fmla="*/ 3 h 120"/>
                <a:gd name="T46" fmla="*/ 0 w 121"/>
                <a:gd name="T47" fmla="*/ 3 h 120"/>
                <a:gd name="T48" fmla="*/ 0 w 121"/>
                <a:gd name="T49" fmla="*/ 4 h 120"/>
                <a:gd name="T50" fmla="*/ 0 w 121"/>
                <a:gd name="T51" fmla="*/ 5 h 120"/>
                <a:gd name="T52" fmla="*/ 0 w 121"/>
                <a:gd name="T53" fmla="*/ 6 h 120"/>
                <a:gd name="T54" fmla="*/ 0 w 121"/>
                <a:gd name="T55" fmla="*/ 6 h 120"/>
                <a:gd name="T56" fmla="*/ 1 w 121"/>
                <a:gd name="T57" fmla="*/ 7 h 120"/>
                <a:gd name="T58" fmla="*/ 1 w 121"/>
                <a:gd name="T59" fmla="*/ 7 h 120"/>
                <a:gd name="T60" fmla="*/ 2 w 121"/>
                <a:gd name="T61" fmla="*/ 8 h 120"/>
                <a:gd name="T62" fmla="*/ 2 w 121"/>
                <a:gd name="T63" fmla="*/ 8 h 120"/>
                <a:gd name="T64" fmla="*/ 3 w 121"/>
                <a:gd name="T65" fmla="*/ 8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120"/>
                <a:gd name="T101" fmla="*/ 121 w 121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120">
                  <a:moveTo>
                    <a:pt x="59" y="120"/>
                  </a:moveTo>
                  <a:lnTo>
                    <a:pt x="72" y="119"/>
                  </a:lnTo>
                  <a:lnTo>
                    <a:pt x="84" y="116"/>
                  </a:lnTo>
                  <a:lnTo>
                    <a:pt x="94" y="110"/>
                  </a:lnTo>
                  <a:lnTo>
                    <a:pt x="102" y="103"/>
                  </a:lnTo>
                  <a:lnTo>
                    <a:pt x="110" y="94"/>
                  </a:lnTo>
                  <a:lnTo>
                    <a:pt x="116" y="83"/>
                  </a:lnTo>
                  <a:lnTo>
                    <a:pt x="119" y="73"/>
                  </a:lnTo>
                  <a:lnTo>
                    <a:pt x="121" y="60"/>
                  </a:lnTo>
                  <a:lnTo>
                    <a:pt x="119" y="48"/>
                  </a:lnTo>
                  <a:lnTo>
                    <a:pt x="116" y="37"/>
                  </a:lnTo>
                  <a:lnTo>
                    <a:pt x="110" y="27"/>
                  </a:lnTo>
                  <a:lnTo>
                    <a:pt x="102" y="18"/>
                  </a:lnTo>
                  <a:lnTo>
                    <a:pt x="94" y="11"/>
                  </a:lnTo>
                  <a:lnTo>
                    <a:pt x="84" y="5"/>
                  </a:lnTo>
                  <a:lnTo>
                    <a:pt x="72" y="1"/>
                  </a:lnTo>
                  <a:lnTo>
                    <a:pt x="59" y="0"/>
                  </a:lnTo>
                  <a:lnTo>
                    <a:pt x="47" y="1"/>
                  </a:lnTo>
                  <a:lnTo>
                    <a:pt x="36" y="5"/>
                  </a:lnTo>
                  <a:lnTo>
                    <a:pt x="26" y="11"/>
                  </a:lnTo>
                  <a:lnTo>
                    <a:pt x="17" y="18"/>
                  </a:lnTo>
                  <a:lnTo>
                    <a:pt x="10" y="27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3"/>
                  </a:lnTo>
                  <a:lnTo>
                    <a:pt x="4" y="83"/>
                  </a:lnTo>
                  <a:lnTo>
                    <a:pt x="10" y="94"/>
                  </a:lnTo>
                  <a:lnTo>
                    <a:pt x="17" y="103"/>
                  </a:lnTo>
                  <a:lnTo>
                    <a:pt x="26" y="110"/>
                  </a:lnTo>
                  <a:lnTo>
                    <a:pt x="36" y="116"/>
                  </a:lnTo>
                  <a:lnTo>
                    <a:pt x="47" y="119"/>
                  </a:lnTo>
                  <a:lnTo>
                    <a:pt x="59" y="120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36" name="Freeform 94"/>
            <p:cNvSpPr>
              <a:spLocks/>
            </p:cNvSpPr>
            <p:nvPr/>
          </p:nvSpPr>
          <p:spPr bwMode="auto">
            <a:xfrm>
              <a:off x="4616" y="3287"/>
              <a:ext cx="52" cy="52"/>
            </a:xfrm>
            <a:custGeom>
              <a:avLst/>
              <a:gdLst>
                <a:gd name="T0" fmla="*/ 3 w 105"/>
                <a:gd name="T1" fmla="*/ 6 h 105"/>
                <a:gd name="T2" fmla="*/ 3 w 105"/>
                <a:gd name="T3" fmla="*/ 6 h 105"/>
                <a:gd name="T4" fmla="*/ 4 w 105"/>
                <a:gd name="T5" fmla="*/ 6 h 105"/>
                <a:gd name="T6" fmla="*/ 5 w 105"/>
                <a:gd name="T7" fmla="*/ 6 h 105"/>
                <a:gd name="T8" fmla="*/ 5 w 105"/>
                <a:gd name="T9" fmla="*/ 5 h 105"/>
                <a:gd name="T10" fmla="*/ 6 w 105"/>
                <a:gd name="T11" fmla="*/ 5 h 105"/>
                <a:gd name="T12" fmla="*/ 6 w 105"/>
                <a:gd name="T13" fmla="*/ 4 h 105"/>
                <a:gd name="T14" fmla="*/ 6 w 105"/>
                <a:gd name="T15" fmla="*/ 3 h 105"/>
                <a:gd name="T16" fmla="*/ 6 w 105"/>
                <a:gd name="T17" fmla="*/ 3 h 105"/>
                <a:gd name="T18" fmla="*/ 6 w 105"/>
                <a:gd name="T19" fmla="*/ 2 h 105"/>
                <a:gd name="T20" fmla="*/ 6 w 105"/>
                <a:gd name="T21" fmla="*/ 1 h 105"/>
                <a:gd name="T22" fmla="*/ 6 w 105"/>
                <a:gd name="T23" fmla="*/ 1 h 105"/>
                <a:gd name="T24" fmla="*/ 5 w 105"/>
                <a:gd name="T25" fmla="*/ 0 h 105"/>
                <a:gd name="T26" fmla="*/ 5 w 105"/>
                <a:gd name="T27" fmla="*/ 0 h 105"/>
                <a:gd name="T28" fmla="*/ 4 w 105"/>
                <a:gd name="T29" fmla="*/ 0 h 105"/>
                <a:gd name="T30" fmla="*/ 3 w 105"/>
                <a:gd name="T31" fmla="*/ 0 h 105"/>
                <a:gd name="T32" fmla="*/ 3 w 105"/>
                <a:gd name="T33" fmla="*/ 0 h 105"/>
                <a:gd name="T34" fmla="*/ 2 w 105"/>
                <a:gd name="T35" fmla="*/ 0 h 105"/>
                <a:gd name="T36" fmla="*/ 1 w 105"/>
                <a:gd name="T37" fmla="*/ 0 h 105"/>
                <a:gd name="T38" fmla="*/ 1 w 105"/>
                <a:gd name="T39" fmla="*/ 0 h 105"/>
                <a:gd name="T40" fmla="*/ 0 w 105"/>
                <a:gd name="T41" fmla="*/ 0 h 105"/>
                <a:gd name="T42" fmla="*/ 0 w 105"/>
                <a:gd name="T43" fmla="*/ 1 h 105"/>
                <a:gd name="T44" fmla="*/ 0 w 105"/>
                <a:gd name="T45" fmla="*/ 1 h 105"/>
                <a:gd name="T46" fmla="*/ 0 w 105"/>
                <a:gd name="T47" fmla="*/ 2 h 105"/>
                <a:gd name="T48" fmla="*/ 0 w 105"/>
                <a:gd name="T49" fmla="*/ 3 h 105"/>
                <a:gd name="T50" fmla="*/ 0 w 105"/>
                <a:gd name="T51" fmla="*/ 3 h 105"/>
                <a:gd name="T52" fmla="*/ 0 w 105"/>
                <a:gd name="T53" fmla="*/ 4 h 105"/>
                <a:gd name="T54" fmla="*/ 0 w 105"/>
                <a:gd name="T55" fmla="*/ 5 h 105"/>
                <a:gd name="T56" fmla="*/ 0 w 105"/>
                <a:gd name="T57" fmla="*/ 5 h 105"/>
                <a:gd name="T58" fmla="*/ 1 w 105"/>
                <a:gd name="T59" fmla="*/ 6 h 105"/>
                <a:gd name="T60" fmla="*/ 1 w 105"/>
                <a:gd name="T61" fmla="*/ 6 h 105"/>
                <a:gd name="T62" fmla="*/ 2 w 105"/>
                <a:gd name="T63" fmla="*/ 6 h 105"/>
                <a:gd name="T64" fmla="*/ 3 w 105"/>
                <a:gd name="T65" fmla="*/ 6 h 1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5"/>
                <a:gd name="T100" fmla="*/ 0 h 105"/>
                <a:gd name="T101" fmla="*/ 105 w 105"/>
                <a:gd name="T102" fmla="*/ 105 h 10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5" h="105">
                  <a:moveTo>
                    <a:pt x="52" y="105"/>
                  </a:moveTo>
                  <a:lnTo>
                    <a:pt x="63" y="104"/>
                  </a:lnTo>
                  <a:lnTo>
                    <a:pt x="73" y="100"/>
                  </a:lnTo>
                  <a:lnTo>
                    <a:pt x="82" y="96"/>
                  </a:lnTo>
                  <a:lnTo>
                    <a:pt x="90" y="90"/>
                  </a:lnTo>
                  <a:lnTo>
                    <a:pt x="96" y="82"/>
                  </a:lnTo>
                  <a:lnTo>
                    <a:pt x="101" y="73"/>
                  </a:lnTo>
                  <a:lnTo>
                    <a:pt x="104" y="62"/>
                  </a:lnTo>
                  <a:lnTo>
                    <a:pt x="105" y="52"/>
                  </a:lnTo>
                  <a:lnTo>
                    <a:pt x="104" y="42"/>
                  </a:lnTo>
                  <a:lnTo>
                    <a:pt x="101" y="31"/>
                  </a:lnTo>
                  <a:lnTo>
                    <a:pt x="96" y="23"/>
                  </a:lnTo>
                  <a:lnTo>
                    <a:pt x="90" y="15"/>
                  </a:lnTo>
                  <a:lnTo>
                    <a:pt x="82" y="9"/>
                  </a:lnTo>
                  <a:lnTo>
                    <a:pt x="73" y="5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1" y="5"/>
                  </a:lnTo>
                  <a:lnTo>
                    <a:pt x="23" y="9"/>
                  </a:lnTo>
                  <a:lnTo>
                    <a:pt x="15" y="15"/>
                  </a:lnTo>
                  <a:lnTo>
                    <a:pt x="10" y="23"/>
                  </a:lnTo>
                  <a:lnTo>
                    <a:pt x="5" y="31"/>
                  </a:lnTo>
                  <a:lnTo>
                    <a:pt x="2" y="42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5" y="73"/>
                  </a:lnTo>
                  <a:lnTo>
                    <a:pt x="10" y="82"/>
                  </a:lnTo>
                  <a:lnTo>
                    <a:pt x="15" y="90"/>
                  </a:lnTo>
                  <a:lnTo>
                    <a:pt x="23" y="96"/>
                  </a:lnTo>
                  <a:lnTo>
                    <a:pt x="31" y="100"/>
                  </a:lnTo>
                  <a:lnTo>
                    <a:pt x="42" y="104"/>
                  </a:lnTo>
                  <a:lnTo>
                    <a:pt x="52" y="105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37" name="Freeform 95"/>
            <p:cNvSpPr>
              <a:spLocks/>
            </p:cNvSpPr>
            <p:nvPr/>
          </p:nvSpPr>
          <p:spPr bwMode="auto">
            <a:xfrm>
              <a:off x="4725" y="3182"/>
              <a:ext cx="51" cy="53"/>
            </a:xfrm>
            <a:custGeom>
              <a:avLst/>
              <a:gdLst>
                <a:gd name="T0" fmla="*/ 3 w 104"/>
                <a:gd name="T1" fmla="*/ 7 h 106"/>
                <a:gd name="T2" fmla="*/ 3 w 104"/>
                <a:gd name="T3" fmla="*/ 7 h 106"/>
                <a:gd name="T4" fmla="*/ 4 w 104"/>
                <a:gd name="T5" fmla="*/ 7 h 106"/>
                <a:gd name="T6" fmla="*/ 5 w 104"/>
                <a:gd name="T7" fmla="*/ 6 h 106"/>
                <a:gd name="T8" fmla="*/ 5 w 104"/>
                <a:gd name="T9" fmla="*/ 6 h 106"/>
                <a:gd name="T10" fmla="*/ 5 w 104"/>
                <a:gd name="T11" fmla="*/ 6 h 106"/>
                <a:gd name="T12" fmla="*/ 6 w 104"/>
                <a:gd name="T13" fmla="*/ 5 h 106"/>
                <a:gd name="T14" fmla="*/ 6 w 104"/>
                <a:gd name="T15" fmla="*/ 4 h 106"/>
                <a:gd name="T16" fmla="*/ 6 w 104"/>
                <a:gd name="T17" fmla="*/ 4 h 106"/>
                <a:gd name="T18" fmla="*/ 6 w 104"/>
                <a:gd name="T19" fmla="*/ 3 h 106"/>
                <a:gd name="T20" fmla="*/ 6 w 104"/>
                <a:gd name="T21" fmla="*/ 2 h 106"/>
                <a:gd name="T22" fmla="*/ 5 w 104"/>
                <a:gd name="T23" fmla="*/ 2 h 106"/>
                <a:gd name="T24" fmla="*/ 5 w 104"/>
                <a:gd name="T25" fmla="*/ 1 h 106"/>
                <a:gd name="T26" fmla="*/ 5 w 104"/>
                <a:gd name="T27" fmla="*/ 1 h 106"/>
                <a:gd name="T28" fmla="*/ 4 w 104"/>
                <a:gd name="T29" fmla="*/ 1 h 106"/>
                <a:gd name="T30" fmla="*/ 3 w 104"/>
                <a:gd name="T31" fmla="*/ 1 h 106"/>
                <a:gd name="T32" fmla="*/ 3 w 104"/>
                <a:gd name="T33" fmla="*/ 0 h 106"/>
                <a:gd name="T34" fmla="*/ 2 w 104"/>
                <a:gd name="T35" fmla="*/ 1 h 106"/>
                <a:gd name="T36" fmla="*/ 2 w 104"/>
                <a:gd name="T37" fmla="*/ 1 h 106"/>
                <a:gd name="T38" fmla="*/ 1 w 104"/>
                <a:gd name="T39" fmla="*/ 1 h 106"/>
                <a:gd name="T40" fmla="*/ 0 w 104"/>
                <a:gd name="T41" fmla="*/ 1 h 106"/>
                <a:gd name="T42" fmla="*/ 0 w 104"/>
                <a:gd name="T43" fmla="*/ 2 h 106"/>
                <a:gd name="T44" fmla="*/ 0 w 104"/>
                <a:gd name="T45" fmla="*/ 2 h 106"/>
                <a:gd name="T46" fmla="*/ 0 w 104"/>
                <a:gd name="T47" fmla="*/ 3 h 106"/>
                <a:gd name="T48" fmla="*/ 0 w 104"/>
                <a:gd name="T49" fmla="*/ 4 h 106"/>
                <a:gd name="T50" fmla="*/ 0 w 104"/>
                <a:gd name="T51" fmla="*/ 4 h 106"/>
                <a:gd name="T52" fmla="*/ 0 w 104"/>
                <a:gd name="T53" fmla="*/ 5 h 106"/>
                <a:gd name="T54" fmla="*/ 0 w 104"/>
                <a:gd name="T55" fmla="*/ 6 h 106"/>
                <a:gd name="T56" fmla="*/ 0 w 104"/>
                <a:gd name="T57" fmla="*/ 6 h 106"/>
                <a:gd name="T58" fmla="*/ 1 w 104"/>
                <a:gd name="T59" fmla="*/ 6 h 106"/>
                <a:gd name="T60" fmla="*/ 2 w 104"/>
                <a:gd name="T61" fmla="*/ 7 h 106"/>
                <a:gd name="T62" fmla="*/ 2 w 104"/>
                <a:gd name="T63" fmla="*/ 7 h 106"/>
                <a:gd name="T64" fmla="*/ 3 w 104"/>
                <a:gd name="T65" fmla="*/ 7 h 1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6"/>
                <a:gd name="T101" fmla="*/ 104 w 104"/>
                <a:gd name="T102" fmla="*/ 106 h 10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6">
                  <a:moveTo>
                    <a:pt x="53" y="106"/>
                  </a:moveTo>
                  <a:lnTo>
                    <a:pt x="63" y="104"/>
                  </a:lnTo>
                  <a:lnTo>
                    <a:pt x="73" y="101"/>
                  </a:lnTo>
                  <a:lnTo>
                    <a:pt x="81" y="96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0" y="73"/>
                  </a:lnTo>
                  <a:lnTo>
                    <a:pt x="103" y="63"/>
                  </a:lnTo>
                  <a:lnTo>
                    <a:pt x="104" y="53"/>
                  </a:lnTo>
                  <a:lnTo>
                    <a:pt x="103" y="42"/>
                  </a:lnTo>
                  <a:lnTo>
                    <a:pt x="100" y="32"/>
                  </a:lnTo>
                  <a:lnTo>
                    <a:pt x="95" y="23"/>
                  </a:lnTo>
                  <a:lnTo>
                    <a:pt x="89" y="15"/>
                  </a:lnTo>
                  <a:lnTo>
                    <a:pt x="81" y="9"/>
                  </a:lnTo>
                  <a:lnTo>
                    <a:pt x="73" y="4"/>
                  </a:lnTo>
                  <a:lnTo>
                    <a:pt x="63" y="1"/>
                  </a:lnTo>
                  <a:lnTo>
                    <a:pt x="53" y="0"/>
                  </a:lnTo>
                  <a:lnTo>
                    <a:pt x="43" y="1"/>
                  </a:lnTo>
                  <a:lnTo>
                    <a:pt x="32" y="4"/>
                  </a:lnTo>
                  <a:lnTo>
                    <a:pt x="23" y="9"/>
                  </a:lnTo>
                  <a:lnTo>
                    <a:pt x="15" y="15"/>
                  </a:lnTo>
                  <a:lnTo>
                    <a:pt x="9" y="23"/>
                  </a:lnTo>
                  <a:lnTo>
                    <a:pt x="5" y="32"/>
                  </a:lnTo>
                  <a:lnTo>
                    <a:pt x="1" y="42"/>
                  </a:lnTo>
                  <a:lnTo>
                    <a:pt x="0" y="53"/>
                  </a:lnTo>
                  <a:lnTo>
                    <a:pt x="1" y="63"/>
                  </a:lnTo>
                  <a:lnTo>
                    <a:pt x="5" y="73"/>
                  </a:lnTo>
                  <a:lnTo>
                    <a:pt x="9" y="83"/>
                  </a:lnTo>
                  <a:lnTo>
                    <a:pt x="15" y="89"/>
                  </a:lnTo>
                  <a:lnTo>
                    <a:pt x="23" y="96"/>
                  </a:lnTo>
                  <a:lnTo>
                    <a:pt x="32" y="101"/>
                  </a:lnTo>
                  <a:lnTo>
                    <a:pt x="43" y="104"/>
                  </a:lnTo>
                  <a:lnTo>
                    <a:pt x="53" y="106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38" name="Freeform 96"/>
            <p:cNvSpPr>
              <a:spLocks/>
            </p:cNvSpPr>
            <p:nvPr/>
          </p:nvSpPr>
          <p:spPr bwMode="auto">
            <a:xfrm>
              <a:off x="4757" y="3629"/>
              <a:ext cx="72" cy="33"/>
            </a:xfrm>
            <a:custGeom>
              <a:avLst/>
              <a:gdLst>
                <a:gd name="T0" fmla="*/ 0 w 144"/>
                <a:gd name="T1" fmla="*/ 2 h 66"/>
                <a:gd name="T2" fmla="*/ 9 w 144"/>
                <a:gd name="T3" fmla="*/ 5 h 66"/>
                <a:gd name="T4" fmla="*/ 2 w 144"/>
                <a:gd name="T5" fmla="*/ 0 h 66"/>
                <a:gd name="T6" fmla="*/ 0 w 144"/>
                <a:gd name="T7" fmla="*/ 2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"/>
                <a:gd name="T13" fmla="*/ 0 h 66"/>
                <a:gd name="T14" fmla="*/ 144 w 144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" h="66">
                  <a:moveTo>
                    <a:pt x="0" y="32"/>
                  </a:moveTo>
                  <a:lnTo>
                    <a:pt x="144" y="66"/>
                  </a:lnTo>
                  <a:lnTo>
                    <a:pt x="24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39" name="Freeform 97"/>
            <p:cNvSpPr>
              <a:spLocks/>
            </p:cNvSpPr>
            <p:nvPr/>
          </p:nvSpPr>
          <p:spPr bwMode="auto">
            <a:xfrm>
              <a:off x="4782" y="3584"/>
              <a:ext cx="69" cy="29"/>
            </a:xfrm>
            <a:custGeom>
              <a:avLst/>
              <a:gdLst>
                <a:gd name="T0" fmla="*/ 1 w 137"/>
                <a:gd name="T1" fmla="*/ 0 h 56"/>
                <a:gd name="T2" fmla="*/ 1 w 137"/>
                <a:gd name="T3" fmla="*/ 1 h 56"/>
                <a:gd name="T4" fmla="*/ 1 w 137"/>
                <a:gd name="T5" fmla="*/ 1 h 56"/>
                <a:gd name="T6" fmla="*/ 1 w 137"/>
                <a:gd name="T7" fmla="*/ 2 h 56"/>
                <a:gd name="T8" fmla="*/ 1 w 137"/>
                <a:gd name="T9" fmla="*/ 2 h 56"/>
                <a:gd name="T10" fmla="*/ 0 w 137"/>
                <a:gd name="T11" fmla="*/ 3 h 56"/>
                <a:gd name="T12" fmla="*/ 9 w 137"/>
                <a:gd name="T13" fmla="*/ 4 h 56"/>
                <a:gd name="T14" fmla="*/ 1 w 137"/>
                <a:gd name="T15" fmla="*/ 0 h 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7"/>
                <a:gd name="T25" fmla="*/ 0 h 56"/>
                <a:gd name="T26" fmla="*/ 137 w 137"/>
                <a:gd name="T27" fmla="*/ 56 h 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7" h="56">
                  <a:moveTo>
                    <a:pt x="14" y="0"/>
                  </a:moveTo>
                  <a:lnTo>
                    <a:pt x="8" y="9"/>
                  </a:lnTo>
                  <a:lnTo>
                    <a:pt x="6" y="16"/>
                  </a:lnTo>
                  <a:lnTo>
                    <a:pt x="5" y="22"/>
                  </a:lnTo>
                  <a:lnTo>
                    <a:pt x="3" y="29"/>
                  </a:lnTo>
                  <a:lnTo>
                    <a:pt x="0" y="34"/>
                  </a:lnTo>
                  <a:lnTo>
                    <a:pt x="137" y="5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40" name="Freeform 98"/>
            <p:cNvSpPr>
              <a:spLocks/>
            </p:cNvSpPr>
            <p:nvPr/>
          </p:nvSpPr>
          <p:spPr bwMode="auto">
            <a:xfrm>
              <a:off x="4794" y="3545"/>
              <a:ext cx="52" cy="18"/>
            </a:xfrm>
            <a:custGeom>
              <a:avLst/>
              <a:gdLst>
                <a:gd name="T0" fmla="*/ 0 w 105"/>
                <a:gd name="T1" fmla="*/ 0 h 36"/>
                <a:gd name="T2" fmla="*/ 0 w 105"/>
                <a:gd name="T3" fmla="*/ 1 h 36"/>
                <a:gd name="T4" fmla="*/ 0 w 105"/>
                <a:gd name="T5" fmla="*/ 1 h 36"/>
                <a:gd name="T6" fmla="*/ 0 w 105"/>
                <a:gd name="T7" fmla="*/ 2 h 36"/>
                <a:gd name="T8" fmla="*/ 0 w 105"/>
                <a:gd name="T9" fmla="*/ 2 h 36"/>
                <a:gd name="T10" fmla="*/ 6 w 105"/>
                <a:gd name="T11" fmla="*/ 3 h 36"/>
                <a:gd name="T12" fmla="*/ 0 w 105"/>
                <a:gd name="T13" fmla="*/ 0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5"/>
                <a:gd name="T22" fmla="*/ 0 h 36"/>
                <a:gd name="T23" fmla="*/ 105 w 105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5" h="36">
                  <a:moveTo>
                    <a:pt x="5" y="0"/>
                  </a:moveTo>
                  <a:lnTo>
                    <a:pt x="4" y="7"/>
                  </a:lnTo>
                  <a:lnTo>
                    <a:pt x="3" y="14"/>
                  </a:lnTo>
                  <a:lnTo>
                    <a:pt x="1" y="22"/>
                  </a:lnTo>
                  <a:lnTo>
                    <a:pt x="0" y="29"/>
                  </a:lnTo>
                  <a:lnTo>
                    <a:pt x="105" y="3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41" name="Freeform 99"/>
            <p:cNvSpPr>
              <a:spLocks/>
            </p:cNvSpPr>
            <p:nvPr/>
          </p:nvSpPr>
          <p:spPr bwMode="auto">
            <a:xfrm>
              <a:off x="4797" y="3501"/>
              <a:ext cx="44" cy="13"/>
            </a:xfrm>
            <a:custGeom>
              <a:avLst/>
              <a:gdLst>
                <a:gd name="T0" fmla="*/ 0 w 89"/>
                <a:gd name="T1" fmla="*/ 0 h 24"/>
                <a:gd name="T2" fmla="*/ 0 w 89"/>
                <a:gd name="T3" fmla="*/ 1 h 24"/>
                <a:gd name="T4" fmla="*/ 0 w 89"/>
                <a:gd name="T5" fmla="*/ 1 h 24"/>
                <a:gd name="T6" fmla="*/ 0 w 89"/>
                <a:gd name="T7" fmla="*/ 2 h 24"/>
                <a:gd name="T8" fmla="*/ 0 w 89"/>
                <a:gd name="T9" fmla="*/ 2 h 24"/>
                <a:gd name="T10" fmla="*/ 5 w 89"/>
                <a:gd name="T11" fmla="*/ 2 h 24"/>
                <a:gd name="T12" fmla="*/ 0 w 89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9"/>
                <a:gd name="T22" fmla="*/ 0 h 24"/>
                <a:gd name="T23" fmla="*/ 89 w 89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9" h="24">
                  <a:moveTo>
                    <a:pt x="0" y="0"/>
                  </a:moveTo>
                  <a:lnTo>
                    <a:pt x="0" y="6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1" y="24"/>
                  </a:lnTo>
                  <a:lnTo>
                    <a:pt x="89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42" name="Freeform 100"/>
            <p:cNvSpPr>
              <a:spLocks/>
            </p:cNvSpPr>
            <p:nvPr/>
          </p:nvSpPr>
          <p:spPr bwMode="auto">
            <a:xfrm>
              <a:off x="4792" y="3455"/>
              <a:ext cx="45" cy="12"/>
            </a:xfrm>
            <a:custGeom>
              <a:avLst/>
              <a:gdLst>
                <a:gd name="T0" fmla="*/ 0 w 90"/>
                <a:gd name="T1" fmla="*/ 0 h 24"/>
                <a:gd name="T2" fmla="*/ 1 w 90"/>
                <a:gd name="T3" fmla="*/ 1 h 24"/>
                <a:gd name="T4" fmla="*/ 1 w 90"/>
                <a:gd name="T5" fmla="*/ 1 h 24"/>
                <a:gd name="T6" fmla="*/ 1 w 90"/>
                <a:gd name="T7" fmla="*/ 2 h 24"/>
                <a:gd name="T8" fmla="*/ 1 w 90"/>
                <a:gd name="T9" fmla="*/ 2 h 24"/>
                <a:gd name="T10" fmla="*/ 6 w 90"/>
                <a:gd name="T11" fmla="*/ 1 h 24"/>
                <a:gd name="T12" fmla="*/ 0 w 90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0"/>
                <a:gd name="T22" fmla="*/ 0 h 24"/>
                <a:gd name="T23" fmla="*/ 90 w 90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0" h="24">
                  <a:moveTo>
                    <a:pt x="0" y="0"/>
                  </a:moveTo>
                  <a:lnTo>
                    <a:pt x="1" y="6"/>
                  </a:lnTo>
                  <a:lnTo>
                    <a:pt x="2" y="11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9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43" name="Freeform 101"/>
            <p:cNvSpPr>
              <a:spLocks/>
            </p:cNvSpPr>
            <p:nvPr/>
          </p:nvSpPr>
          <p:spPr bwMode="auto">
            <a:xfrm>
              <a:off x="4780" y="3409"/>
              <a:ext cx="52" cy="14"/>
            </a:xfrm>
            <a:custGeom>
              <a:avLst/>
              <a:gdLst>
                <a:gd name="T0" fmla="*/ 0 w 104"/>
                <a:gd name="T1" fmla="*/ 0 h 28"/>
                <a:gd name="T2" fmla="*/ 1 w 104"/>
                <a:gd name="T3" fmla="*/ 1 h 28"/>
                <a:gd name="T4" fmla="*/ 1 w 104"/>
                <a:gd name="T5" fmla="*/ 1 h 28"/>
                <a:gd name="T6" fmla="*/ 1 w 104"/>
                <a:gd name="T7" fmla="*/ 2 h 28"/>
                <a:gd name="T8" fmla="*/ 1 w 104"/>
                <a:gd name="T9" fmla="*/ 2 h 28"/>
                <a:gd name="T10" fmla="*/ 7 w 104"/>
                <a:gd name="T11" fmla="*/ 1 h 28"/>
                <a:gd name="T12" fmla="*/ 0 w 104"/>
                <a:gd name="T13" fmla="*/ 0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"/>
                <a:gd name="T22" fmla="*/ 0 h 28"/>
                <a:gd name="T23" fmla="*/ 104 w 104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" h="28">
                  <a:moveTo>
                    <a:pt x="0" y="0"/>
                  </a:moveTo>
                  <a:lnTo>
                    <a:pt x="2" y="7"/>
                  </a:lnTo>
                  <a:lnTo>
                    <a:pt x="3" y="14"/>
                  </a:lnTo>
                  <a:lnTo>
                    <a:pt x="6" y="21"/>
                  </a:lnTo>
                  <a:lnTo>
                    <a:pt x="8" y="28"/>
                  </a:lnTo>
                  <a:lnTo>
                    <a:pt x="104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44" name="Freeform 102"/>
            <p:cNvSpPr>
              <a:spLocks/>
            </p:cNvSpPr>
            <p:nvPr/>
          </p:nvSpPr>
          <p:spPr bwMode="auto">
            <a:xfrm>
              <a:off x="4763" y="3363"/>
              <a:ext cx="40" cy="11"/>
            </a:xfrm>
            <a:custGeom>
              <a:avLst/>
              <a:gdLst>
                <a:gd name="T0" fmla="*/ 0 w 81"/>
                <a:gd name="T1" fmla="*/ 1 h 22"/>
                <a:gd name="T2" fmla="*/ 0 w 81"/>
                <a:gd name="T3" fmla="*/ 1 h 22"/>
                <a:gd name="T4" fmla="*/ 0 w 81"/>
                <a:gd name="T5" fmla="*/ 1 h 22"/>
                <a:gd name="T6" fmla="*/ 0 w 81"/>
                <a:gd name="T7" fmla="*/ 1 h 22"/>
                <a:gd name="T8" fmla="*/ 0 w 81"/>
                <a:gd name="T9" fmla="*/ 2 h 22"/>
                <a:gd name="T10" fmla="*/ 5 w 81"/>
                <a:gd name="T11" fmla="*/ 0 h 22"/>
                <a:gd name="T12" fmla="*/ 0 w 81"/>
                <a:gd name="T13" fmla="*/ 1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"/>
                <a:gd name="T22" fmla="*/ 0 h 22"/>
                <a:gd name="T23" fmla="*/ 81 w 81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" h="22">
                  <a:moveTo>
                    <a:pt x="0" y="1"/>
                  </a:moveTo>
                  <a:lnTo>
                    <a:pt x="3" y="6"/>
                  </a:lnTo>
                  <a:lnTo>
                    <a:pt x="5" y="11"/>
                  </a:lnTo>
                  <a:lnTo>
                    <a:pt x="6" y="16"/>
                  </a:lnTo>
                  <a:lnTo>
                    <a:pt x="8" y="22"/>
                  </a:lnTo>
                  <a:lnTo>
                    <a:pt x="8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45" name="Freeform 103"/>
            <p:cNvSpPr>
              <a:spLocks/>
            </p:cNvSpPr>
            <p:nvPr/>
          </p:nvSpPr>
          <p:spPr bwMode="auto">
            <a:xfrm>
              <a:off x="435" y="2784"/>
              <a:ext cx="910" cy="1140"/>
            </a:xfrm>
            <a:custGeom>
              <a:avLst/>
              <a:gdLst>
                <a:gd name="T0" fmla="*/ 48 w 1820"/>
                <a:gd name="T1" fmla="*/ 10 h 2279"/>
                <a:gd name="T2" fmla="*/ 52 w 1820"/>
                <a:gd name="T3" fmla="*/ 11 h 2279"/>
                <a:gd name="T4" fmla="*/ 45 w 1820"/>
                <a:gd name="T5" fmla="*/ 20 h 2279"/>
                <a:gd name="T6" fmla="*/ 41 w 1820"/>
                <a:gd name="T7" fmla="*/ 30 h 2279"/>
                <a:gd name="T8" fmla="*/ 48 w 1820"/>
                <a:gd name="T9" fmla="*/ 27 h 2279"/>
                <a:gd name="T10" fmla="*/ 42 w 1820"/>
                <a:gd name="T11" fmla="*/ 39 h 2279"/>
                <a:gd name="T12" fmla="*/ 54 w 1820"/>
                <a:gd name="T13" fmla="*/ 29 h 2279"/>
                <a:gd name="T14" fmla="*/ 80 w 1820"/>
                <a:gd name="T15" fmla="*/ 25 h 2279"/>
                <a:gd name="T16" fmla="*/ 92 w 1820"/>
                <a:gd name="T17" fmla="*/ 51 h 2279"/>
                <a:gd name="T18" fmla="*/ 83 w 1820"/>
                <a:gd name="T19" fmla="*/ 38 h 2279"/>
                <a:gd name="T20" fmla="*/ 76 w 1820"/>
                <a:gd name="T21" fmla="*/ 36 h 2279"/>
                <a:gd name="T22" fmla="*/ 70 w 1820"/>
                <a:gd name="T23" fmla="*/ 35 h 2279"/>
                <a:gd name="T24" fmla="*/ 67 w 1820"/>
                <a:gd name="T25" fmla="*/ 38 h 2279"/>
                <a:gd name="T26" fmla="*/ 58 w 1820"/>
                <a:gd name="T27" fmla="*/ 39 h 2279"/>
                <a:gd name="T28" fmla="*/ 60 w 1820"/>
                <a:gd name="T29" fmla="*/ 44 h 2279"/>
                <a:gd name="T30" fmla="*/ 48 w 1820"/>
                <a:gd name="T31" fmla="*/ 42 h 2279"/>
                <a:gd name="T32" fmla="*/ 50 w 1820"/>
                <a:gd name="T33" fmla="*/ 46 h 2279"/>
                <a:gd name="T34" fmla="*/ 62 w 1820"/>
                <a:gd name="T35" fmla="*/ 52 h 2279"/>
                <a:gd name="T36" fmla="*/ 76 w 1820"/>
                <a:gd name="T37" fmla="*/ 67 h 2279"/>
                <a:gd name="T38" fmla="*/ 80 w 1820"/>
                <a:gd name="T39" fmla="*/ 109 h 2279"/>
                <a:gd name="T40" fmla="*/ 95 w 1820"/>
                <a:gd name="T41" fmla="*/ 111 h 2279"/>
                <a:gd name="T42" fmla="*/ 107 w 1820"/>
                <a:gd name="T43" fmla="*/ 122 h 2279"/>
                <a:gd name="T44" fmla="*/ 113 w 1820"/>
                <a:gd name="T45" fmla="*/ 131 h 2279"/>
                <a:gd name="T46" fmla="*/ 100 w 1820"/>
                <a:gd name="T47" fmla="*/ 136 h 2279"/>
                <a:gd name="T48" fmla="*/ 85 w 1820"/>
                <a:gd name="T49" fmla="*/ 132 h 2279"/>
                <a:gd name="T50" fmla="*/ 74 w 1820"/>
                <a:gd name="T51" fmla="*/ 140 h 2279"/>
                <a:gd name="T52" fmla="*/ 62 w 1820"/>
                <a:gd name="T53" fmla="*/ 143 h 2279"/>
                <a:gd name="T54" fmla="*/ 48 w 1820"/>
                <a:gd name="T55" fmla="*/ 138 h 2279"/>
                <a:gd name="T56" fmla="*/ 35 w 1820"/>
                <a:gd name="T57" fmla="*/ 130 h 2279"/>
                <a:gd name="T58" fmla="*/ 24 w 1820"/>
                <a:gd name="T59" fmla="*/ 131 h 2279"/>
                <a:gd name="T60" fmla="*/ 16 w 1820"/>
                <a:gd name="T61" fmla="*/ 129 h 2279"/>
                <a:gd name="T62" fmla="*/ 24 w 1820"/>
                <a:gd name="T63" fmla="*/ 119 h 2279"/>
                <a:gd name="T64" fmla="*/ 33 w 1820"/>
                <a:gd name="T65" fmla="*/ 110 h 2279"/>
                <a:gd name="T66" fmla="*/ 48 w 1820"/>
                <a:gd name="T67" fmla="*/ 107 h 2279"/>
                <a:gd name="T68" fmla="*/ 61 w 1820"/>
                <a:gd name="T69" fmla="*/ 103 h 2279"/>
                <a:gd name="T70" fmla="*/ 63 w 1820"/>
                <a:gd name="T71" fmla="*/ 65 h 2279"/>
                <a:gd name="T72" fmla="*/ 50 w 1820"/>
                <a:gd name="T73" fmla="*/ 50 h 2279"/>
                <a:gd name="T74" fmla="*/ 38 w 1820"/>
                <a:gd name="T75" fmla="*/ 50 h 2279"/>
                <a:gd name="T76" fmla="*/ 37 w 1820"/>
                <a:gd name="T77" fmla="*/ 62 h 2279"/>
                <a:gd name="T78" fmla="*/ 35 w 1820"/>
                <a:gd name="T79" fmla="*/ 62 h 2279"/>
                <a:gd name="T80" fmla="*/ 34 w 1820"/>
                <a:gd name="T81" fmla="*/ 68 h 2279"/>
                <a:gd name="T82" fmla="*/ 28 w 1820"/>
                <a:gd name="T83" fmla="*/ 67 h 2279"/>
                <a:gd name="T84" fmla="*/ 34 w 1820"/>
                <a:gd name="T85" fmla="*/ 81 h 2279"/>
                <a:gd name="T86" fmla="*/ 28 w 1820"/>
                <a:gd name="T87" fmla="*/ 81 h 2279"/>
                <a:gd name="T88" fmla="*/ 31 w 1820"/>
                <a:gd name="T89" fmla="*/ 90 h 2279"/>
                <a:gd name="T90" fmla="*/ 20 w 1820"/>
                <a:gd name="T91" fmla="*/ 63 h 2279"/>
                <a:gd name="T92" fmla="*/ 33 w 1820"/>
                <a:gd name="T93" fmla="*/ 48 h 2279"/>
                <a:gd name="T94" fmla="*/ 33 w 1820"/>
                <a:gd name="T95" fmla="*/ 44 h 2279"/>
                <a:gd name="T96" fmla="*/ 28 w 1820"/>
                <a:gd name="T97" fmla="*/ 44 h 2279"/>
                <a:gd name="T98" fmla="*/ 22 w 1820"/>
                <a:gd name="T99" fmla="*/ 46 h 2279"/>
                <a:gd name="T100" fmla="*/ 19 w 1820"/>
                <a:gd name="T101" fmla="*/ 47 h 2279"/>
                <a:gd name="T102" fmla="*/ 12 w 1820"/>
                <a:gd name="T103" fmla="*/ 51 h 2279"/>
                <a:gd name="T104" fmla="*/ 10 w 1820"/>
                <a:gd name="T105" fmla="*/ 48 h 2279"/>
                <a:gd name="T106" fmla="*/ 1 w 1820"/>
                <a:gd name="T107" fmla="*/ 54 h 2279"/>
                <a:gd name="T108" fmla="*/ 10 w 1820"/>
                <a:gd name="T109" fmla="*/ 39 h 2279"/>
                <a:gd name="T110" fmla="*/ 26 w 1820"/>
                <a:gd name="T111" fmla="*/ 35 h 2279"/>
                <a:gd name="T112" fmla="*/ 36 w 1820"/>
                <a:gd name="T113" fmla="*/ 36 h 2279"/>
                <a:gd name="T114" fmla="*/ 34 w 1820"/>
                <a:gd name="T115" fmla="*/ 20 h 2279"/>
                <a:gd name="T116" fmla="*/ 47 w 1820"/>
                <a:gd name="T117" fmla="*/ 4 h 2279"/>
                <a:gd name="T118" fmla="*/ 50 w 1820"/>
                <a:gd name="T119" fmla="*/ 3 h 227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20"/>
                <a:gd name="T181" fmla="*/ 0 h 2279"/>
                <a:gd name="T182" fmla="*/ 1820 w 1820"/>
                <a:gd name="T183" fmla="*/ 2279 h 227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20" h="2279">
                  <a:moveTo>
                    <a:pt x="781" y="53"/>
                  </a:moveTo>
                  <a:lnTo>
                    <a:pt x="769" y="67"/>
                  </a:lnTo>
                  <a:lnTo>
                    <a:pt x="758" y="81"/>
                  </a:lnTo>
                  <a:lnTo>
                    <a:pt x="747" y="96"/>
                  </a:lnTo>
                  <a:lnTo>
                    <a:pt x="738" y="111"/>
                  </a:lnTo>
                  <a:lnTo>
                    <a:pt x="729" y="126"/>
                  </a:lnTo>
                  <a:lnTo>
                    <a:pt x="721" y="141"/>
                  </a:lnTo>
                  <a:lnTo>
                    <a:pt x="714" y="157"/>
                  </a:lnTo>
                  <a:lnTo>
                    <a:pt x="708" y="173"/>
                  </a:lnTo>
                  <a:lnTo>
                    <a:pt x="727" y="166"/>
                  </a:lnTo>
                  <a:lnTo>
                    <a:pt x="747" y="159"/>
                  </a:lnTo>
                  <a:lnTo>
                    <a:pt x="767" y="154"/>
                  </a:lnTo>
                  <a:lnTo>
                    <a:pt x="789" y="150"/>
                  </a:lnTo>
                  <a:lnTo>
                    <a:pt x="810" y="147"/>
                  </a:lnTo>
                  <a:lnTo>
                    <a:pt x="832" y="146"/>
                  </a:lnTo>
                  <a:lnTo>
                    <a:pt x="853" y="147"/>
                  </a:lnTo>
                  <a:lnTo>
                    <a:pt x="875" y="150"/>
                  </a:lnTo>
                  <a:lnTo>
                    <a:pt x="870" y="154"/>
                  </a:lnTo>
                  <a:lnTo>
                    <a:pt x="861" y="158"/>
                  </a:lnTo>
                  <a:lnTo>
                    <a:pt x="853" y="160"/>
                  </a:lnTo>
                  <a:lnTo>
                    <a:pt x="844" y="162"/>
                  </a:lnTo>
                  <a:lnTo>
                    <a:pt x="835" y="165"/>
                  </a:lnTo>
                  <a:lnTo>
                    <a:pt x="826" y="167"/>
                  </a:lnTo>
                  <a:lnTo>
                    <a:pt x="817" y="169"/>
                  </a:lnTo>
                  <a:lnTo>
                    <a:pt x="808" y="173"/>
                  </a:lnTo>
                  <a:lnTo>
                    <a:pt x="784" y="187"/>
                  </a:lnTo>
                  <a:lnTo>
                    <a:pt x="761" y="204"/>
                  </a:lnTo>
                  <a:lnTo>
                    <a:pt x="739" y="225"/>
                  </a:lnTo>
                  <a:lnTo>
                    <a:pt x="720" y="247"/>
                  </a:lnTo>
                  <a:lnTo>
                    <a:pt x="702" y="271"/>
                  </a:lnTo>
                  <a:lnTo>
                    <a:pt x="688" y="295"/>
                  </a:lnTo>
                  <a:lnTo>
                    <a:pt x="676" y="320"/>
                  </a:lnTo>
                  <a:lnTo>
                    <a:pt x="667" y="347"/>
                  </a:lnTo>
                  <a:lnTo>
                    <a:pt x="683" y="338"/>
                  </a:lnTo>
                  <a:lnTo>
                    <a:pt x="699" y="330"/>
                  </a:lnTo>
                  <a:lnTo>
                    <a:pt x="716" y="320"/>
                  </a:lnTo>
                  <a:lnTo>
                    <a:pt x="734" y="312"/>
                  </a:lnTo>
                  <a:lnTo>
                    <a:pt x="751" y="304"/>
                  </a:lnTo>
                  <a:lnTo>
                    <a:pt x="768" y="296"/>
                  </a:lnTo>
                  <a:lnTo>
                    <a:pt x="787" y="288"/>
                  </a:lnTo>
                  <a:lnTo>
                    <a:pt x="804" y="281"/>
                  </a:lnTo>
                  <a:lnTo>
                    <a:pt x="776" y="304"/>
                  </a:lnTo>
                  <a:lnTo>
                    <a:pt x="750" y="327"/>
                  </a:lnTo>
                  <a:lnTo>
                    <a:pt x="722" y="353"/>
                  </a:lnTo>
                  <a:lnTo>
                    <a:pt x="698" y="378"/>
                  </a:lnTo>
                  <a:lnTo>
                    <a:pt x="676" y="407"/>
                  </a:lnTo>
                  <a:lnTo>
                    <a:pt x="659" y="437"/>
                  </a:lnTo>
                  <a:lnTo>
                    <a:pt x="647" y="468"/>
                  </a:lnTo>
                  <a:lnTo>
                    <a:pt x="641" y="502"/>
                  </a:lnTo>
                  <a:lnTo>
                    <a:pt x="659" y="487"/>
                  </a:lnTo>
                  <a:lnTo>
                    <a:pt x="675" y="474"/>
                  </a:lnTo>
                  <a:lnTo>
                    <a:pt x="692" y="460"/>
                  </a:lnTo>
                  <a:lnTo>
                    <a:pt x="711" y="447"/>
                  </a:lnTo>
                  <a:lnTo>
                    <a:pt x="728" y="434"/>
                  </a:lnTo>
                  <a:lnTo>
                    <a:pt x="746" y="424"/>
                  </a:lnTo>
                  <a:lnTo>
                    <a:pt x="766" y="414"/>
                  </a:lnTo>
                  <a:lnTo>
                    <a:pt x="785" y="404"/>
                  </a:lnTo>
                  <a:lnTo>
                    <a:pt x="779" y="413"/>
                  </a:lnTo>
                  <a:lnTo>
                    <a:pt x="770" y="419"/>
                  </a:lnTo>
                  <a:lnTo>
                    <a:pt x="761" y="428"/>
                  </a:lnTo>
                  <a:lnTo>
                    <a:pt x="753" y="434"/>
                  </a:lnTo>
                  <a:lnTo>
                    <a:pt x="744" y="442"/>
                  </a:lnTo>
                  <a:lnTo>
                    <a:pt x="737" y="451"/>
                  </a:lnTo>
                  <a:lnTo>
                    <a:pt x="730" y="461"/>
                  </a:lnTo>
                  <a:lnTo>
                    <a:pt x="727" y="471"/>
                  </a:lnTo>
                  <a:lnTo>
                    <a:pt x="716" y="491"/>
                  </a:lnTo>
                  <a:lnTo>
                    <a:pt x="705" y="510"/>
                  </a:lnTo>
                  <a:lnTo>
                    <a:pt x="694" y="530"/>
                  </a:lnTo>
                  <a:lnTo>
                    <a:pt x="684" y="551"/>
                  </a:lnTo>
                  <a:lnTo>
                    <a:pt x="676" y="572"/>
                  </a:lnTo>
                  <a:lnTo>
                    <a:pt x="670" y="593"/>
                  </a:lnTo>
                  <a:lnTo>
                    <a:pt x="669" y="616"/>
                  </a:lnTo>
                  <a:lnTo>
                    <a:pt x="670" y="641"/>
                  </a:lnTo>
                  <a:lnTo>
                    <a:pt x="682" y="626"/>
                  </a:lnTo>
                  <a:lnTo>
                    <a:pt x="692" y="610"/>
                  </a:lnTo>
                  <a:lnTo>
                    <a:pt x="704" y="593"/>
                  </a:lnTo>
                  <a:lnTo>
                    <a:pt x="716" y="577"/>
                  </a:lnTo>
                  <a:lnTo>
                    <a:pt x="729" y="561"/>
                  </a:lnTo>
                  <a:lnTo>
                    <a:pt x="742" y="545"/>
                  </a:lnTo>
                  <a:lnTo>
                    <a:pt x="757" y="530"/>
                  </a:lnTo>
                  <a:lnTo>
                    <a:pt x="773" y="516"/>
                  </a:lnTo>
                  <a:lnTo>
                    <a:pt x="799" y="493"/>
                  </a:lnTo>
                  <a:lnTo>
                    <a:pt x="828" y="472"/>
                  </a:lnTo>
                  <a:lnTo>
                    <a:pt x="858" y="453"/>
                  </a:lnTo>
                  <a:lnTo>
                    <a:pt x="889" y="436"/>
                  </a:lnTo>
                  <a:lnTo>
                    <a:pt x="921" y="421"/>
                  </a:lnTo>
                  <a:lnTo>
                    <a:pt x="954" y="408"/>
                  </a:lnTo>
                  <a:lnTo>
                    <a:pt x="988" y="396"/>
                  </a:lnTo>
                  <a:lnTo>
                    <a:pt x="1022" y="387"/>
                  </a:lnTo>
                  <a:lnTo>
                    <a:pt x="1057" y="381"/>
                  </a:lnTo>
                  <a:lnTo>
                    <a:pt x="1092" y="377"/>
                  </a:lnTo>
                  <a:lnTo>
                    <a:pt x="1128" y="376"/>
                  </a:lnTo>
                  <a:lnTo>
                    <a:pt x="1162" y="377"/>
                  </a:lnTo>
                  <a:lnTo>
                    <a:pt x="1198" y="380"/>
                  </a:lnTo>
                  <a:lnTo>
                    <a:pt x="1232" y="386"/>
                  </a:lnTo>
                  <a:lnTo>
                    <a:pt x="1267" y="395"/>
                  </a:lnTo>
                  <a:lnTo>
                    <a:pt x="1302" y="408"/>
                  </a:lnTo>
                  <a:lnTo>
                    <a:pt x="1338" y="428"/>
                  </a:lnTo>
                  <a:lnTo>
                    <a:pt x="1372" y="452"/>
                  </a:lnTo>
                  <a:lnTo>
                    <a:pt x="1401" y="481"/>
                  </a:lnTo>
                  <a:lnTo>
                    <a:pt x="1425" y="513"/>
                  </a:lnTo>
                  <a:lnTo>
                    <a:pt x="1444" y="548"/>
                  </a:lnTo>
                  <a:lnTo>
                    <a:pt x="1459" y="587"/>
                  </a:lnTo>
                  <a:lnTo>
                    <a:pt x="1470" y="627"/>
                  </a:lnTo>
                  <a:lnTo>
                    <a:pt x="1473" y="667"/>
                  </a:lnTo>
                  <a:lnTo>
                    <a:pt x="1471" y="716"/>
                  </a:lnTo>
                  <a:lnTo>
                    <a:pt x="1466" y="764"/>
                  </a:lnTo>
                  <a:lnTo>
                    <a:pt x="1458" y="810"/>
                  </a:lnTo>
                  <a:lnTo>
                    <a:pt x="1444" y="854"/>
                  </a:lnTo>
                  <a:lnTo>
                    <a:pt x="1440" y="857"/>
                  </a:lnTo>
                  <a:lnTo>
                    <a:pt x="1444" y="812"/>
                  </a:lnTo>
                  <a:lnTo>
                    <a:pt x="1443" y="769"/>
                  </a:lnTo>
                  <a:lnTo>
                    <a:pt x="1435" y="727"/>
                  </a:lnTo>
                  <a:lnTo>
                    <a:pt x="1421" y="688"/>
                  </a:lnTo>
                  <a:lnTo>
                    <a:pt x="1401" y="650"/>
                  </a:lnTo>
                  <a:lnTo>
                    <a:pt x="1375" y="616"/>
                  </a:lnTo>
                  <a:lnTo>
                    <a:pt x="1345" y="584"/>
                  </a:lnTo>
                  <a:lnTo>
                    <a:pt x="1310" y="557"/>
                  </a:lnTo>
                  <a:lnTo>
                    <a:pt x="1314" y="582"/>
                  </a:lnTo>
                  <a:lnTo>
                    <a:pt x="1317" y="606"/>
                  </a:lnTo>
                  <a:lnTo>
                    <a:pt x="1317" y="631"/>
                  </a:lnTo>
                  <a:lnTo>
                    <a:pt x="1313" y="657"/>
                  </a:lnTo>
                  <a:lnTo>
                    <a:pt x="1308" y="682"/>
                  </a:lnTo>
                  <a:lnTo>
                    <a:pt x="1303" y="706"/>
                  </a:lnTo>
                  <a:lnTo>
                    <a:pt x="1295" y="729"/>
                  </a:lnTo>
                  <a:lnTo>
                    <a:pt x="1285" y="751"/>
                  </a:lnTo>
                  <a:lnTo>
                    <a:pt x="1284" y="719"/>
                  </a:lnTo>
                  <a:lnTo>
                    <a:pt x="1280" y="687"/>
                  </a:lnTo>
                  <a:lnTo>
                    <a:pt x="1269" y="657"/>
                  </a:lnTo>
                  <a:lnTo>
                    <a:pt x="1255" y="628"/>
                  </a:lnTo>
                  <a:lnTo>
                    <a:pt x="1237" y="602"/>
                  </a:lnTo>
                  <a:lnTo>
                    <a:pt x="1215" y="576"/>
                  </a:lnTo>
                  <a:lnTo>
                    <a:pt x="1190" y="555"/>
                  </a:lnTo>
                  <a:lnTo>
                    <a:pt x="1162" y="537"/>
                  </a:lnTo>
                  <a:lnTo>
                    <a:pt x="1149" y="530"/>
                  </a:lnTo>
                  <a:lnTo>
                    <a:pt x="1137" y="524"/>
                  </a:lnTo>
                  <a:lnTo>
                    <a:pt x="1124" y="519"/>
                  </a:lnTo>
                  <a:lnTo>
                    <a:pt x="1111" y="514"/>
                  </a:lnTo>
                  <a:lnTo>
                    <a:pt x="1099" y="508"/>
                  </a:lnTo>
                  <a:lnTo>
                    <a:pt x="1085" y="505"/>
                  </a:lnTo>
                  <a:lnTo>
                    <a:pt x="1072" y="501"/>
                  </a:lnTo>
                  <a:lnTo>
                    <a:pt x="1058" y="498"/>
                  </a:lnTo>
                  <a:lnTo>
                    <a:pt x="1084" y="522"/>
                  </a:lnTo>
                  <a:lnTo>
                    <a:pt x="1107" y="550"/>
                  </a:lnTo>
                  <a:lnTo>
                    <a:pt x="1128" y="577"/>
                  </a:lnTo>
                  <a:lnTo>
                    <a:pt x="1144" y="608"/>
                  </a:lnTo>
                  <a:lnTo>
                    <a:pt x="1156" y="640"/>
                  </a:lnTo>
                  <a:lnTo>
                    <a:pt x="1166" y="673"/>
                  </a:lnTo>
                  <a:lnTo>
                    <a:pt x="1171" y="709"/>
                  </a:lnTo>
                  <a:lnTo>
                    <a:pt x="1173" y="744"/>
                  </a:lnTo>
                  <a:lnTo>
                    <a:pt x="1166" y="718"/>
                  </a:lnTo>
                  <a:lnTo>
                    <a:pt x="1153" y="693"/>
                  </a:lnTo>
                  <a:lnTo>
                    <a:pt x="1136" y="668"/>
                  </a:lnTo>
                  <a:lnTo>
                    <a:pt x="1116" y="645"/>
                  </a:lnTo>
                  <a:lnTo>
                    <a:pt x="1093" y="626"/>
                  </a:lnTo>
                  <a:lnTo>
                    <a:pt x="1068" y="608"/>
                  </a:lnTo>
                  <a:lnTo>
                    <a:pt x="1042" y="595"/>
                  </a:lnTo>
                  <a:lnTo>
                    <a:pt x="1016" y="585"/>
                  </a:lnTo>
                  <a:lnTo>
                    <a:pt x="1002" y="582"/>
                  </a:lnTo>
                  <a:lnTo>
                    <a:pt x="986" y="580"/>
                  </a:lnTo>
                  <a:lnTo>
                    <a:pt x="971" y="578"/>
                  </a:lnTo>
                  <a:lnTo>
                    <a:pt x="955" y="578"/>
                  </a:lnTo>
                  <a:lnTo>
                    <a:pt x="939" y="581"/>
                  </a:lnTo>
                  <a:lnTo>
                    <a:pt x="924" y="583"/>
                  </a:lnTo>
                  <a:lnTo>
                    <a:pt x="909" y="588"/>
                  </a:lnTo>
                  <a:lnTo>
                    <a:pt x="895" y="593"/>
                  </a:lnTo>
                  <a:lnTo>
                    <a:pt x="911" y="606"/>
                  </a:lnTo>
                  <a:lnTo>
                    <a:pt x="925" y="620"/>
                  </a:lnTo>
                  <a:lnTo>
                    <a:pt x="936" y="636"/>
                  </a:lnTo>
                  <a:lnTo>
                    <a:pt x="947" y="652"/>
                  </a:lnTo>
                  <a:lnTo>
                    <a:pt x="956" y="669"/>
                  </a:lnTo>
                  <a:lnTo>
                    <a:pt x="963" y="687"/>
                  </a:lnTo>
                  <a:lnTo>
                    <a:pt x="969" y="705"/>
                  </a:lnTo>
                  <a:lnTo>
                    <a:pt x="973" y="724"/>
                  </a:lnTo>
                  <a:lnTo>
                    <a:pt x="967" y="720"/>
                  </a:lnTo>
                  <a:lnTo>
                    <a:pt x="962" y="716"/>
                  </a:lnTo>
                  <a:lnTo>
                    <a:pt x="958" y="711"/>
                  </a:lnTo>
                  <a:lnTo>
                    <a:pt x="955" y="705"/>
                  </a:lnTo>
                  <a:lnTo>
                    <a:pt x="951" y="699"/>
                  </a:lnTo>
                  <a:lnTo>
                    <a:pt x="948" y="694"/>
                  </a:lnTo>
                  <a:lnTo>
                    <a:pt x="943" y="688"/>
                  </a:lnTo>
                  <a:lnTo>
                    <a:pt x="939" y="683"/>
                  </a:lnTo>
                  <a:lnTo>
                    <a:pt x="921" y="672"/>
                  </a:lnTo>
                  <a:lnTo>
                    <a:pt x="902" y="663"/>
                  </a:lnTo>
                  <a:lnTo>
                    <a:pt x="882" y="656"/>
                  </a:lnTo>
                  <a:lnTo>
                    <a:pt x="861" y="650"/>
                  </a:lnTo>
                  <a:lnTo>
                    <a:pt x="841" y="648"/>
                  </a:lnTo>
                  <a:lnTo>
                    <a:pt x="819" y="646"/>
                  </a:lnTo>
                  <a:lnTo>
                    <a:pt x="797" y="649"/>
                  </a:lnTo>
                  <a:lnTo>
                    <a:pt x="775" y="653"/>
                  </a:lnTo>
                  <a:lnTo>
                    <a:pt x="766" y="656"/>
                  </a:lnTo>
                  <a:lnTo>
                    <a:pt x="757" y="659"/>
                  </a:lnTo>
                  <a:lnTo>
                    <a:pt x="747" y="664"/>
                  </a:lnTo>
                  <a:lnTo>
                    <a:pt x="739" y="668"/>
                  </a:lnTo>
                  <a:lnTo>
                    <a:pt x="730" y="673"/>
                  </a:lnTo>
                  <a:lnTo>
                    <a:pt x="722" y="679"/>
                  </a:lnTo>
                  <a:lnTo>
                    <a:pt x="714" y="684"/>
                  </a:lnTo>
                  <a:lnTo>
                    <a:pt x="706" y="690"/>
                  </a:lnTo>
                  <a:lnTo>
                    <a:pt x="720" y="699"/>
                  </a:lnTo>
                  <a:lnTo>
                    <a:pt x="734" y="706"/>
                  </a:lnTo>
                  <a:lnTo>
                    <a:pt x="749" y="714"/>
                  </a:lnTo>
                  <a:lnTo>
                    <a:pt x="762" y="720"/>
                  </a:lnTo>
                  <a:lnTo>
                    <a:pt x="777" y="726"/>
                  </a:lnTo>
                  <a:lnTo>
                    <a:pt x="792" y="732"/>
                  </a:lnTo>
                  <a:lnTo>
                    <a:pt x="808" y="737"/>
                  </a:lnTo>
                  <a:lnTo>
                    <a:pt x="823" y="742"/>
                  </a:lnTo>
                  <a:lnTo>
                    <a:pt x="838" y="748"/>
                  </a:lnTo>
                  <a:lnTo>
                    <a:pt x="853" y="754"/>
                  </a:lnTo>
                  <a:lnTo>
                    <a:pt x="868" y="759"/>
                  </a:lnTo>
                  <a:lnTo>
                    <a:pt x="883" y="766"/>
                  </a:lnTo>
                  <a:lnTo>
                    <a:pt x="898" y="773"/>
                  </a:lnTo>
                  <a:lnTo>
                    <a:pt x="912" y="780"/>
                  </a:lnTo>
                  <a:lnTo>
                    <a:pt x="926" y="789"/>
                  </a:lnTo>
                  <a:lnTo>
                    <a:pt x="940" y="799"/>
                  </a:lnTo>
                  <a:lnTo>
                    <a:pt x="961" y="816"/>
                  </a:lnTo>
                  <a:lnTo>
                    <a:pt x="981" y="832"/>
                  </a:lnTo>
                  <a:lnTo>
                    <a:pt x="1002" y="850"/>
                  </a:lnTo>
                  <a:lnTo>
                    <a:pt x="1022" y="868"/>
                  </a:lnTo>
                  <a:lnTo>
                    <a:pt x="1042" y="886"/>
                  </a:lnTo>
                  <a:lnTo>
                    <a:pt x="1063" y="905"/>
                  </a:lnTo>
                  <a:lnTo>
                    <a:pt x="1083" y="923"/>
                  </a:lnTo>
                  <a:lnTo>
                    <a:pt x="1102" y="943"/>
                  </a:lnTo>
                  <a:lnTo>
                    <a:pt x="1121" y="962"/>
                  </a:lnTo>
                  <a:lnTo>
                    <a:pt x="1139" y="983"/>
                  </a:lnTo>
                  <a:lnTo>
                    <a:pt x="1156" y="1003"/>
                  </a:lnTo>
                  <a:lnTo>
                    <a:pt x="1173" y="1024"/>
                  </a:lnTo>
                  <a:lnTo>
                    <a:pt x="1189" y="1045"/>
                  </a:lnTo>
                  <a:lnTo>
                    <a:pt x="1202" y="1067"/>
                  </a:lnTo>
                  <a:lnTo>
                    <a:pt x="1216" y="1089"/>
                  </a:lnTo>
                  <a:lnTo>
                    <a:pt x="1228" y="1112"/>
                  </a:lnTo>
                  <a:lnTo>
                    <a:pt x="1255" y="1171"/>
                  </a:lnTo>
                  <a:lnTo>
                    <a:pt x="1278" y="1233"/>
                  </a:lnTo>
                  <a:lnTo>
                    <a:pt x="1295" y="1297"/>
                  </a:lnTo>
                  <a:lnTo>
                    <a:pt x="1305" y="1364"/>
                  </a:lnTo>
                  <a:lnTo>
                    <a:pt x="1310" y="1433"/>
                  </a:lnTo>
                  <a:lnTo>
                    <a:pt x="1308" y="1501"/>
                  </a:lnTo>
                  <a:lnTo>
                    <a:pt x="1302" y="1569"/>
                  </a:lnTo>
                  <a:lnTo>
                    <a:pt x="1288" y="1635"/>
                  </a:lnTo>
                  <a:lnTo>
                    <a:pt x="1257" y="1733"/>
                  </a:lnTo>
                  <a:lnTo>
                    <a:pt x="1274" y="1735"/>
                  </a:lnTo>
                  <a:lnTo>
                    <a:pt x="1292" y="1735"/>
                  </a:lnTo>
                  <a:lnTo>
                    <a:pt x="1310" y="1734"/>
                  </a:lnTo>
                  <a:lnTo>
                    <a:pt x="1327" y="1732"/>
                  </a:lnTo>
                  <a:lnTo>
                    <a:pt x="1344" y="1730"/>
                  </a:lnTo>
                  <a:lnTo>
                    <a:pt x="1363" y="1727"/>
                  </a:lnTo>
                  <a:lnTo>
                    <a:pt x="1381" y="1727"/>
                  </a:lnTo>
                  <a:lnTo>
                    <a:pt x="1401" y="1730"/>
                  </a:lnTo>
                  <a:lnTo>
                    <a:pt x="1425" y="1734"/>
                  </a:lnTo>
                  <a:lnTo>
                    <a:pt x="1448" y="1740"/>
                  </a:lnTo>
                  <a:lnTo>
                    <a:pt x="1470" y="1748"/>
                  </a:lnTo>
                  <a:lnTo>
                    <a:pt x="1492" y="1757"/>
                  </a:lnTo>
                  <a:lnTo>
                    <a:pt x="1512" y="1769"/>
                  </a:lnTo>
                  <a:lnTo>
                    <a:pt x="1532" y="1784"/>
                  </a:lnTo>
                  <a:lnTo>
                    <a:pt x="1549" y="1801"/>
                  </a:lnTo>
                  <a:lnTo>
                    <a:pt x="1565" y="1822"/>
                  </a:lnTo>
                  <a:lnTo>
                    <a:pt x="1577" y="1838"/>
                  </a:lnTo>
                  <a:lnTo>
                    <a:pt x="1588" y="1854"/>
                  </a:lnTo>
                  <a:lnTo>
                    <a:pt x="1601" y="1871"/>
                  </a:lnTo>
                  <a:lnTo>
                    <a:pt x="1615" y="1887"/>
                  </a:lnTo>
                  <a:lnTo>
                    <a:pt x="1629" y="1902"/>
                  </a:lnTo>
                  <a:lnTo>
                    <a:pt x="1645" y="1916"/>
                  </a:lnTo>
                  <a:lnTo>
                    <a:pt x="1662" y="1927"/>
                  </a:lnTo>
                  <a:lnTo>
                    <a:pt x="1681" y="1935"/>
                  </a:lnTo>
                  <a:lnTo>
                    <a:pt x="1701" y="1939"/>
                  </a:lnTo>
                  <a:lnTo>
                    <a:pt x="1722" y="1945"/>
                  </a:lnTo>
                  <a:lnTo>
                    <a:pt x="1743" y="1953"/>
                  </a:lnTo>
                  <a:lnTo>
                    <a:pt x="1762" y="1964"/>
                  </a:lnTo>
                  <a:lnTo>
                    <a:pt x="1780" y="1976"/>
                  </a:lnTo>
                  <a:lnTo>
                    <a:pt x="1796" y="1992"/>
                  </a:lnTo>
                  <a:lnTo>
                    <a:pt x="1808" y="2010"/>
                  </a:lnTo>
                  <a:lnTo>
                    <a:pt x="1819" y="2030"/>
                  </a:lnTo>
                  <a:lnTo>
                    <a:pt x="1820" y="2043"/>
                  </a:lnTo>
                  <a:lnTo>
                    <a:pt x="1819" y="2056"/>
                  </a:lnTo>
                  <a:lnTo>
                    <a:pt x="1815" y="2067"/>
                  </a:lnTo>
                  <a:lnTo>
                    <a:pt x="1810" y="2078"/>
                  </a:lnTo>
                  <a:lnTo>
                    <a:pt x="1803" y="2088"/>
                  </a:lnTo>
                  <a:lnTo>
                    <a:pt x="1796" y="2097"/>
                  </a:lnTo>
                  <a:lnTo>
                    <a:pt x="1788" y="2108"/>
                  </a:lnTo>
                  <a:lnTo>
                    <a:pt x="1781" y="2118"/>
                  </a:lnTo>
                  <a:lnTo>
                    <a:pt x="1762" y="2129"/>
                  </a:lnTo>
                  <a:lnTo>
                    <a:pt x="1744" y="2140"/>
                  </a:lnTo>
                  <a:lnTo>
                    <a:pt x="1724" y="2148"/>
                  </a:lnTo>
                  <a:lnTo>
                    <a:pt x="1704" y="2155"/>
                  </a:lnTo>
                  <a:lnTo>
                    <a:pt x="1683" y="2159"/>
                  </a:lnTo>
                  <a:lnTo>
                    <a:pt x="1661" y="2164"/>
                  </a:lnTo>
                  <a:lnTo>
                    <a:pt x="1639" y="2166"/>
                  </a:lnTo>
                  <a:lnTo>
                    <a:pt x="1617" y="2169"/>
                  </a:lnTo>
                  <a:lnTo>
                    <a:pt x="1595" y="2169"/>
                  </a:lnTo>
                  <a:lnTo>
                    <a:pt x="1573" y="2166"/>
                  </a:lnTo>
                  <a:lnTo>
                    <a:pt x="1552" y="2162"/>
                  </a:lnTo>
                  <a:lnTo>
                    <a:pt x="1531" y="2155"/>
                  </a:lnTo>
                  <a:lnTo>
                    <a:pt x="1510" y="2148"/>
                  </a:lnTo>
                  <a:lnTo>
                    <a:pt x="1489" y="2140"/>
                  </a:lnTo>
                  <a:lnTo>
                    <a:pt x="1469" y="2133"/>
                  </a:lnTo>
                  <a:lnTo>
                    <a:pt x="1448" y="2125"/>
                  </a:lnTo>
                  <a:lnTo>
                    <a:pt x="1427" y="2119"/>
                  </a:lnTo>
                  <a:lnTo>
                    <a:pt x="1406" y="2113"/>
                  </a:lnTo>
                  <a:lnTo>
                    <a:pt x="1387" y="2110"/>
                  </a:lnTo>
                  <a:lnTo>
                    <a:pt x="1366" y="2110"/>
                  </a:lnTo>
                  <a:lnTo>
                    <a:pt x="1345" y="2111"/>
                  </a:lnTo>
                  <a:lnTo>
                    <a:pt x="1325" y="2117"/>
                  </a:lnTo>
                  <a:lnTo>
                    <a:pt x="1303" y="2125"/>
                  </a:lnTo>
                  <a:lnTo>
                    <a:pt x="1282" y="2139"/>
                  </a:lnTo>
                  <a:lnTo>
                    <a:pt x="1270" y="2150"/>
                  </a:lnTo>
                  <a:lnTo>
                    <a:pt x="1259" y="2162"/>
                  </a:lnTo>
                  <a:lnTo>
                    <a:pt x="1247" y="2172"/>
                  </a:lnTo>
                  <a:lnTo>
                    <a:pt x="1236" y="2182"/>
                  </a:lnTo>
                  <a:lnTo>
                    <a:pt x="1224" y="2193"/>
                  </a:lnTo>
                  <a:lnTo>
                    <a:pt x="1212" y="2203"/>
                  </a:lnTo>
                  <a:lnTo>
                    <a:pt x="1200" y="2212"/>
                  </a:lnTo>
                  <a:lnTo>
                    <a:pt x="1187" y="2220"/>
                  </a:lnTo>
                  <a:lnTo>
                    <a:pt x="1175" y="2229"/>
                  </a:lnTo>
                  <a:lnTo>
                    <a:pt x="1162" y="2237"/>
                  </a:lnTo>
                  <a:lnTo>
                    <a:pt x="1148" y="2244"/>
                  </a:lnTo>
                  <a:lnTo>
                    <a:pt x="1134" y="2250"/>
                  </a:lnTo>
                  <a:lnTo>
                    <a:pt x="1122" y="2255"/>
                  </a:lnTo>
                  <a:lnTo>
                    <a:pt x="1107" y="2261"/>
                  </a:lnTo>
                  <a:lnTo>
                    <a:pt x="1093" y="2264"/>
                  </a:lnTo>
                  <a:lnTo>
                    <a:pt x="1078" y="2268"/>
                  </a:lnTo>
                  <a:lnTo>
                    <a:pt x="1058" y="2272"/>
                  </a:lnTo>
                  <a:lnTo>
                    <a:pt x="1039" y="2277"/>
                  </a:lnTo>
                  <a:lnTo>
                    <a:pt x="1019" y="2278"/>
                  </a:lnTo>
                  <a:lnTo>
                    <a:pt x="1000" y="2279"/>
                  </a:lnTo>
                  <a:lnTo>
                    <a:pt x="980" y="2278"/>
                  </a:lnTo>
                  <a:lnTo>
                    <a:pt x="961" y="2276"/>
                  </a:lnTo>
                  <a:lnTo>
                    <a:pt x="942" y="2272"/>
                  </a:lnTo>
                  <a:lnTo>
                    <a:pt x="923" y="2269"/>
                  </a:lnTo>
                  <a:lnTo>
                    <a:pt x="904" y="2263"/>
                  </a:lnTo>
                  <a:lnTo>
                    <a:pt x="886" y="2257"/>
                  </a:lnTo>
                  <a:lnTo>
                    <a:pt x="867" y="2252"/>
                  </a:lnTo>
                  <a:lnTo>
                    <a:pt x="850" y="2244"/>
                  </a:lnTo>
                  <a:lnTo>
                    <a:pt x="833" y="2237"/>
                  </a:lnTo>
                  <a:lnTo>
                    <a:pt x="814" y="2229"/>
                  </a:lnTo>
                  <a:lnTo>
                    <a:pt x="798" y="2220"/>
                  </a:lnTo>
                  <a:lnTo>
                    <a:pt x="781" y="2212"/>
                  </a:lnTo>
                  <a:lnTo>
                    <a:pt x="762" y="2203"/>
                  </a:lnTo>
                  <a:lnTo>
                    <a:pt x="745" y="2194"/>
                  </a:lnTo>
                  <a:lnTo>
                    <a:pt x="727" y="2184"/>
                  </a:lnTo>
                  <a:lnTo>
                    <a:pt x="709" y="2173"/>
                  </a:lnTo>
                  <a:lnTo>
                    <a:pt x="692" y="2162"/>
                  </a:lnTo>
                  <a:lnTo>
                    <a:pt x="675" y="2150"/>
                  </a:lnTo>
                  <a:lnTo>
                    <a:pt x="659" y="2139"/>
                  </a:lnTo>
                  <a:lnTo>
                    <a:pt x="641" y="2127"/>
                  </a:lnTo>
                  <a:lnTo>
                    <a:pt x="624" y="2117"/>
                  </a:lnTo>
                  <a:lnTo>
                    <a:pt x="607" y="2106"/>
                  </a:lnTo>
                  <a:lnTo>
                    <a:pt x="588" y="2096"/>
                  </a:lnTo>
                  <a:lnTo>
                    <a:pt x="570" y="2088"/>
                  </a:lnTo>
                  <a:lnTo>
                    <a:pt x="552" y="2080"/>
                  </a:lnTo>
                  <a:lnTo>
                    <a:pt x="533" y="2074"/>
                  </a:lnTo>
                  <a:lnTo>
                    <a:pt x="514" y="2070"/>
                  </a:lnTo>
                  <a:lnTo>
                    <a:pt x="493" y="2066"/>
                  </a:lnTo>
                  <a:lnTo>
                    <a:pt x="481" y="2070"/>
                  </a:lnTo>
                  <a:lnTo>
                    <a:pt x="470" y="2072"/>
                  </a:lnTo>
                  <a:lnTo>
                    <a:pt x="457" y="2075"/>
                  </a:lnTo>
                  <a:lnTo>
                    <a:pt x="446" y="2078"/>
                  </a:lnTo>
                  <a:lnTo>
                    <a:pt x="433" y="2081"/>
                  </a:lnTo>
                  <a:lnTo>
                    <a:pt x="420" y="2083"/>
                  </a:lnTo>
                  <a:lnTo>
                    <a:pt x="408" y="2085"/>
                  </a:lnTo>
                  <a:lnTo>
                    <a:pt x="395" y="2087"/>
                  </a:lnTo>
                  <a:lnTo>
                    <a:pt x="382" y="2088"/>
                  </a:lnTo>
                  <a:lnTo>
                    <a:pt x="370" y="2089"/>
                  </a:lnTo>
                  <a:lnTo>
                    <a:pt x="357" y="2089"/>
                  </a:lnTo>
                  <a:lnTo>
                    <a:pt x="344" y="2088"/>
                  </a:lnTo>
                  <a:lnTo>
                    <a:pt x="333" y="2087"/>
                  </a:lnTo>
                  <a:lnTo>
                    <a:pt x="320" y="2086"/>
                  </a:lnTo>
                  <a:lnTo>
                    <a:pt x="307" y="2082"/>
                  </a:lnTo>
                  <a:lnTo>
                    <a:pt x="296" y="2079"/>
                  </a:lnTo>
                  <a:lnTo>
                    <a:pt x="285" y="2074"/>
                  </a:lnTo>
                  <a:lnTo>
                    <a:pt x="275" y="2070"/>
                  </a:lnTo>
                  <a:lnTo>
                    <a:pt x="264" y="2064"/>
                  </a:lnTo>
                  <a:lnTo>
                    <a:pt x="254" y="2057"/>
                  </a:lnTo>
                  <a:lnTo>
                    <a:pt x="245" y="2050"/>
                  </a:lnTo>
                  <a:lnTo>
                    <a:pt x="238" y="2041"/>
                  </a:lnTo>
                  <a:lnTo>
                    <a:pt x="234" y="2030"/>
                  </a:lnTo>
                  <a:lnTo>
                    <a:pt x="232" y="2018"/>
                  </a:lnTo>
                  <a:lnTo>
                    <a:pt x="239" y="1992"/>
                  </a:lnTo>
                  <a:lnTo>
                    <a:pt x="251" y="1974"/>
                  </a:lnTo>
                  <a:lnTo>
                    <a:pt x="268" y="1960"/>
                  </a:lnTo>
                  <a:lnTo>
                    <a:pt x="289" y="1949"/>
                  </a:lnTo>
                  <a:lnTo>
                    <a:pt x="310" y="1939"/>
                  </a:lnTo>
                  <a:lnTo>
                    <a:pt x="333" y="1930"/>
                  </a:lnTo>
                  <a:lnTo>
                    <a:pt x="353" y="1919"/>
                  </a:lnTo>
                  <a:lnTo>
                    <a:pt x="372" y="1905"/>
                  </a:lnTo>
                  <a:lnTo>
                    <a:pt x="378" y="1891"/>
                  </a:lnTo>
                  <a:lnTo>
                    <a:pt x="385" y="1876"/>
                  </a:lnTo>
                  <a:lnTo>
                    <a:pt x="393" y="1861"/>
                  </a:lnTo>
                  <a:lnTo>
                    <a:pt x="402" y="1847"/>
                  </a:lnTo>
                  <a:lnTo>
                    <a:pt x="411" y="1832"/>
                  </a:lnTo>
                  <a:lnTo>
                    <a:pt x="423" y="1818"/>
                  </a:lnTo>
                  <a:lnTo>
                    <a:pt x="434" y="1806"/>
                  </a:lnTo>
                  <a:lnTo>
                    <a:pt x="446" y="1793"/>
                  </a:lnTo>
                  <a:lnTo>
                    <a:pt x="459" y="1781"/>
                  </a:lnTo>
                  <a:lnTo>
                    <a:pt x="472" y="1771"/>
                  </a:lnTo>
                  <a:lnTo>
                    <a:pt x="487" y="1762"/>
                  </a:lnTo>
                  <a:lnTo>
                    <a:pt x="502" y="1754"/>
                  </a:lnTo>
                  <a:lnTo>
                    <a:pt x="517" y="1748"/>
                  </a:lnTo>
                  <a:lnTo>
                    <a:pt x="533" y="1742"/>
                  </a:lnTo>
                  <a:lnTo>
                    <a:pt x="549" y="1740"/>
                  </a:lnTo>
                  <a:lnTo>
                    <a:pt x="567" y="1739"/>
                  </a:lnTo>
                  <a:lnTo>
                    <a:pt x="590" y="1739"/>
                  </a:lnTo>
                  <a:lnTo>
                    <a:pt x="613" y="1742"/>
                  </a:lnTo>
                  <a:lnTo>
                    <a:pt x="636" y="1746"/>
                  </a:lnTo>
                  <a:lnTo>
                    <a:pt x="659" y="1749"/>
                  </a:lnTo>
                  <a:lnTo>
                    <a:pt x="682" y="1752"/>
                  </a:lnTo>
                  <a:lnTo>
                    <a:pt x="704" y="1749"/>
                  </a:lnTo>
                  <a:lnTo>
                    <a:pt x="724" y="1742"/>
                  </a:lnTo>
                  <a:lnTo>
                    <a:pt x="744" y="1728"/>
                  </a:lnTo>
                  <a:lnTo>
                    <a:pt x="762" y="1709"/>
                  </a:lnTo>
                  <a:lnTo>
                    <a:pt x="782" y="1690"/>
                  </a:lnTo>
                  <a:lnTo>
                    <a:pt x="802" y="1673"/>
                  </a:lnTo>
                  <a:lnTo>
                    <a:pt x="823" y="1658"/>
                  </a:lnTo>
                  <a:lnTo>
                    <a:pt x="846" y="1647"/>
                  </a:lnTo>
                  <a:lnTo>
                    <a:pt x="871" y="1637"/>
                  </a:lnTo>
                  <a:lnTo>
                    <a:pt x="896" y="1632"/>
                  </a:lnTo>
                  <a:lnTo>
                    <a:pt x="923" y="1631"/>
                  </a:lnTo>
                  <a:lnTo>
                    <a:pt x="932" y="1632"/>
                  </a:lnTo>
                  <a:lnTo>
                    <a:pt x="940" y="1633"/>
                  </a:lnTo>
                  <a:lnTo>
                    <a:pt x="949" y="1635"/>
                  </a:lnTo>
                  <a:lnTo>
                    <a:pt x="957" y="1636"/>
                  </a:lnTo>
                  <a:lnTo>
                    <a:pt x="966" y="1639"/>
                  </a:lnTo>
                  <a:lnTo>
                    <a:pt x="974" y="1642"/>
                  </a:lnTo>
                  <a:lnTo>
                    <a:pt x="982" y="1644"/>
                  </a:lnTo>
                  <a:lnTo>
                    <a:pt x="990" y="1648"/>
                  </a:lnTo>
                  <a:lnTo>
                    <a:pt x="1030" y="1584"/>
                  </a:lnTo>
                  <a:lnTo>
                    <a:pt x="1057" y="1513"/>
                  </a:lnTo>
                  <a:lnTo>
                    <a:pt x="1073" y="1438"/>
                  </a:lnTo>
                  <a:lnTo>
                    <a:pt x="1079" y="1359"/>
                  </a:lnTo>
                  <a:lnTo>
                    <a:pt x="1076" y="1280"/>
                  </a:lnTo>
                  <a:lnTo>
                    <a:pt x="1063" y="1203"/>
                  </a:lnTo>
                  <a:lnTo>
                    <a:pt x="1042" y="1129"/>
                  </a:lnTo>
                  <a:lnTo>
                    <a:pt x="1012" y="1062"/>
                  </a:lnTo>
                  <a:lnTo>
                    <a:pt x="1001" y="1039"/>
                  </a:lnTo>
                  <a:lnTo>
                    <a:pt x="989" y="1016"/>
                  </a:lnTo>
                  <a:lnTo>
                    <a:pt x="976" y="993"/>
                  </a:lnTo>
                  <a:lnTo>
                    <a:pt x="961" y="970"/>
                  </a:lnTo>
                  <a:lnTo>
                    <a:pt x="944" y="947"/>
                  </a:lnTo>
                  <a:lnTo>
                    <a:pt x="928" y="925"/>
                  </a:lnTo>
                  <a:lnTo>
                    <a:pt x="910" y="905"/>
                  </a:lnTo>
                  <a:lnTo>
                    <a:pt x="891" y="884"/>
                  </a:lnTo>
                  <a:lnTo>
                    <a:pt x="872" y="864"/>
                  </a:lnTo>
                  <a:lnTo>
                    <a:pt x="851" y="845"/>
                  </a:lnTo>
                  <a:lnTo>
                    <a:pt x="830" y="826"/>
                  </a:lnTo>
                  <a:lnTo>
                    <a:pt x="810" y="810"/>
                  </a:lnTo>
                  <a:lnTo>
                    <a:pt x="788" y="794"/>
                  </a:lnTo>
                  <a:lnTo>
                    <a:pt x="765" y="779"/>
                  </a:lnTo>
                  <a:lnTo>
                    <a:pt x="742" y="765"/>
                  </a:lnTo>
                  <a:lnTo>
                    <a:pt x="719" y="754"/>
                  </a:lnTo>
                  <a:lnTo>
                    <a:pt x="705" y="749"/>
                  </a:lnTo>
                  <a:lnTo>
                    <a:pt x="692" y="747"/>
                  </a:lnTo>
                  <a:lnTo>
                    <a:pt x="678" y="748"/>
                  </a:lnTo>
                  <a:lnTo>
                    <a:pt x="664" y="751"/>
                  </a:lnTo>
                  <a:lnTo>
                    <a:pt x="652" y="757"/>
                  </a:lnTo>
                  <a:lnTo>
                    <a:pt x="639" y="763"/>
                  </a:lnTo>
                  <a:lnTo>
                    <a:pt x="626" y="770"/>
                  </a:lnTo>
                  <a:lnTo>
                    <a:pt x="615" y="777"/>
                  </a:lnTo>
                  <a:lnTo>
                    <a:pt x="599" y="793"/>
                  </a:lnTo>
                  <a:lnTo>
                    <a:pt x="586" y="810"/>
                  </a:lnTo>
                  <a:lnTo>
                    <a:pt x="576" y="830"/>
                  </a:lnTo>
                  <a:lnTo>
                    <a:pt x="568" y="849"/>
                  </a:lnTo>
                  <a:lnTo>
                    <a:pt x="563" y="870"/>
                  </a:lnTo>
                  <a:lnTo>
                    <a:pt x="560" y="892"/>
                  </a:lnTo>
                  <a:lnTo>
                    <a:pt x="560" y="914"/>
                  </a:lnTo>
                  <a:lnTo>
                    <a:pt x="563" y="937"/>
                  </a:lnTo>
                  <a:lnTo>
                    <a:pt x="565" y="948"/>
                  </a:lnTo>
                  <a:lnTo>
                    <a:pt x="569" y="959"/>
                  </a:lnTo>
                  <a:lnTo>
                    <a:pt x="573" y="969"/>
                  </a:lnTo>
                  <a:lnTo>
                    <a:pt x="578" y="978"/>
                  </a:lnTo>
                  <a:lnTo>
                    <a:pt x="584" y="989"/>
                  </a:lnTo>
                  <a:lnTo>
                    <a:pt x="590" y="998"/>
                  </a:lnTo>
                  <a:lnTo>
                    <a:pt x="597" y="1007"/>
                  </a:lnTo>
                  <a:lnTo>
                    <a:pt x="603" y="1016"/>
                  </a:lnTo>
                  <a:lnTo>
                    <a:pt x="597" y="1015"/>
                  </a:lnTo>
                  <a:lnTo>
                    <a:pt x="591" y="1013"/>
                  </a:lnTo>
                  <a:lnTo>
                    <a:pt x="585" y="1009"/>
                  </a:lnTo>
                  <a:lnTo>
                    <a:pt x="579" y="1005"/>
                  </a:lnTo>
                  <a:lnTo>
                    <a:pt x="573" y="1001"/>
                  </a:lnTo>
                  <a:lnTo>
                    <a:pt x="568" y="996"/>
                  </a:lnTo>
                  <a:lnTo>
                    <a:pt x="563" y="991"/>
                  </a:lnTo>
                  <a:lnTo>
                    <a:pt x="557" y="986"/>
                  </a:lnTo>
                  <a:lnTo>
                    <a:pt x="550" y="978"/>
                  </a:lnTo>
                  <a:lnTo>
                    <a:pt x="544" y="970"/>
                  </a:lnTo>
                  <a:lnTo>
                    <a:pt x="537" y="962"/>
                  </a:lnTo>
                  <a:lnTo>
                    <a:pt x="530" y="954"/>
                  </a:lnTo>
                  <a:lnTo>
                    <a:pt x="524" y="946"/>
                  </a:lnTo>
                  <a:lnTo>
                    <a:pt x="517" y="938"/>
                  </a:lnTo>
                  <a:lnTo>
                    <a:pt x="511" y="930"/>
                  </a:lnTo>
                  <a:lnTo>
                    <a:pt x="505" y="922"/>
                  </a:lnTo>
                  <a:lnTo>
                    <a:pt x="502" y="956"/>
                  </a:lnTo>
                  <a:lnTo>
                    <a:pt x="504" y="991"/>
                  </a:lnTo>
                  <a:lnTo>
                    <a:pt x="510" y="1023"/>
                  </a:lnTo>
                  <a:lnTo>
                    <a:pt x="522" y="1054"/>
                  </a:lnTo>
                  <a:lnTo>
                    <a:pt x="535" y="1084"/>
                  </a:lnTo>
                  <a:lnTo>
                    <a:pt x="554" y="1113"/>
                  </a:lnTo>
                  <a:lnTo>
                    <a:pt x="577" y="1140"/>
                  </a:lnTo>
                  <a:lnTo>
                    <a:pt x="602" y="1165"/>
                  </a:lnTo>
                  <a:lnTo>
                    <a:pt x="585" y="1160"/>
                  </a:lnTo>
                  <a:lnTo>
                    <a:pt x="568" y="1153"/>
                  </a:lnTo>
                  <a:lnTo>
                    <a:pt x="550" y="1148"/>
                  </a:lnTo>
                  <a:lnTo>
                    <a:pt x="534" y="1140"/>
                  </a:lnTo>
                  <a:lnTo>
                    <a:pt x="517" y="1130"/>
                  </a:lnTo>
                  <a:lnTo>
                    <a:pt x="502" y="1121"/>
                  </a:lnTo>
                  <a:lnTo>
                    <a:pt x="486" y="1110"/>
                  </a:lnTo>
                  <a:lnTo>
                    <a:pt x="471" y="1097"/>
                  </a:lnTo>
                  <a:lnTo>
                    <a:pt x="448" y="1069"/>
                  </a:lnTo>
                  <a:lnTo>
                    <a:pt x="449" y="1091"/>
                  </a:lnTo>
                  <a:lnTo>
                    <a:pt x="453" y="1112"/>
                  </a:lnTo>
                  <a:lnTo>
                    <a:pt x="457" y="1133"/>
                  </a:lnTo>
                  <a:lnTo>
                    <a:pt x="463" y="1153"/>
                  </a:lnTo>
                  <a:lnTo>
                    <a:pt x="470" y="1173"/>
                  </a:lnTo>
                  <a:lnTo>
                    <a:pt x="478" y="1194"/>
                  </a:lnTo>
                  <a:lnTo>
                    <a:pt x="486" y="1212"/>
                  </a:lnTo>
                  <a:lnTo>
                    <a:pt x="495" y="1232"/>
                  </a:lnTo>
                  <a:lnTo>
                    <a:pt x="504" y="1247"/>
                  </a:lnTo>
                  <a:lnTo>
                    <a:pt x="515" y="1262"/>
                  </a:lnTo>
                  <a:lnTo>
                    <a:pt x="526" y="1276"/>
                  </a:lnTo>
                  <a:lnTo>
                    <a:pt x="540" y="1289"/>
                  </a:lnTo>
                  <a:lnTo>
                    <a:pt x="554" y="1302"/>
                  </a:lnTo>
                  <a:lnTo>
                    <a:pt x="568" y="1312"/>
                  </a:lnTo>
                  <a:lnTo>
                    <a:pt x="584" y="1322"/>
                  </a:lnTo>
                  <a:lnTo>
                    <a:pt x="599" y="1330"/>
                  </a:lnTo>
                  <a:lnTo>
                    <a:pt x="579" y="1333"/>
                  </a:lnTo>
                  <a:lnTo>
                    <a:pt x="560" y="1333"/>
                  </a:lnTo>
                  <a:lnTo>
                    <a:pt x="539" y="1331"/>
                  </a:lnTo>
                  <a:lnTo>
                    <a:pt x="519" y="1325"/>
                  </a:lnTo>
                  <a:lnTo>
                    <a:pt x="500" y="1318"/>
                  </a:lnTo>
                  <a:lnTo>
                    <a:pt x="481" y="1310"/>
                  </a:lnTo>
                  <a:lnTo>
                    <a:pt x="463" y="1301"/>
                  </a:lnTo>
                  <a:lnTo>
                    <a:pt x="446" y="1291"/>
                  </a:lnTo>
                  <a:lnTo>
                    <a:pt x="451" y="1314"/>
                  </a:lnTo>
                  <a:lnTo>
                    <a:pt x="462" y="1337"/>
                  </a:lnTo>
                  <a:lnTo>
                    <a:pt x="474" y="1359"/>
                  </a:lnTo>
                  <a:lnTo>
                    <a:pt x="489" y="1378"/>
                  </a:lnTo>
                  <a:lnTo>
                    <a:pt x="507" y="1398"/>
                  </a:lnTo>
                  <a:lnTo>
                    <a:pt x="526" y="1415"/>
                  </a:lnTo>
                  <a:lnTo>
                    <a:pt x="547" y="1430"/>
                  </a:lnTo>
                  <a:lnTo>
                    <a:pt x="568" y="1443"/>
                  </a:lnTo>
                  <a:lnTo>
                    <a:pt x="547" y="1442"/>
                  </a:lnTo>
                  <a:lnTo>
                    <a:pt x="526" y="1438"/>
                  </a:lnTo>
                  <a:lnTo>
                    <a:pt x="507" y="1432"/>
                  </a:lnTo>
                  <a:lnTo>
                    <a:pt x="487" y="1425"/>
                  </a:lnTo>
                  <a:lnTo>
                    <a:pt x="469" y="1417"/>
                  </a:lnTo>
                  <a:lnTo>
                    <a:pt x="451" y="1407"/>
                  </a:lnTo>
                  <a:lnTo>
                    <a:pt x="434" y="1395"/>
                  </a:lnTo>
                  <a:lnTo>
                    <a:pt x="417" y="1384"/>
                  </a:lnTo>
                  <a:lnTo>
                    <a:pt x="380" y="1346"/>
                  </a:lnTo>
                  <a:lnTo>
                    <a:pt x="349" y="1303"/>
                  </a:lnTo>
                  <a:lnTo>
                    <a:pt x="326" y="1258"/>
                  </a:lnTo>
                  <a:lnTo>
                    <a:pt x="308" y="1210"/>
                  </a:lnTo>
                  <a:lnTo>
                    <a:pt x="298" y="1160"/>
                  </a:lnTo>
                  <a:lnTo>
                    <a:pt x="295" y="1110"/>
                  </a:lnTo>
                  <a:lnTo>
                    <a:pt x="298" y="1058"/>
                  </a:lnTo>
                  <a:lnTo>
                    <a:pt x="310" y="1006"/>
                  </a:lnTo>
                  <a:lnTo>
                    <a:pt x="318" y="981"/>
                  </a:lnTo>
                  <a:lnTo>
                    <a:pt x="328" y="955"/>
                  </a:lnTo>
                  <a:lnTo>
                    <a:pt x="341" y="932"/>
                  </a:lnTo>
                  <a:lnTo>
                    <a:pt x="356" y="909"/>
                  </a:lnTo>
                  <a:lnTo>
                    <a:pt x="372" y="887"/>
                  </a:lnTo>
                  <a:lnTo>
                    <a:pt x="389" y="865"/>
                  </a:lnTo>
                  <a:lnTo>
                    <a:pt x="409" y="846"/>
                  </a:lnTo>
                  <a:lnTo>
                    <a:pt x="429" y="826"/>
                  </a:lnTo>
                  <a:lnTo>
                    <a:pt x="450" y="809"/>
                  </a:lnTo>
                  <a:lnTo>
                    <a:pt x="473" y="792"/>
                  </a:lnTo>
                  <a:lnTo>
                    <a:pt x="496" y="776"/>
                  </a:lnTo>
                  <a:lnTo>
                    <a:pt x="519" y="761"/>
                  </a:lnTo>
                  <a:lnTo>
                    <a:pt x="544" y="748"/>
                  </a:lnTo>
                  <a:lnTo>
                    <a:pt x="568" y="735"/>
                  </a:lnTo>
                  <a:lnTo>
                    <a:pt x="591" y="724"/>
                  </a:lnTo>
                  <a:lnTo>
                    <a:pt x="615" y="714"/>
                  </a:lnTo>
                  <a:lnTo>
                    <a:pt x="605" y="708"/>
                  </a:lnTo>
                  <a:lnTo>
                    <a:pt x="593" y="703"/>
                  </a:lnTo>
                  <a:lnTo>
                    <a:pt x="582" y="699"/>
                  </a:lnTo>
                  <a:lnTo>
                    <a:pt x="570" y="697"/>
                  </a:lnTo>
                  <a:lnTo>
                    <a:pt x="558" y="696"/>
                  </a:lnTo>
                  <a:lnTo>
                    <a:pt x="546" y="696"/>
                  </a:lnTo>
                  <a:lnTo>
                    <a:pt x="533" y="697"/>
                  </a:lnTo>
                  <a:lnTo>
                    <a:pt x="520" y="698"/>
                  </a:lnTo>
                  <a:lnTo>
                    <a:pt x="509" y="701"/>
                  </a:lnTo>
                  <a:lnTo>
                    <a:pt x="496" y="704"/>
                  </a:lnTo>
                  <a:lnTo>
                    <a:pt x="484" y="708"/>
                  </a:lnTo>
                  <a:lnTo>
                    <a:pt x="472" y="712"/>
                  </a:lnTo>
                  <a:lnTo>
                    <a:pt x="461" y="717"/>
                  </a:lnTo>
                  <a:lnTo>
                    <a:pt x="450" y="721"/>
                  </a:lnTo>
                  <a:lnTo>
                    <a:pt x="440" y="727"/>
                  </a:lnTo>
                  <a:lnTo>
                    <a:pt x="429" y="732"/>
                  </a:lnTo>
                  <a:lnTo>
                    <a:pt x="433" y="724"/>
                  </a:lnTo>
                  <a:lnTo>
                    <a:pt x="436" y="717"/>
                  </a:lnTo>
                  <a:lnTo>
                    <a:pt x="442" y="710"/>
                  </a:lnTo>
                  <a:lnTo>
                    <a:pt x="448" y="703"/>
                  </a:lnTo>
                  <a:lnTo>
                    <a:pt x="454" y="697"/>
                  </a:lnTo>
                  <a:lnTo>
                    <a:pt x="461" y="690"/>
                  </a:lnTo>
                  <a:lnTo>
                    <a:pt x="466" y="684"/>
                  </a:lnTo>
                  <a:lnTo>
                    <a:pt x="472" y="678"/>
                  </a:lnTo>
                  <a:lnTo>
                    <a:pt x="456" y="680"/>
                  </a:lnTo>
                  <a:lnTo>
                    <a:pt x="441" y="684"/>
                  </a:lnTo>
                  <a:lnTo>
                    <a:pt x="425" y="689"/>
                  </a:lnTo>
                  <a:lnTo>
                    <a:pt x="410" y="695"/>
                  </a:lnTo>
                  <a:lnTo>
                    <a:pt x="395" y="702"/>
                  </a:lnTo>
                  <a:lnTo>
                    <a:pt x="380" y="710"/>
                  </a:lnTo>
                  <a:lnTo>
                    <a:pt x="365" y="718"/>
                  </a:lnTo>
                  <a:lnTo>
                    <a:pt x="351" y="726"/>
                  </a:lnTo>
                  <a:lnTo>
                    <a:pt x="341" y="734"/>
                  </a:lnTo>
                  <a:lnTo>
                    <a:pt x="332" y="742"/>
                  </a:lnTo>
                  <a:lnTo>
                    <a:pt x="323" y="750"/>
                  </a:lnTo>
                  <a:lnTo>
                    <a:pt x="314" y="759"/>
                  </a:lnTo>
                  <a:lnTo>
                    <a:pt x="306" y="769"/>
                  </a:lnTo>
                  <a:lnTo>
                    <a:pt x="298" y="778"/>
                  </a:lnTo>
                  <a:lnTo>
                    <a:pt x="289" y="787"/>
                  </a:lnTo>
                  <a:lnTo>
                    <a:pt x="280" y="795"/>
                  </a:lnTo>
                  <a:lnTo>
                    <a:pt x="284" y="781"/>
                  </a:lnTo>
                  <a:lnTo>
                    <a:pt x="289" y="767"/>
                  </a:lnTo>
                  <a:lnTo>
                    <a:pt x="295" y="755"/>
                  </a:lnTo>
                  <a:lnTo>
                    <a:pt x="300" y="741"/>
                  </a:lnTo>
                  <a:lnTo>
                    <a:pt x="307" y="728"/>
                  </a:lnTo>
                  <a:lnTo>
                    <a:pt x="314" y="716"/>
                  </a:lnTo>
                  <a:lnTo>
                    <a:pt x="321" y="704"/>
                  </a:lnTo>
                  <a:lnTo>
                    <a:pt x="329" y="693"/>
                  </a:lnTo>
                  <a:lnTo>
                    <a:pt x="306" y="699"/>
                  </a:lnTo>
                  <a:lnTo>
                    <a:pt x="285" y="710"/>
                  </a:lnTo>
                  <a:lnTo>
                    <a:pt x="266" y="724"/>
                  </a:lnTo>
                  <a:lnTo>
                    <a:pt x="247" y="740"/>
                  </a:lnTo>
                  <a:lnTo>
                    <a:pt x="230" y="758"/>
                  </a:lnTo>
                  <a:lnTo>
                    <a:pt x="214" y="778"/>
                  </a:lnTo>
                  <a:lnTo>
                    <a:pt x="199" y="796"/>
                  </a:lnTo>
                  <a:lnTo>
                    <a:pt x="185" y="816"/>
                  </a:lnTo>
                  <a:lnTo>
                    <a:pt x="178" y="829"/>
                  </a:lnTo>
                  <a:lnTo>
                    <a:pt x="170" y="841"/>
                  </a:lnTo>
                  <a:lnTo>
                    <a:pt x="163" y="854"/>
                  </a:lnTo>
                  <a:lnTo>
                    <a:pt x="156" y="868"/>
                  </a:lnTo>
                  <a:lnTo>
                    <a:pt x="150" y="880"/>
                  </a:lnTo>
                  <a:lnTo>
                    <a:pt x="145" y="894"/>
                  </a:lnTo>
                  <a:lnTo>
                    <a:pt x="140" y="908"/>
                  </a:lnTo>
                  <a:lnTo>
                    <a:pt x="138" y="923"/>
                  </a:lnTo>
                  <a:lnTo>
                    <a:pt x="131" y="883"/>
                  </a:lnTo>
                  <a:lnTo>
                    <a:pt x="131" y="841"/>
                  </a:lnTo>
                  <a:lnTo>
                    <a:pt x="137" y="801"/>
                  </a:lnTo>
                  <a:lnTo>
                    <a:pt x="146" y="763"/>
                  </a:lnTo>
                  <a:lnTo>
                    <a:pt x="125" y="776"/>
                  </a:lnTo>
                  <a:lnTo>
                    <a:pt x="106" y="792"/>
                  </a:lnTo>
                  <a:lnTo>
                    <a:pt x="88" y="809"/>
                  </a:lnTo>
                  <a:lnTo>
                    <a:pt x="72" y="829"/>
                  </a:lnTo>
                  <a:lnTo>
                    <a:pt x="59" y="848"/>
                  </a:lnTo>
                  <a:lnTo>
                    <a:pt x="45" y="870"/>
                  </a:lnTo>
                  <a:lnTo>
                    <a:pt x="33" y="891"/>
                  </a:lnTo>
                  <a:lnTo>
                    <a:pt x="23" y="913"/>
                  </a:lnTo>
                  <a:lnTo>
                    <a:pt x="12" y="976"/>
                  </a:lnTo>
                  <a:lnTo>
                    <a:pt x="3" y="938"/>
                  </a:lnTo>
                  <a:lnTo>
                    <a:pt x="0" y="898"/>
                  </a:lnTo>
                  <a:lnTo>
                    <a:pt x="1" y="856"/>
                  </a:lnTo>
                  <a:lnTo>
                    <a:pt x="3" y="815"/>
                  </a:lnTo>
                  <a:lnTo>
                    <a:pt x="8" y="793"/>
                  </a:lnTo>
                  <a:lnTo>
                    <a:pt x="16" y="771"/>
                  </a:lnTo>
                  <a:lnTo>
                    <a:pt x="24" y="749"/>
                  </a:lnTo>
                  <a:lnTo>
                    <a:pt x="35" y="728"/>
                  </a:lnTo>
                  <a:lnTo>
                    <a:pt x="48" y="709"/>
                  </a:lnTo>
                  <a:lnTo>
                    <a:pt x="62" y="690"/>
                  </a:lnTo>
                  <a:lnTo>
                    <a:pt x="78" y="673"/>
                  </a:lnTo>
                  <a:lnTo>
                    <a:pt x="94" y="656"/>
                  </a:lnTo>
                  <a:lnTo>
                    <a:pt x="113" y="640"/>
                  </a:lnTo>
                  <a:lnTo>
                    <a:pt x="131" y="626"/>
                  </a:lnTo>
                  <a:lnTo>
                    <a:pt x="152" y="613"/>
                  </a:lnTo>
                  <a:lnTo>
                    <a:pt x="171" y="600"/>
                  </a:lnTo>
                  <a:lnTo>
                    <a:pt x="193" y="590"/>
                  </a:lnTo>
                  <a:lnTo>
                    <a:pt x="214" y="582"/>
                  </a:lnTo>
                  <a:lnTo>
                    <a:pt x="236" y="575"/>
                  </a:lnTo>
                  <a:lnTo>
                    <a:pt x="258" y="569"/>
                  </a:lnTo>
                  <a:lnTo>
                    <a:pt x="279" y="566"/>
                  </a:lnTo>
                  <a:lnTo>
                    <a:pt x="299" y="562"/>
                  </a:lnTo>
                  <a:lnTo>
                    <a:pt x="320" y="560"/>
                  </a:lnTo>
                  <a:lnTo>
                    <a:pt x="341" y="559"/>
                  </a:lnTo>
                  <a:lnTo>
                    <a:pt x="363" y="559"/>
                  </a:lnTo>
                  <a:lnTo>
                    <a:pt x="383" y="559"/>
                  </a:lnTo>
                  <a:lnTo>
                    <a:pt x="404" y="559"/>
                  </a:lnTo>
                  <a:lnTo>
                    <a:pt x="425" y="561"/>
                  </a:lnTo>
                  <a:lnTo>
                    <a:pt x="446" y="563"/>
                  </a:lnTo>
                  <a:lnTo>
                    <a:pt x="466" y="567"/>
                  </a:lnTo>
                  <a:lnTo>
                    <a:pt x="487" y="572"/>
                  </a:lnTo>
                  <a:lnTo>
                    <a:pt x="507" y="576"/>
                  </a:lnTo>
                  <a:lnTo>
                    <a:pt x="526" y="582"/>
                  </a:lnTo>
                  <a:lnTo>
                    <a:pt x="546" y="589"/>
                  </a:lnTo>
                  <a:lnTo>
                    <a:pt x="564" y="597"/>
                  </a:lnTo>
                  <a:lnTo>
                    <a:pt x="582" y="605"/>
                  </a:lnTo>
                  <a:lnTo>
                    <a:pt x="578" y="595"/>
                  </a:lnTo>
                  <a:lnTo>
                    <a:pt x="573" y="584"/>
                  </a:lnTo>
                  <a:lnTo>
                    <a:pt x="569" y="574"/>
                  </a:lnTo>
                  <a:lnTo>
                    <a:pt x="563" y="563"/>
                  </a:lnTo>
                  <a:lnTo>
                    <a:pt x="557" y="553"/>
                  </a:lnTo>
                  <a:lnTo>
                    <a:pt x="553" y="543"/>
                  </a:lnTo>
                  <a:lnTo>
                    <a:pt x="547" y="532"/>
                  </a:lnTo>
                  <a:lnTo>
                    <a:pt x="544" y="522"/>
                  </a:lnTo>
                  <a:lnTo>
                    <a:pt x="534" y="492"/>
                  </a:lnTo>
                  <a:lnTo>
                    <a:pt x="529" y="462"/>
                  </a:lnTo>
                  <a:lnTo>
                    <a:pt x="525" y="433"/>
                  </a:lnTo>
                  <a:lnTo>
                    <a:pt x="525" y="403"/>
                  </a:lnTo>
                  <a:lnTo>
                    <a:pt x="526" y="374"/>
                  </a:lnTo>
                  <a:lnTo>
                    <a:pt x="531" y="346"/>
                  </a:lnTo>
                  <a:lnTo>
                    <a:pt x="537" y="318"/>
                  </a:lnTo>
                  <a:lnTo>
                    <a:pt x="546" y="290"/>
                  </a:lnTo>
                  <a:lnTo>
                    <a:pt x="556" y="264"/>
                  </a:lnTo>
                  <a:lnTo>
                    <a:pt x="569" y="237"/>
                  </a:lnTo>
                  <a:lnTo>
                    <a:pt x="584" y="212"/>
                  </a:lnTo>
                  <a:lnTo>
                    <a:pt x="601" y="188"/>
                  </a:lnTo>
                  <a:lnTo>
                    <a:pt x="620" y="165"/>
                  </a:lnTo>
                  <a:lnTo>
                    <a:pt x="640" y="143"/>
                  </a:lnTo>
                  <a:lnTo>
                    <a:pt x="662" y="121"/>
                  </a:lnTo>
                  <a:lnTo>
                    <a:pt x="685" y="101"/>
                  </a:lnTo>
                  <a:lnTo>
                    <a:pt x="702" y="86"/>
                  </a:lnTo>
                  <a:lnTo>
                    <a:pt x="721" y="73"/>
                  </a:lnTo>
                  <a:lnTo>
                    <a:pt x="741" y="60"/>
                  </a:lnTo>
                  <a:lnTo>
                    <a:pt x="760" y="48"/>
                  </a:lnTo>
                  <a:lnTo>
                    <a:pt x="780" y="37"/>
                  </a:lnTo>
                  <a:lnTo>
                    <a:pt x="799" y="25"/>
                  </a:lnTo>
                  <a:lnTo>
                    <a:pt x="819" y="13"/>
                  </a:lnTo>
                  <a:lnTo>
                    <a:pt x="837" y="0"/>
                  </a:lnTo>
                  <a:lnTo>
                    <a:pt x="833" y="7"/>
                  </a:lnTo>
                  <a:lnTo>
                    <a:pt x="826" y="14"/>
                  </a:lnTo>
                  <a:lnTo>
                    <a:pt x="819" y="21"/>
                  </a:lnTo>
                  <a:lnTo>
                    <a:pt x="811" y="27"/>
                  </a:lnTo>
                  <a:lnTo>
                    <a:pt x="803" y="32"/>
                  </a:lnTo>
                  <a:lnTo>
                    <a:pt x="796" y="39"/>
                  </a:lnTo>
                  <a:lnTo>
                    <a:pt x="788" y="46"/>
                  </a:lnTo>
                  <a:lnTo>
                    <a:pt x="781" y="53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46" name="Freeform 104"/>
            <p:cNvSpPr>
              <a:spLocks/>
            </p:cNvSpPr>
            <p:nvPr/>
          </p:nvSpPr>
          <p:spPr bwMode="auto">
            <a:xfrm>
              <a:off x="719" y="3712"/>
              <a:ext cx="31" cy="30"/>
            </a:xfrm>
            <a:custGeom>
              <a:avLst/>
              <a:gdLst>
                <a:gd name="T0" fmla="*/ 1 w 61"/>
                <a:gd name="T1" fmla="*/ 2 h 59"/>
                <a:gd name="T2" fmla="*/ 1 w 61"/>
                <a:gd name="T3" fmla="*/ 3 h 59"/>
                <a:gd name="T4" fmla="*/ 2 w 61"/>
                <a:gd name="T5" fmla="*/ 3 h 59"/>
                <a:gd name="T6" fmla="*/ 2 w 61"/>
                <a:gd name="T7" fmla="*/ 4 h 59"/>
                <a:gd name="T8" fmla="*/ 3 w 61"/>
                <a:gd name="T9" fmla="*/ 4 h 59"/>
                <a:gd name="T10" fmla="*/ 3 w 61"/>
                <a:gd name="T11" fmla="*/ 4 h 59"/>
                <a:gd name="T12" fmla="*/ 3 w 61"/>
                <a:gd name="T13" fmla="*/ 4 h 59"/>
                <a:gd name="T14" fmla="*/ 4 w 61"/>
                <a:gd name="T15" fmla="*/ 4 h 59"/>
                <a:gd name="T16" fmla="*/ 4 w 61"/>
                <a:gd name="T17" fmla="*/ 4 h 59"/>
                <a:gd name="T18" fmla="*/ 4 w 61"/>
                <a:gd name="T19" fmla="*/ 3 h 59"/>
                <a:gd name="T20" fmla="*/ 4 w 61"/>
                <a:gd name="T21" fmla="*/ 3 h 59"/>
                <a:gd name="T22" fmla="*/ 4 w 61"/>
                <a:gd name="T23" fmla="*/ 3 h 59"/>
                <a:gd name="T24" fmla="*/ 4 w 61"/>
                <a:gd name="T25" fmla="*/ 2 h 59"/>
                <a:gd name="T26" fmla="*/ 3 w 61"/>
                <a:gd name="T27" fmla="*/ 2 h 59"/>
                <a:gd name="T28" fmla="*/ 3 w 61"/>
                <a:gd name="T29" fmla="*/ 2 h 59"/>
                <a:gd name="T30" fmla="*/ 3 w 61"/>
                <a:gd name="T31" fmla="*/ 1 h 59"/>
                <a:gd name="T32" fmla="*/ 2 w 61"/>
                <a:gd name="T33" fmla="*/ 1 h 59"/>
                <a:gd name="T34" fmla="*/ 2 w 61"/>
                <a:gd name="T35" fmla="*/ 1 h 59"/>
                <a:gd name="T36" fmla="*/ 1 w 61"/>
                <a:gd name="T37" fmla="*/ 0 h 59"/>
                <a:gd name="T38" fmla="*/ 1 w 61"/>
                <a:gd name="T39" fmla="*/ 1 h 59"/>
                <a:gd name="T40" fmla="*/ 1 w 61"/>
                <a:gd name="T41" fmla="*/ 1 h 59"/>
                <a:gd name="T42" fmla="*/ 1 w 61"/>
                <a:gd name="T43" fmla="*/ 1 h 59"/>
                <a:gd name="T44" fmla="*/ 0 w 61"/>
                <a:gd name="T45" fmla="*/ 1 h 59"/>
                <a:gd name="T46" fmla="*/ 1 w 61"/>
                <a:gd name="T47" fmla="*/ 2 h 59"/>
                <a:gd name="T48" fmla="*/ 1 w 61"/>
                <a:gd name="T49" fmla="*/ 2 h 59"/>
                <a:gd name="T50" fmla="*/ 1 w 61"/>
                <a:gd name="T51" fmla="*/ 2 h 5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1"/>
                <a:gd name="T79" fmla="*/ 0 h 59"/>
                <a:gd name="T80" fmla="*/ 61 w 61"/>
                <a:gd name="T81" fmla="*/ 59 h 5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1" h="59">
                  <a:moveTo>
                    <a:pt x="4" y="28"/>
                  </a:moveTo>
                  <a:lnTo>
                    <a:pt x="11" y="35"/>
                  </a:lnTo>
                  <a:lnTo>
                    <a:pt x="19" y="43"/>
                  </a:lnTo>
                  <a:lnTo>
                    <a:pt x="26" y="50"/>
                  </a:lnTo>
                  <a:lnTo>
                    <a:pt x="36" y="56"/>
                  </a:lnTo>
                  <a:lnTo>
                    <a:pt x="41" y="59"/>
                  </a:lnTo>
                  <a:lnTo>
                    <a:pt x="48" y="59"/>
                  </a:lnTo>
                  <a:lnTo>
                    <a:pt x="54" y="57"/>
                  </a:lnTo>
                  <a:lnTo>
                    <a:pt x="59" y="52"/>
                  </a:lnTo>
                  <a:lnTo>
                    <a:pt x="61" y="46"/>
                  </a:lnTo>
                  <a:lnTo>
                    <a:pt x="61" y="41"/>
                  </a:lnTo>
                  <a:lnTo>
                    <a:pt x="60" y="35"/>
                  </a:lnTo>
                  <a:lnTo>
                    <a:pt x="55" y="30"/>
                  </a:lnTo>
                  <a:lnTo>
                    <a:pt x="47" y="25"/>
                  </a:lnTo>
                  <a:lnTo>
                    <a:pt x="40" y="19"/>
                  </a:lnTo>
                  <a:lnTo>
                    <a:pt x="33" y="12"/>
                  </a:lnTo>
                  <a:lnTo>
                    <a:pt x="26" y="5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9" y="2"/>
                  </a:lnTo>
                  <a:lnTo>
                    <a:pt x="4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1" y="23"/>
                  </a:lnTo>
                  <a:lnTo>
                    <a:pt x="4" y="28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47" name="Freeform 105"/>
            <p:cNvSpPr>
              <a:spLocks/>
            </p:cNvSpPr>
            <p:nvPr/>
          </p:nvSpPr>
          <p:spPr bwMode="auto">
            <a:xfrm>
              <a:off x="782" y="3770"/>
              <a:ext cx="22" cy="27"/>
            </a:xfrm>
            <a:custGeom>
              <a:avLst/>
              <a:gdLst>
                <a:gd name="T0" fmla="*/ 1 w 45"/>
                <a:gd name="T1" fmla="*/ 3 h 55"/>
                <a:gd name="T2" fmla="*/ 2 w 45"/>
                <a:gd name="T3" fmla="*/ 2 h 55"/>
                <a:gd name="T4" fmla="*/ 2 w 45"/>
                <a:gd name="T5" fmla="*/ 2 h 55"/>
                <a:gd name="T6" fmla="*/ 2 w 45"/>
                <a:gd name="T7" fmla="*/ 1 h 55"/>
                <a:gd name="T8" fmla="*/ 2 w 45"/>
                <a:gd name="T9" fmla="*/ 1 h 55"/>
                <a:gd name="T10" fmla="*/ 2 w 45"/>
                <a:gd name="T11" fmla="*/ 1 h 55"/>
                <a:gd name="T12" fmla="*/ 2 w 45"/>
                <a:gd name="T13" fmla="*/ 0 h 55"/>
                <a:gd name="T14" fmla="*/ 2 w 45"/>
                <a:gd name="T15" fmla="*/ 0 h 55"/>
                <a:gd name="T16" fmla="*/ 2 w 45"/>
                <a:gd name="T17" fmla="*/ 0 h 55"/>
                <a:gd name="T18" fmla="*/ 1 w 45"/>
                <a:gd name="T19" fmla="*/ 0 h 55"/>
                <a:gd name="T20" fmla="*/ 1 w 45"/>
                <a:gd name="T21" fmla="*/ 0 h 55"/>
                <a:gd name="T22" fmla="*/ 1 w 45"/>
                <a:gd name="T23" fmla="*/ 0 h 55"/>
                <a:gd name="T24" fmla="*/ 0 w 45"/>
                <a:gd name="T25" fmla="*/ 0 h 55"/>
                <a:gd name="T26" fmla="*/ 0 w 45"/>
                <a:gd name="T27" fmla="*/ 0 h 55"/>
                <a:gd name="T28" fmla="*/ 0 w 45"/>
                <a:gd name="T29" fmla="*/ 1 h 55"/>
                <a:gd name="T30" fmla="*/ 0 w 45"/>
                <a:gd name="T31" fmla="*/ 1 h 55"/>
                <a:gd name="T32" fmla="*/ 0 w 45"/>
                <a:gd name="T33" fmla="*/ 1 h 55"/>
                <a:gd name="T34" fmla="*/ 0 w 45"/>
                <a:gd name="T35" fmla="*/ 2 h 55"/>
                <a:gd name="T36" fmla="*/ 0 w 45"/>
                <a:gd name="T37" fmla="*/ 2 h 55"/>
                <a:gd name="T38" fmla="*/ 0 w 45"/>
                <a:gd name="T39" fmla="*/ 2 h 55"/>
                <a:gd name="T40" fmla="*/ 0 w 45"/>
                <a:gd name="T41" fmla="*/ 3 h 55"/>
                <a:gd name="T42" fmla="*/ 0 w 45"/>
                <a:gd name="T43" fmla="*/ 3 h 55"/>
                <a:gd name="T44" fmla="*/ 1 w 45"/>
                <a:gd name="T45" fmla="*/ 3 h 55"/>
                <a:gd name="T46" fmla="*/ 1 w 45"/>
                <a:gd name="T47" fmla="*/ 3 h 55"/>
                <a:gd name="T48" fmla="*/ 1 w 45"/>
                <a:gd name="T49" fmla="*/ 3 h 55"/>
                <a:gd name="T50" fmla="*/ 1 w 45"/>
                <a:gd name="T51" fmla="*/ 3 h 5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5"/>
                <a:gd name="T80" fmla="*/ 45 w 45"/>
                <a:gd name="T81" fmla="*/ 55 h 5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5">
                  <a:moveTo>
                    <a:pt x="29" y="49"/>
                  </a:moveTo>
                  <a:lnTo>
                    <a:pt x="35" y="43"/>
                  </a:lnTo>
                  <a:lnTo>
                    <a:pt x="38" y="38"/>
                  </a:lnTo>
                  <a:lnTo>
                    <a:pt x="42" y="31"/>
                  </a:lnTo>
                  <a:lnTo>
                    <a:pt x="44" y="23"/>
                  </a:lnTo>
                  <a:lnTo>
                    <a:pt x="45" y="17"/>
                  </a:lnTo>
                  <a:lnTo>
                    <a:pt x="44" y="10"/>
                  </a:lnTo>
                  <a:lnTo>
                    <a:pt x="41" y="5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9" y="4"/>
                  </a:lnTo>
                  <a:lnTo>
                    <a:pt x="15" y="10"/>
                  </a:lnTo>
                  <a:lnTo>
                    <a:pt x="13" y="15"/>
                  </a:lnTo>
                  <a:lnTo>
                    <a:pt x="11" y="20"/>
                  </a:lnTo>
                  <a:lnTo>
                    <a:pt x="7" y="25"/>
                  </a:lnTo>
                  <a:lnTo>
                    <a:pt x="4" y="30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3" y="47"/>
                  </a:lnTo>
                  <a:lnTo>
                    <a:pt x="7" y="51"/>
                  </a:lnTo>
                  <a:lnTo>
                    <a:pt x="13" y="55"/>
                  </a:lnTo>
                  <a:lnTo>
                    <a:pt x="19" y="55"/>
                  </a:lnTo>
                  <a:lnTo>
                    <a:pt x="24" y="54"/>
                  </a:lnTo>
                  <a:lnTo>
                    <a:pt x="29" y="4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48" name="Freeform 106"/>
            <p:cNvSpPr>
              <a:spLocks/>
            </p:cNvSpPr>
            <p:nvPr/>
          </p:nvSpPr>
          <p:spPr bwMode="auto">
            <a:xfrm>
              <a:off x="682" y="3760"/>
              <a:ext cx="20" cy="31"/>
            </a:xfrm>
            <a:custGeom>
              <a:avLst/>
              <a:gdLst>
                <a:gd name="T0" fmla="*/ 1 w 39"/>
                <a:gd name="T1" fmla="*/ 2 h 61"/>
                <a:gd name="T2" fmla="*/ 1 w 39"/>
                <a:gd name="T3" fmla="*/ 2 h 61"/>
                <a:gd name="T4" fmla="*/ 1 w 39"/>
                <a:gd name="T5" fmla="*/ 3 h 61"/>
                <a:gd name="T6" fmla="*/ 1 w 39"/>
                <a:gd name="T7" fmla="*/ 3 h 61"/>
                <a:gd name="T8" fmla="*/ 1 w 39"/>
                <a:gd name="T9" fmla="*/ 3 h 61"/>
                <a:gd name="T10" fmla="*/ 1 w 39"/>
                <a:gd name="T11" fmla="*/ 4 h 61"/>
                <a:gd name="T12" fmla="*/ 1 w 39"/>
                <a:gd name="T13" fmla="*/ 4 h 61"/>
                <a:gd name="T14" fmla="*/ 2 w 39"/>
                <a:gd name="T15" fmla="*/ 4 h 61"/>
                <a:gd name="T16" fmla="*/ 2 w 39"/>
                <a:gd name="T17" fmla="*/ 4 h 61"/>
                <a:gd name="T18" fmla="*/ 2 w 39"/>
                <a:gd name="T19" fmla="*/ 4 h 61"/>
                <a:gd name="T20" fmla="*/ 3 w 39"/>
                <a:gd name="T21" fmla="*/ 4 h 61"/>
                <a:gd name="T22" fmla="*/ 3 w 39"/>
                <a:gd name="T23" fmla="*/ 3 h 61"/>
                <a:gd name="T24" fmla="*/ 3 w 39"/>
                <a:gd name="T25" fmla="*/ 3 h 61"/>
                <a:gd name="T26" fmla="*/ 3 w 39"/>
                <a:gd name="T27" fmla="*/ 3 h 61"/>
                <a:gd name="T28" fmla="*/ 3 w 39"/>
                <a:gd name="T29" fmla="*/ 2 h 61"/>
                <a:gd name="T30" fmla="*/ 2 w 39"/>
                <a:gd name="T31" fmla="*/ 2 h 61"/>
                <a:gd name="T32" fmla="*/ 2 w 39"/>
                <a:gd name="T33" fmla="*/ 1 h 61"/>
                <a:gd name="T34" fmla="*/ 2 w 39"/>
                <a:gd name="T35" fmla="*/ 1 h 61"/>
                <a:gd name="T36" fmla="*/ 2 w 39"/>
                <a:gd name="T37" fmla="*/ 1 h 61"/>
                <a:gd name="T38" fmla="*/ 1 w 39"/>
                <a:gd name="T39" fmla="*/ 0 h 61"/>
                <a:gd name="T40" fmla="*/ 1 w 39"/>
                <a:gd name="T41" fmla="*/ 1 h 61"/>
                <a:gd name="T42" fmla="*/ 1 w 39"/>
                <a:gd name="T43" fmla="*/ 1 h 61"/>
                <a:gd name="T44" fmla="*/ 1 w 39"/>
                <a:gd name="T45" fmla="*/ 1 h 61"/>
                <a:gd name="T46" fmla="*/ 0 w 39"/>
                <a:gd name="T47" fmla="*/ 2 h 61"/>
                <a:gd name="T48" fmla="*/ 1 w 39"/>
                <a:gd name="T49" fmla="*/ 2 h 61"/>
                <a:gd name="T50" fmla="*/ 1 w 39"/>
                <a:gd name="T51" fmla="*/ 2 h 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9"/>
                <a:gd name="T79" fmla="*/ 0 h 61"/>
                <a:gd name="T80" fmla="*/ 39 w 39"/>
                <a:gd name="T81" fmla="*/ 61 h 6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9" h="61">
                  <a:moveTo>
                    <a:pt x="1" y="23"/>
                  </a:moveTo>
                  <a:lnTo>
                    <a:pt x="3" y="29"/>
                  </a:lnTo>
                  <a:lnTo>
                    <a:pt x="5" y="36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9" y="54"/>
                  </a:lnTo>
                  <a:lnTo>
                    <a:pt x="14" y="59"/>
                  </a:lnTo>
                  <a:lnTo>
                    <a:pt x="20" y="61"/>
                  </a:lnTo>
                  <a:lnTo>
                    <a:pt x="26" y="61"/>
                  </a:lnTo>
                  <a:lnTo>
                    <a:pt x="32" y="59"/>
                  </a:lnTo>
                  <a:lnTo>
                    <a:pt x="37" y="54"/>
                  </a:lnTo>
                  <a:lnTo>
                    <a:pt x="39" y="48"/>
                  </a:lnTo>
                  <a:lnTo>
                    <a:pt x="39" y="43"/>
                  </a:lnTo>
                  <a:lnTo>
                    <a:pt x="37" y="35"/>
                  </a:lnTo>
                  <a:lnTo>
                    <a:pt x="35" y="27"/>
                  </a:lnTo>
                  <a:lnTo>
                    <a:pt x="32" y="18"/>
                  </a:lnTo>
                  <a:lnTo>
                    <a:pt x="30" y="10"/>
                  </a:lnTo>
                  <a:lnTo>
                    <a:pt x="26" y="5"/>
                  </a:lnTo>
                  <a:lnTo>
                    <a:pt x="22" y="1"/>
                  </a:lnTo>
                  <a:lnTo>
                    <a:pt x="15" y="0"/>
                  </a:lnTo>
                  <a:lnTo>
                    <a:pt x="9" y="2"/>
                  </a:lnTo>
                  <a:lnTo>
                    <a:pt x="5" y="6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49" name="Freeform 107"/>
            <p:cNvSpPr>
              <a:spLocks/>
            </p:cNvSpPr>
            <p:nvPr/>
          </p:nvSpPr>
          <p:spPr bwMode="auto">
            <a:xfrm>
              <a:off x="799" y="3700"/>
              <a:ext cx="23" cy="25"/>
            </a:xfrm>
            <a:custGeom>
              <a:avLst/>
              <a:gdLst>
                <a:gd name="T0" fmla="*/ 2 w 45"/>
                <a:gd name="T1" fmla="*/ 2 h 51"/>
                <a:gd name="T2" fmla="*/ 2 w 45"/>
                <a:gd name="T3" fmla="*/ 2 h 51"/>
                <a:gd name="T4" fmla="*/ 3 w 45"/>
                <a:gd name="T5" fmla="*/ 2 h 51"/>
                <a:gd name="T6" fmla="*/ 3 w 45"/>
                <a:gd name="T7" fmla="*/ 1 h 51"/>
                <a:gd name="T8" fmla="*/ 3 w 45"/>
                <a:gd name="T9" fmla="*/ 1 h 51"/>
                <a:gd name="T10" fmla="*/ 3 w 45"/>
                <a:gd name="T11" fmla="*/ 1 h 51"/>
                <a:gd name="T12" fmla="*/ 3 w 45"/>
                <a:gd name="T13" fmla="*/ 0 h 51"/>
                <a:gd name="T14" fmla="*/ 3 w 45"/>
                <a:gd name="T15" fmla="*/ 0 h 51"/>
                <a:gd name="T16" fmla="*/ 3 w 45"/>
                <a:gd name="T17" fmla="*/ 0 h 51"/>
                <a:gd name="T18" fmla="*/ 3 w 45"/>
                <a:gd name="T19" fmla="*/ 0 h 51"/>
                <a:gd name="T20" fmla="*/ 2 w 45"/>
                <a:gd name="T21" fmla="*/ 0 h 51"/>
                <a:gd name="T22" fmla="*/ 2 w 45"/>
                <a:gd name="T23" fmla="*/ 0 h 51"/>
                <a:gd name="T24" fmla="*/ 2 w 45"/>
                <a:gd name="T25" fmla="*/ 0 h 51"/>
                <a:gd name="T26" fmla="*/ 1 w 45"/>
                <a:gd name="T27" fmla="*/ 0 h 51"/>
                <a:gd name="T28" fmla="*/ 1 w 45"/>
                <a:gd name="T29" fmla="*/ 0 h 51"/>
                <a:gd name="T30" fmla="*/ 1 w 45"/>
                <a:gd name="T31" fmla="*/ 1 h 51"/>
                <a:gd name="T32" fmla="*/ 1 w 45"/>
                <a:gd name="T33" fmla="*/ 1 h 51"/>
                <a:gd name="T34" fmla="*/ 0 w 45"/>
                <a:gd name="T35" fmla="*/ 1 h 51"/>
                <a:gd name="T36" fmla="*/ 0 w 45"/>
                <a:gd name="T37" fmla="*/ 2 h 51"/>
                <a:gd name="T38" fmla="*/ 1 w 45"/>
                <a:gd name="T39" fmla="*/ 2 h 51"/>
                <a:gd name="T40" fmla="*/ 1 w 45"/>
                <a:gd name="T41" fmla="*/ 2 h 51"/>
                <a:gd name="T42" fmla="*/ 1 w 45"/>
                <a:gd name="T43" fmla="*/ 3 h 51"/>
                <a:gd name="T44" fmla="*/ 2 w 45"/>
                <a:gd name="T45" fmla="*/ 3 h 51"/>
                <a:gd name="T46" fmla="*/ 2 w 45"/>
                <a:gd name="T47" fmla="*/ 3 h 51"/>
                <a:gd name="T48" fmla="*/ 2 w 45"/>
                <a:gd name="T49" fmla="*/ 2 h 51"/>
                <a:gd name="T50" fmla="*/ 2 w 45"/>
                <a:gd name="T51" fmla="*/ 2 h 5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1"/>
                <a:gd name="T80" fmla="*/ 45 w 45"/>
                <a:gd name="T81" fmla="*/ 51 h 5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1">
                  <a:moveTo>
                    <a:pt x="28" y="45"/>
                  </a:moveTo>
                  <a:lnTo>
                    <a:pt x="32" y="40"/>
                  </a:lnTo>
                  <a:lnTo>
                    <a:pt x="36" y="35"/>
                  </a:lnTo>
                  <a:lnTo>
                    <a:pt x="39" y="30"/>
                  </a:lnTo>
                  <a:lnTo>
                    <a:pt x="41" y="26"/>
                  </a:lnTo>
                  <a:lnTo>
                    <a:pt x="45" y="20"/>
                  </a:lnTo>
                  <a:lnTo>
                    <a:pt x="45" y="14"/>
                  </a:lnTo>
                  <a:lnTo>
                    <a:pt x="44" y="8"/>
                  </a:lnTo>
                  <a:lnTo>
                    <a:pt x="39" y="4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2" y="1"/>
                  </a:lnTo>
                  <a:lnTo>
                    <a:pt x="17" y="6"/>
                  </a:lnTo>
                  <a:lnTo>
                    <a:pt x="13" y="11"/>
                  </a:lnTo>
                  <a:lnTo>
                    <a:pt x="9" y="15"/>
                  </a:lnTo>
                  <a:lnTo>
                    <a:pt x="6" y="21"/>
                  </a:lnTo>
                  <a:lnTo>
                    <a:pt x="2" y="26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6" y="47"/>
                  </a:lnTo>
                  <a:lnTo>
                    <a:pt x="12" y="51"/>
                  </a:lnTo>
                  <a:lnTo>
                    <a:pt x="17" y="51"/>
                  </a:lnTo>
                  <a:lnTo>
                    <a:pt x="23" y="50"/>
                  </a:lnTo>
                  <a:lnTo>
                    <a:pt x="28" y="45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50" name="Freeform 108"/>
            <p:cNvSpPr>
              <a:spLocks/>
            </p:cNvSpPr>
            <p:nvPr/>
          </p:nvSpPr>
          <p:spPr bwMode="auto">
            <a:xfrm>
              <a:off x="880" y="3774"/>
              <a:ext cx="31" cy="29"/>
            </a:xfrm>
            <a:custGeom>
              <a:avLst/>
              <a:gdLst>
                <a:gd name="T0" fmla="*/ 1 w 62"/>
                <a:gd name="T1" fmla="*/ 2 h 58"/>
                <a:gd name="T2" fmla="*/ 1 w 62"/>
                <a:gd name="T3" fmla="*/ 3 h 58"/>
                <a:gd name="T4" fmla="*/ 2 w 62"/>
                <a:gd name="T5" fmla="*/ 3 h 58"/>
                <a:gd name="T6" fmla="*/ 2 w 62"/>
                <a:gd name="T7" fmla="*/ 4 h 58"/>
                <a:gd name="T8" fmla="*/ 3 w 62"/>
                <a:gd name="T9" fmla="*/ 4 h 58"/>
                <a:gd name="T10" fmla="*/ 3 w 62"/>
                <a:gd name="T11" fmla="*/ 4 h 58"/>
                <a:gd name="T12" fmla="*/ 4 w 62"/>
                <a:gd name="T13" fmla="*/ 4 h 58"/>
                <a:gd name="T14" fmla="*/ 4 w 62"/>
                <a:gd name="T15" fmla="*/ 4 h 58"/>
                <a:gd name="T16" fmla="*/ 4 w 62"/>
                <a:gd name="T17" fmla="*/ 4 h 58"/>
                <a:gd name="T18" fmla="*/ 4 w 62"/>
                <a:gd name="T19" fmla="*/ 3 h 58"/>
                <a:gd name="T20" fmla="*/ 4 w 62"/>
                <a:gd name="T21" fmla="*/ 3 h 58"/>
                <a:gd name="T22" fmla="*/ 4 w 62"/>
                <a:gd name="T23" fmla="*/ 3 h 58"/>
                <a:gd name="T24" fmla="*/ 4 w 62"/>
                <a:gd name="T25" fmla="*/ 2 h 58"/>
                <a:gd name="T26" fmla="*/ 3 w 62"/>
                <a:gd name="T27" fmla="*/ 2 h 58"/>
                <a:gd name="T28" fmla="*/ 3 w 62"/>
                <a:gd name="T29" fmla="*/ 2 h 58"/>
                <a:gd name="T30" fmla="*/ 3 w 62"/>
                <a:gd name="T31" fmla="*/ 1 h 58"/>
                <a:gd name="T32" fmla="*/ 2 w 62"/>
                <a:gd name="T33" fmla="*/ 1 h 58"/>
                <a:gd name="T34" fmla="*/ 2 w 62"/>
                <a:gd name="T35" fmla="*/ 1 h 58"/>
                <a:gd name="T36" fmla="*/ 1 w 62"/>
                <a:gd name="T37" fmla="*/ 0 h 58"/>
                <a:gd name="T38" fmla="*/ 1 w 62"/>
                <a:gd name="T39" fmla="*/ 1 h 58"/>
                <a:gd name="T40" fmla="*/ 1 w 62"/>
                <a:gd name="T41" fmla="*/ 1 h 58"/>
                <a:gd name="T42" fmla="*/ 1 w 62"/>
                <a:gd name="T43" fmla="*/ 1 h 58"/>
                <a:gd name="T44" fmla="*/ 0 w 62"/>
                <a:gd name="T45" fmla="*/ 1 h 58"/>
                <a:gd name="T46" fmla="*/ 1 w 62"/>
                <a:gd name="T47" fmla="*/ 2 h 58"/>
                <a:gd name="T48" fmla="*/ 1 w 62"/>
                <a:gd name="T49" fmla="*/ 2 h 58"/>
                <a:gd name="T50" fmla="*/ 1 w 62"/>
                <a:gd name="T51" fmla="*/ 2 h 5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58"/>
                <a:gd name="T80" fmla="*/ 62 w 62"/>
                <a:gd name="T81" fmla="*/ 58 h 5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58">
                  <a:moveTo>
                    <a:pt x="5" y="27"/>
                  </a:moveTo>
                  <a:lnTo>
                    <a:pt x="13" y="34"/>
                  </a:lnTo>
                  <a:lnTo>
                    <a:pt x="20" y="42"/>
                  </a:lnTo>
                  <a:lnTo>
                    <a:pt x="28" y="49"/>
                  </a:lnTo>
                  <a:lnTo>
                    <a:pt x="37" y="55"/>
                  </a:lnTo>
                  <a:lnTo>
                    <a:pt x="43" y="58"/>
                  </a:lnTo>
                  <a:lnTo>
                    <a:pt x="49" y="58"/>
                  </a:lnTo>
                  <a:lnTo>
                    <a:pt x="54" y="56"/>
                  </a:lnTo>
                  <a:lnTo>
                    <a:pt x="59" y="52"/>
                  </a:lnTo>
                  <a:lnTo>
                    <a:pt x="61" y="46"/>
                  </a:lnTo>
                  <a:lnTo>
                    <a:pt x="62" y="40"/>
                  </a:lnTo>
                  <a:lnTo>
                    <a:pt x="60" y="34"/>
                  </a:lnTo>
                  <a:lnTo>
                    <a:pt x="56" y="30"/>
                  </a:lnTo>
                  <a:lnTo>
                    <a:pt x="47" y="24"/>
                  </a:lnTo>
                  <a:lnTo>
                    <a:pt x="41" y="18"/>
                  </a:lnTo>
                  <a:lnTo>
                    <a:pt x="35" y="11"/>
                  </a:lnTo>
                  <a:lnTo>
                    <a:pt x="28" y="4"/>
                  </a:lnTo>
                  <a:lnTo>
                    <a:pt x="22" y="1"/>
                  </a:lnTo>
                  <a:lnTo>
                    <a:pt x="16" y="0"/>
                  </a:lnTo>
                  <a:lnTo>
                    <a:pt x="9" y="1"/>
                  </a:lnTo>
                  <a:lnTo>
                    <a:pt x="5" y="4"/>
                  </a:lnTo>
                  <a:lnTo>
                    <a:pt x="1" y="10"/>
                  </a:lnTo>
                  <a:lnTo>
                    <a:pt x="0" y="16"/>
                  </a:lnTo>
                  <a:lnTo>
                    <a:pt x="1" y="23"/>
                  </a:lnTo>
                  <a:lnTo>
                    <a:pt x="5" y="2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51" name="Freeform 109"/>
            <p:cNvSpPr>
              <a:spLocks/>
            </p:cNvSpPr>
            <p:nvPr/>
          </p:nvSpPr>
          <p:spPr bwMode="auto">
            <a:xfrm>
              <a:off x="942" y="3832"/>
              <a:ext cx="23" cy="27"/>
            </a:xfrm>
            <a:custGeom>
              <a:avLst/>
              <a:gdLst>
                <a:gd name="T0" fmla="*/ 2 w 45"/>
                <a:gd name="T1" fmla="*/ 3 h 54"/>
                <a:gd name="T2" fmla="*/ 3 w 45"/>
                <a:gd name="T3" fmla="*/ 3 h 54"/>
                <a:gd name="T4" fmla="*/ 3 w 45"/>
                <a:gd name="T5" fmla="*/ 3 h 54"/>
                <a:gd name="T6" fmla="*/ 3 w 45"/>
                <a:gd name="T7" fmla="*/ 2 h 54"/>
                <a:gd name="T8" fmla="*/ 3 w 45"/>
                <a:gd name="T9" fmla="*/ 2 h 54"/>
                <a:gd name="T10" fmla="*/ 3 w 45"/>
                <a:gd name="T11" fmla="*/ 1 h 54"/>
                <a:gd name="T12" fmla="*/ 3 w 45"/>
                <a:gd name="T13" fmla="*/ 1 h 54"/>
                <a:gd name="T14" fmla="*/ 3 w 45"/>
                <a:gd name="T15" fmla="*/ 1 h 54"/>
                <a:gd name="T16" fmla="*/ 3 w 45"/>
                <a:gd name="T17" fmla="*/ 1 h 54"/>
                <a:gd name="T18" fmla="*/ 2 w 45"/>
                <a:gd name="T19" fmla="*/ 0 h 54"/>
                <a:gd name="T20" fmla="*/ 2 w 45"/>
                <a:gd name="T21" fmla="*/ 1 h 54"/>
                <a:gd name="T22" fmla="*/ 2 w 45"/>
                <a:gd name="T23" fmla="*/ 1 h 54"/>
                <a:gd name="T24" fmla="*/ 1 w 45"/>
                <a:gd name="T25" fmla="*/ 1 h 54"/>
                <a:gd name="T26" fmla="*/ 1 w 45"/>
                <a:gd name="T27" fmla="*/ 1 h 54"/>
                <a:gd name="T28" fmla="*/ 1 w 45"/>
                <a:gd name="T29" fmla="*/ 2 h 54"/>
                <a:gd name="T30" fmla="*/ 1 w 45"/>
                <a:gd name="T31" fmla="*/ 2 h 54"/>
                <a:gd name="T32" fmla="*/ 1 w 45"/>
                <a:gd name="T33" fmla="*/ 2 h 54"/>
                <a:gd name="T34" fmla="*/ 0 w 45"/>
                <a:gd name="T35" fmla="*/ 3 h 54"/>
                <a:gd name="T36" fmla="*/ 0 w 45"/>
                <a:gd name="T37" fmla="*/ 3 h 54"/>
                <a:gd name="T38" fmla="*/ 1 w 45"/>
                <a:gd name="T39" fmla="*/ 3 h 54"/>
                <a:gd name="T40" fmla="*/ 1 w 45"/>
                <a:gd name="T41" fmla="*/ 4 h 54"/>
                <a:gd name="T42" fmla="*/ 1 w 45"/>
                <a:gd name="T43" fmla="*/ 4 h 54"/>
                <a:gd name="T44" fmla="*/ 2 w 45"/>
                <a:gd name="T45" fmla="*/ 4 h 54"/>
                <a:gd name="T46" fmla="*/ 2 w 45"/>
                <a:gd name="T47" fmla="*/ 4 h 54"/>
                <a:gd name="T48" fmla="*/ 2 w 45"/>
                <a:gd name="T49" fmla="*/ 3 h 54"/>
                <a:gd name="T50" fmla="*/ 2 w 45"/>
                <a:gd name="T51" fmla="*/ 3 h 5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4"/>
                <a:gd name="T80" fmla="*/ 45 w 45"/>
                <a:gd name="T81" fmla="*/ 54 h 5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4">
                  <a:moveTo>
                    <a:pt x="28" y="48"/>
                  </a:moveTo>
                  <a:lnTo>
                    <a:pt x="34" y="43"/>
                  </a:lnTo>
                  <a:lnTo>
                    <a:pt x="39" y="37"/>
                  </a:lnTo>
                  <a:lnTo>
                    <a:pt x="41" y="30"/>
                  </a:lnTo>
                  <a:lnTo>
                    <a:pt x="43" y="22"/>
                  </a:lnTo>
                  <a:lnTo>
                    <a:pt x="45" y="16"/>
                  </a:lnTo>
                  <a:lnTo>
                    <a:pt x="43" y="9"/>
                  </a:lnTo>
                  <a:lnTo>
                    <a:pt x="41" y="5"/>
                  </a:lnTo>
                  <a:lnTo>
                    <a:pt x="37" y="1"/>
                  </a:lnTo>
                  <a:lnTo>
                    <a:pt x="31" y="0"/>
                  </a:lnTo>
                  <a:lnTo>
                    <a:pt x="24" y="1"/>
                  </a:lnTo>
                  <a:lnTo>
                    <a:pt x="18" y="5"/>
                  </a:lnTo>
                  <a:lnTo>
                    <a:pt x="15" y="9"/>
                  </a:lnTo>
                  <a:lnTo>
                    <a:pt x="12" y="14"/>
                  </a:lnTo>
                  <a:lnTo>
                    <a:pt x="10" y="20"/>
                  </a:lnTo>
                  <a:lnTo>
                    <a:pt x="7" y="24"/>
                  </a:lnTo>
                  <a:lnTo>
                    <a:pt x="3" y="29"/>
                  </a:lnTo>
                  <a:lnTo>
                    <a:pt x="0" y="35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7" y="51"/>
                  </a:lnTo>
                  <a:lnTo>
                    <a:pt x="12" y="54"/>
                  </a:lnTo>
                  <a:lnTo>
                    <a:pt x="18" y="54"/>
                  </a:lnTo>
                  <a:lnTo>
                    <a:pt x="24" y="53"/>
                  </a:lnTo>
                  <a:lnTo>
                    <a:pt x="28" y="48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52" name="Freeform 110"/>
            <p:cNvSpPr>
              <a:spLocks/>
            </p:cNvSpPr>
            <p:nvPr/>
          </p:nvSpPr>
          <p:spPr bwMode="auto">
            <a:xfrm>
              <a:off x="843" y="3822"/>
              <a:ext cx="19" cy="30"/>
            </a:xfrm>
            <a:custGeom>
              <a:avLst/>
              <a:gdLst>
                <a:gd name="T0" fmla="*/ 0 w 40"/>
                <a:gd name="T1" fmla="*/ 1 h 61"/>
                <a:gd name="T2" fmla="*/ 0 w 40"/>
                <a:gd name="T3" fmla="*/ 1 h 61"/>
                <a:gd name="T4" fmla="*/ 0 w 40"/>
                <a:gd name="T5" fmla="*/ 2 h 61"/>
                <a:gd name="T6" fmla="*/ 0 w 40"/>
                <a:gd name="T7" fmla="*/ 2 h 61"/>
                <a:gd name="T8" fmla="*/ 0 w 40"/>
                <a:gd name="T9" fmla="*/ 3 h 61"/>
                <a:gd name="T10" fmla="*/ 0 w 40"/>
                <a:gd name="T11" fmla="*/ 3 h 61"/>
                <a:gd name="T12" fmla="*/ 0 w 40"/>
                <a:gd name="T13" fmla="*/ 3 h 61"/>
                <a:gd name="T14" fmla="*/ 1 w 40"/>
                <a:gd name="T15" fmla="*/ 3 h 61"/>
                <a:gd name="T16" fmla="*/ 1 w 40"/>
                <a:gd name="T17" fmla="*/ 3 h 61"/>
                <a:gd name="T18" fmla="*/ 2 w 40"/>
                <a:gd name="T19" fmla="*/ 3 h 61"/>
                <a:gd name="T20" fmla="*/ 2 w 40"/>
                <a:gd name="T21" fmla="*/ 3 h 61"/>
                <a:gd name="T22" fmla="*/ 2 w 40"/>
                <a:gd name="T23" fmla="*/ 3 h 61"/>
                <a:gd name="T24" fmla="*/ 2 w 40"/>
                <a:gd name="T25" fmla="*/ 2 h 61"/>
                <a:gd name="T26" fmla="*/ 2 w 40"/>
                <a:gd name="T27" fmla="*/ 2 h 61"/>
                <a:gd name="T28" fmla="*/ 2 w 40"/>
                <a:gd name="T29" fmla="*/ 1 h 61"/>
                <a:gd name="T30" fmla="*/ 2 w 40"/>
                <a:gd name="T31" fmla="*/ 1 h 61"/>
                <a:gd name="T32" fmla="*/ 1 w 40"/>
                <a:gd name="T33" fmla="*/ 0 h 61"/>
                <a:gd name="T34" fmla="*/ 1 w 40"/>
                <a:gd name="T35" fmla="*/ 0 h 61"/>
                <a:gd name="T36" fmla="*/ 1 w 40"/>
                <a:gd name="T37" fmla="*/ 0 h 61"/>
                <a:gd name="T38" fmla="*/ 1 w 40"/>
                <a:gd name="T39" fmla="*/ 0 h 61"/>
                <a:gd name="T40" fmla="*/ 0 w 40"/>
                <a:gd name="T41" fmla="*/ 0 h 61"/>
                <a:gd name="T42" fmla="*/ 0 w 40"/>
                <a:gd name="T43" fmla="*/ 0 h 61"/>
                <a:gd name="T44" fmla="*/ 0 w 40"/>
                <a:gd name="T45" fmla="*/ 0 h 61"/>
                <a:gd name="T46" fmla="*/ 0 w 40"/>
                <a:gd name="T47" fmla="*/ 1 h 61"/>
                <a:gd name="T48" fmla="*/ 0 w 40"/>
                <a:gd name="T49" fmla="*/ 1 h 61"/>
                <a:gd name="T50" fmla="*/ 0 w 40"/>
                <a:gd name="T51" fmla="*/ 1 h 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"/>
                <a:gd name="T79" fmla="*/ 0 h 61"/>
                <a:gd name="T80" fmla="*/ 40 w 40"/>
                <a:gd name="T81" fmla="*/ 61 h 6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" h="61">
                  <a:moveTo>
                    <a:pt x="2" y="23"/>
                  </a:moveTo>
                  <a:lnTo>
                    <a:pt x="4" y="29"/>
                  </a:lnTo>
                  <a:lnTo>
                    <a:pt x="5" y="36"/>
                  </a:lnTo>
                  <a:lnTo>
                    <a:pt x="7" y="43"/>
                  </a:lnTo>
                  <a:lnTo>
                    <a:pt x="8" y="49"/>
                  </a:lnTo>
                  <a:lnTo>
                    <a:pt x="11" y="54"/>
                  </a:lnTo>
                  <a:lnTo>
                    <a:pt x="15" y="59"/>
                  </a:lnTo>
                  <a:lnTo>
                    <a:pt x="21" y="61"/>
                  </a:lnTo>
                  <a:lnTo>
                    <a:pt x="27" y="61"/>
                  </a:lnTo>
                  <a:lnTo>
                    <a:pt x="33" y="59"/>
                  </a:lnTo>
                  <a:lnTo>
                    <a:pt x="37" y="54"/>
                  </a:lnTo>
                  <a:lnTo>
                    <a:pt x="40" y="49"/>
                  </a:lnTo>
                  <a:lnTo>
                    <a:pt x="40" y="43"/>
                  </a:lnTo>
                  <a:lnTo>
                    <a:pt x="37" y="35"/>
                  </a:lnTo>
                  <a:lnTo>
                    <a:pt x="36" y="27"/>
                  </a:lnTo>
                  <a:lnTo>
                    <a:pt x="34" y="19"/>
                  </a:lnTo>
                  <a:lnTo>
                    <a:pt x="31" y="11"/>
                  </a:lnTo>
                  <a:lnTo>
                    <a:pt x="28" y="5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0" y="3"/>
                  </a:lnTo>
                  <a:lnTo>
                    <a:pt x="5" y="6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53" name="Freeform 111"/>
            <p:cNvSpPr>
              <a:spLocks/>
            </p:cNvSpPr>
            <p:nvPr/>
          </p:nvSpPr>
          <p:spPr bwMode="auto">
            <a:xfrm>
              <a:off x="960" y="3762"/>
              <a:ext cx="22" cy="25"/>
            </a:xfrm>
            <a:custGeom>
              <a:avLst/>
              <a:gdLst>
                <a:gd name="T0" fmla="*/ 2 w 44"/>
                <a:gd name="T1" fmla="*/ 2 h 51"/>
                <a:gd name="T2" fmla="*/ 2 w 44"/>
                <a:gd name="T3" fmla="*/ 2 h 51"/>
                <a:gd name="T4" fmla="*/ 3 w 44"/>
                <a:gd name="T5" fmla="*/ 2 h 51"/>
                <a:gd name="T6" fmla="*/ 3 w 44"/>
                <a:gd name="T7" fmla="*/ 1 h 51"/>
                <a:gd name="T8" fmla="*/ 3 w 44"/>
                <a:gd name="T9" fmla="*/ 1 h 51"/>
                <a:gd name="T10" fmla="*/ 3 w 44"/>
                <a:gd name="T11" fmla="*/ 1 h 51"/>
                <a:gd name="T12" fmla="*/ 3 w 44"/>
                <a:gd name="T13" fmla="*/ 0 h 51"/>
                <a:gd name="T14" fmla="*/ 3 w 44"/>
                <a:gd name="T15" fmla="*/ 0 h 51"/>
                <a:gd name="T16" fmla="*/ 3 w 44"/>
                <a:gd name="T17" fmla="*/ 0 h 51"/>
                <a:gd name="T18" fmla="*/ 3 w 44"/>
                <a:gd name="T19" fmla="*/ 0 h 51"/>
                <a:gd name="T20" fmla="*/ 2 w 44"/>
                <a:gd name="T21" fmla="*/ 0 h 51"/>
                <a:gd name="T22" fmla="*/ 2 w 44"/>
                <a:gd name="T23" fmla="*/ 0 h 51"/>
                <a:gd name="T24" fmla="*/ 2 w 44"/>
                <a:gd name="T25" fmla="*/ 0 h 51"/>
                <a:gd name="T26" fmla="*/ 1 w 44"/>
                <a:gd name="T27" fmla="*/ 0 h 51"/>
                <a:gd name="T28" fmla="*/ 1 w 44"/>
                <a:gd name="T29" fmla="*/ 0 h 51"/>
                <a:gd name="T30" fmla="*/ 1 w 44"/>
                <a:gd name="T31" fmla="*/ 1 h 51"/>
                <a:gd name="T32" fmla="*/ 1 w 44"/>
                <a:gd name="T33" fmla="*/ 1 h 51"/>
                <a:gd name="T34" fmla="*/ 0 w 44"/>
                <a:gd name="T35" fmla="*/ 2 h 51"/>
                <a:gd name="T36" fmla="*/ 0 w 44"/>
                <a:gd name="T37" fmla="*/ 2 h 51"/>
                <a:gd name="T38" fmla="*/ 1 w 44"/>
                <a:gd name="T39" fmla="*/ 2 h 51"/>
                <a:gd name="T40" fmla="*/ 1 w 44"/>
                <a:gd name="T41" fmla="*/ 3 h 51"/>
                <a:gd name="T42" fmla="*/ 1 w 44"/>
                <a:gd name="T43" fmla="*/ 3 h 51"/>
                <a:gd name="T44" fmla="*/ 2 w 44"/>
                <a:gd name="T45" fmla="*/ 3 h 51"/>
                <a:gd name="T46" fmla="*/ 2 w 44"/>
                <a:gd name="T47" fmla="*/ 3 h 51"/>
                <a:gd name="T48" fmla="*/ 2 w 44"/>
                <a:gd name="T49" fmla="*/ 2 h 51"/>
                <a:gd name="T50" fmla="*/ 2 w 44"/>
                <a:gd name="T51" fmla="*/ 2 h 5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4"/>
                <a:gd name="T79" fmla="*/ 0 h 51"/>
                <a:gd name="T80" fmla="*/ 44 w 44"/>
                <a:gd name="T81" fmla="*/ 51 h 5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4" h="51">
                  <a:moveTo>
                    <a:pt x="28" y="45"/>
                  </a:moveTo>
                  <a:lnTo>
                    <a:pt x="31" y="41"/>
                  </a:lnTo>
                  <a:lnTo>
                    <a:pt x="35" y="35"/>
                  </a:lnTo>
                  <a:lnTo>
                    <a:pt x="38" y="30"/>
                  </a:lnTo>
                  <a:lnTo>
                    <a:pt x="42" y="26"/>
                  </a:lnTo>
                  <a:lnTo>
                    <a:pt x="44" y="21"/>
                  </a:lnTo>
                  <a:lnTo>
                    <a:pt x="44" y="14"/>
                  </a:lnTo>
                  <a:lnTo>
                    <a:pt x="43" y="9"/>
                  </a:lnTo>
                  <a:lnTo>
                    <a:pt x="38" y="4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7" y="6"/>
                  </a:lnTo>
                  <a:lnTo>
                    <a:pt x="13" y="11"/>
                  </a:lnTo>
                  <a:lnTo>
                    <a:pt x="10" y="15"/>
                  </a:lnTo>
                  <a:lnTo>
                    <a:pt x="6" y="21"/>
                  </a:lnTo>
                  <a:lnTo>
                    <a:pt x="4" y="26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2" y="43"/>
                  </a:lnTo>
                  <a:lnTo>
                    <a:pt x="6" y="48"/>
                  </a:lnTo>
                  <a:lnTo>
                    <a:pt x="11" y="51"/>
                  </a:lnTo>
                  <a:lnTo>
                    <a:pt x="18" y="51"/>
                  </a:lnTo>
                  <a:lnTo>
                    <a:pt x="23" y="50"/>
                  </a:lnTo>
                  <a:lnTo>
                    <a:pt x="28" y="45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54" name="Freeform 112"/>
            <p:cNvSpPr>
              <a:spLocks/>
            </p:cNvSpPr>
            <p:nvPr/>
          </p:nvSpPr>
          <p:spPr bwMode="auto">
            <a:xfrm>
              <a:off x="1077" y="3725"/>
              <a:ext cx="31" cy="30"/>
            </a:xfrm>
            <a:custGeom>
              <a:avLst/>
              <a:gdLst>
                <a:gd name="T0" fmla="*/ 1 w 62"/>
                <a:gd name="T1" fmla="*/ 2 h 60"/>
                <a:gd name="T2" fmla="*/ 1 w 62"/>
                <a:gd name="T3" fmla="*/ 3 h 60"/>
                <a:gd name="T4" fmla="*/ 2 w 62"/>
                <a:gd name="T5" fmla="*/ 3 h 60"/>
                <a:gd name="T6" fmla="*/ 2 w 62"/>
                <a:gd name="T7" fmla="*/ 4 h 60"/>
                <a:gd name="T8" fmla="*/ 3 w 62"/>
                <a:gd name="T9" fmla="*/ 4 h 60"/>
                <a:gd name="T10" fmla="*/ 3 w 62"/>
                <a:gd name="T11" fmla="*/ 4 h 60"/>
                <a:gd name="T12" fmla="*/ 4 w 62"/>
                <a:gd name="T13" fmla="*/ 4 h 60"/>
                <a:gd name="T14" fmla="*/ 4 w 62"/>
                <a:gd name="T15" fmla="*/ 4 h 60"/>
                <a:gd name="T16" fmla="*/ 4 w 62"/>
                <a:gd name="T17" fmla="*/ 4 h 60"/>
                <a:gd name="T18" fmla="*/ 4 w 62"/>
                <a:gd name="T19" fmla="*/ 3 h 60"/>
                <a:gd name="T20" fmla="*/ 4 w 62"/>
                <a:gd name="T21" fmla="*/ 3 h 60"/>
                <a:gd name="T22" fmla="*/ 4 w 62"/>
                <a:gd name="T23" fmla="*/ 3 h 60"/>
                <a:gd name="T24" fmla="*/ 4 w 62"/>
                <a:gd name="T25" fmla="*/ 2 h 60"/>
                <a:gd name="T26" fmla="*/ 3 w 62"/>
                <a:gd name="T27" fmla="*/ 2 h 60"/>
                <a:gd name="T28" fmla="*/ 3 w 62"/>
                <a:gd name="T29" fmla="*/ 2 h 60"/>
                <a:gd name="T30" fmla="*/ 3 w 62"/>
                <a:gd name="T31" fmla="*/ 1 h 60"/>
                <a:gd name="T32" fmla="*/ 2 w 62"/>
                <a:gd name="T33" fmla="*/ 1 h 60"/>
                <a:gd name="T34" fmla="*/ 2 w 62"/>
                <a:gd name="T35" fmla="*/ 1 h 60"/>
                <a:gd name="T36" fmla="*/ 1 w 62"/>
                <a:gd name="T37" fmla="*/ 0 h 60"/>
                <a:gd name="T38" fmla="*/ 1 w 62"/>
                <a:gd name="T39" fmla="*/ 1 h 60"/>
                <a:gd name="T40" fmla="*/ 1 w 62"/>
                <a:gd name="T41" fmla="*/ 1 h 60"/>
                <a:gd name="T42" fmla="*/ 1 w 62"/>
                <a:gd name="T43" fmla="*/ 1 h 60"/>
                <a:gd name="T44" fmla="*/ 0 w 62"/>
                <a:gd name="T45" fmla="*/ 2 h 60"/>
                <a:gd name="T46" fmla="*/ 1 w 62"/>
                <a:gd name="T47" fmla="*/ 2 h 60"/>
                <a:gd name="T48" fmla="*/ 1 w 62"/>
                <a:gd name="T49" fmla="*/ 2 h 60"/>
                <a:gd name="T50" fmla="*/ 1 w 62"/>
                <a:gd name="T51" fmla="*/ 2 h 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60"/>
                <a:gd name="T80" fmla="*/ 62 w 62"/>
                <a:gd name="T81" fmla="*/ 60 h 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60">
                  <a:moveTo>
                    <a:pt x="5" y="29"/>
                  </a:moveTo>
                  <a:lnTo>
                    <a:pt x="13" y="36"/>
                  </a:lnTo>
                  <a:lnTo>
                    <a:pt x="21" y="44"/>
                  </a:lnTo>
                  <a:lnTo>
                    <a:pt x="28" y="51"/>
                  </a:lnTo>
                  <a:lnTo>
                    <a:pt x="37" y="56"/>
                  </a:lnTo>
                  <a:lnTo>
                    <a:pt x="43" y="59"/>
                  </a:lnTo>
                  <a:lnTo>
                    <a:pt x="50" y="60"/>
                  </a:lnTo>
                  <a:lnTo>
                    <a:pt x="55" y="57"/>
                  </a:lnTo>
                  <a:lnTo>
                    <a:pt x="60" y="53"/>
                  </a:lnTo>
                  <a:lnTo>
                    <a:pt x="62" y="47"/>
                  </a:lnTo>
                  <a:lnTo>
                    <a:pt x="62" y="41"/>
                  </a:lnTo>
                  <a:lnTo>
                    <a:pt x="60" y="36"/>
                  </a:lnTo>
                  <a:lnTo>
                    <a:pt x="55" y="31"/>
                  </a:lnTo>
                  <a:lnTo>
                    <a:pt x="48" y="25"/>
                  </a:lnTo>
                  <a:lnTo>
                    <a:pt x="42" y="18"/>
                  </a:lnTo>
                  <a:lnTo>
                    <a:pt x="35" y="13"/>
                  </a:lnTo>
                  <a:lnTo>
                    <a:pt x="28" y="6"/>
                  </a:lnTo>
                  <a:lnTo>
                    <a:pt x="23" y="2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5" y="6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1" y="23"/>
                  </a:lnTo>
                  <a:lnTo>
                    <a:pt x="5" y="2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55" name="Freeform 113"/>
            <p:cNvSpPr>
              <a:spLocks/>
            </p:cNvSpPr>
            <p:nvPr/>
          </p:nvSpPr>
          <p:spPr bwMode="auto">
            <a:xfrm>
              <a:off x="1236" y="3786"/>
              <a:ext cx="31" cy="30"/>
            </a:xfrm>
            <a:custGeom>
              <a:avLst/>
              <a:gdLst>
                <a:gd name="T0" fmla="*/ 1 w 62"/>
                <a:gd name="T1" fmla="*/ 2 h 60"/>
                <a:gd name="T2" fmla="*/ 1 w 62"/>
                <a:gd name="T3" fmla="*/ 3 h 60"/>
                <a:gd name="T4" fmla="*/ 2 w 62"/>
                <a:gd name="T5" fmla="*/ 3 h 60"/>
                <a:gd name="T6" fmla="*/ 2 w 62"/>
                <a:gd name="T7" fmla="*/ 4 h 60"/>
                <a:gd name="T8" fmla="*/ 3 w 62"/>
                <a:gd name="T9" fmla="*/ 4 h 60"/>
                <a:gd name="T10" fmla="*/ 3 w 62"/>
                <a:gd name="T11" fmla="*/ 4 h 60"/>
                <a:gd name="T12" fmla="*/ 3 w 62"/>
                <a:gd name="T13" fmla="*/ 4 h 60"/>
                <a:gd name="T14" fmla="*/ 4 w 62"/>
                <a:gd name="T15" fmla="*/ 4 h 60"/>
                <a:gd name="T16" fmla="*/ 4 w 62"/>
                <a:gd name="T17" fmla="*/ 4 h 60"/>
                <a:gd name="T18" fmla="*/ 4 w 62"/>
                <a:gd name="T19" fmla="*/ 3 h 60"/>
                <a:gd name="T20" fmla="*/ 4 w 62"/>
                <a:gd name="T21" fmla="*/ 3 h 60"/>
                <a:gd name="T22" fmla="*/ 4 w 62"/>
                <a:gd name="T23" fmla="*/ 3 h 60"/>
                <a:gd name="T24" fmla="*/ 4 w 62"/>
                <a:gd name="T25" fmla="*/ 2 h 60"/>
                <a:gd name="T26" fmla="*/ 3 w 62"/>
                <a:gd name="T27" fmla="*/ 2 h 60"/>
                <a:gd name="T28" fmla="*/ 3 w 62"/>
                <a:gd name="T29" fmla="*/ 2 h 60"/>
                <a:gd name="T30" fmla="*/ 3 w 62"/>
                <a:gd name="T31" fmla="*/ 1 h 60"/>
                <a:gd name="T32" fmla="*/ 2 w 62"/>
                <a:gd name="T33" fmla="*/ 1 h 60"/>
                <a:gd name="T34" fmla="*/ 2 w 62"/>
                <a:gd name="T35" fmla="*/ 1 h 60"/>
                <a:gd name="T36" fmla="*/ 1 w 62"/>
                <a:gd name="T37" fmla="*/ 0 h 60"/>
                <a:gd name="T38" fmla="*/ 1 w 62"/>
                <a:gd name="T39" fmla="*/ 1 h 60"/>
                <a:gd name="T40" fmla="*/ 1 w 62"/>
                <a:gd name="T41" fmla="*/ 1 h 60"/>
                <a:gd name="T42" fmla="*/ 1 w 62"/>
                <a:gd name="T43" fmla="*/ 1 h 60"/>
                <a:gd name="T44" fmla="*/ 0 w 62"/>
                <a:gd name="T45" fmla="*/ 2 h 60"/>
                <a:gd name="T46" fmla="*/ 1 w 62"/>
                <a:gd name="T47" fmla="*/ 2 h 60"/>
                <a:gd name="T48" fmla="*/ 1 w 62"/>
                <a:gd name="T49" fmla="*/ 2 h 60"/>
                <a:gd name="T50" fmla="*/ 1 w 62"/>
                <a:gd name="T51" fmla="*/ 2 h 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60"/>
                <a:gd name="T80" fmla="*/ 62 w 62"/>
                <a:gd name="T81" fmla="*/ 60 h 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60">
                  <a:moveTo>
                    <a:pt x="5" y="29"/>
                  </a:moveTo>
                  <a:lnTo>
                    <a:pt x="13" y="36"/>
                  </a:lnTo>
                  <a:lnTo>
                    <a:pt x="20" y="44"/>
                  </a:lnTo>
                  <a:lnTo>
                    <a:pt x="28" y="51"/>
                  </a:lnTo>
                  <a:lnTo>
                    <a:pt x="37" y="56"/>
                  </a:lnTo>
                  <a:lnTo>
                    <a:pt x="43" y="59"/>
                  </a:lnTo>
                  <a:lnTo>
                    <a:pt x="48" y="60"/>
                  </a:lnTo>
                  <a:lnTo>
                    <a:pt x="54" y="57"/>
                  </a:lnTo>
                  <a:lnTo>
                    <a:pt x="59" y="53"/>
                  </a:lnTo>
                  <a:lnTo>
                    <a:pt x="61" y="47"/>
                  </a:lnTo>
                  <a:lnTo>
                    <a:pt x="62" y="41"/>
                  </a:lnTo>
                  <a:lnTo>
                    <a:pt x="60" y="36"/>
                  </a:lnTo>
                  <a:lnTo>
                    <a:pt x="55" y="31"/>
                  </a:lnTo>
                  <a:lnTo>
                    <a:pt x="47" y="25"/>
                  </a:lnTo>
                  <a:lnTo>
                    <a:pt x="40" y="18"/>
                  </a:lnTo>
                  <a:lnTo>
                    <a:pt x="35" y="13"/>
                  </a:lnTo>
                  <a:lnTo>
                    <a:pt x="28" y="6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9" y="2"/>
                  </a:lnTo>
                  <a:lnTo>
                    <a:pt x="5" y="6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1" y="23"/>
                  </a:lnTo>
                  <a:lnTo>
                    <a:pt x="5" y="2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56" name="Freeform 114"/>
            <p:cNvSpPr>
              <a:spLocks/>
            </p:cNvSpPr>
            <p:nvPr/>
          </p:nvSpPr>
          <p:spPr bwMode="auto">
            <a:xfrm>
              <a:off x="1139" y="3784"/>
              <a:ext cx="23" cy="27"/>
            </a:xfrm>
            <a:custGeom>
              <a:avLst/>
              <a:gdLst>
                <a:gd name="T0" fmla="*/ 2 w 45"/>
                <a:gd name="T1" fmla="*/ 3 h 56"/>
                <a:gd name="T2" fmla="*/ 3 w 45"/>
                <a:gd name="T3" fmla="*/ 2 h 56"/>
                <a:gd name="T4" fmla="*/ 3 w 45"/>
                <a:gd name="T5" fmla="*/ 2 h 56"/>
                <a:gd name="T6" fmla="*/ 3 w 45"/>
                <a:gd name="T7" fmla="*/ 1 h 56"/>
                <a:gd name="T8" fmla="*/ 3 w 45"/>
                <a:gd name="T9" fmla="*/ 1 h 56"/>
                <a:gd name="T10" fmla="*/ 3 w 45"/>
                <a:gd name="T11" fmla="*/ 1 h 56"/>
                <a:gd name="T12" fmla="*/ 3 w 45"/>
                <a:gd name="T13" fmla="*/ 0 h 56"/>
                <a:gd name="T14" fmla="*/ 3 w 45"/>
                <a:gd name="T15" fmla="*/ 0 h 56"/>
                <a:gd name="T16" fmla="*/ 3 w 45"/>
                <a:gd name="T17" fmla="*/ 0 h 56"/>
                <a:gd name="T18" fmla="*/ 2 w 45"/>
                <a:gd name="T19" fmla="*/ 0 h 56"/>
                <a:gd name="T20" fmla="*/ 2 w 45"/>
                <a:gd name="T21" fmla="*/ 0 h 56"/>
                <a:gd name="T22" fmla="*/ 2 w 45"/>
                <a:gd name="T23" fmla="*/ 0 h 56"/>
                <a:gd name="T24" fmla="*/ 1 w 45"/>
                <a:gd name="T25" fmla="*/ 0 h 56"/>
                <a:gd name="T26" fmla="*/ 1 w 45"/>
                <a:gd name="T27" fmla="*/ 0 h 56"/>
                <a:gd name="T28" fmla="*/ 1 w 45"/>
                <a:gd name="T29" fmla="*/ 1 h 56"/>
                <a:gd name="T30" fmla="*/ 1 w 45"/>
                <a:gd name="T31" fmla="*/ 1 h 56"/>
                <a:gd name="T32" fmla="*/ 1 w 45"/>
                <a:gd name="T33" fmla="*/ 1 h 56"/>
                <a:gd name="T34" fmla="*/ 0 w 45"/>
                <a:gd name="T35" fmla="*/ 2 h 56"/>
                <a:gd name="T36" fmla="*/ 0 w 45"/>
                <a:gd name="T37" fmla="*/ 2 h 56"/>
                <a:gd name="T38" fmla="*/ 1 w 45"/>
                <a:gd name="T39" fmla="*/ 2 h 56"/>
                <a:gd name="T40" fmla="*/ 1 w 45"/>
                <a:gd name="T41" fmla="*/ 3 h 56"/>
                <a:gd name="T42" fmla="*/ 1 w 45"/>
                <a:gd name="T43" fmla="*/ 3 h 56"/>
                <a:gd name="T44" fmla="*/ 2 w 45"/>
                <a:gd name="T45" fmla="*/ 3 h 56"/>
                <a:gd name="T46" fmla="*/ 2 w 45"/>
                <a:gd name="T47" fmla="*/ 3 h 56"/>
                <a:gd name="T48" fmla="*/ 2 w 45"/>
                <a:gd name="T49" fmla="*/ 3 h 56"/>
                <a:gd name="T50" fmla="*/ 2 w 45"/>
                <a:gd name="T51" fmla="*/ 3 h 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6"/>
                <a:gd name="T80" fmla="*/ 45 w 45"/>
                <a:gd name="T81" fmla="*/ 56 h 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6">
                  <a:moveTo>
                    <a:pt x="28" y="49"/>
                  </a:moveTo>
                  <a:lnTo>
                    <a:pt x="34" y="44"/>
                  </a:lnTo>
                  <a:lnTo>
                    <a:pt x="38" y="37"/>
                  </a:lnTo>
                  <a:lnTo>
                    <a:pt x="41" y="31"/>
                  </a:lnTo>
                  <a:lnTo>
                    <a:pt x="43" y="23"/>
                  </a:lnTo>
                  <a:lnTo>
                    <a:pt x="45" y="16"/>
                  </a:lnTo>
                  <a:lnTo>
                    <a:pt x="43" y="11"/>
                  </a:lnTo>
                  <a:lnTo>
                    <a:pt x="40" y="5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8" y="5"/>
                  </a:lnTo>
                  <a:lnTo>
                    <a:pt x="15" y="9"/>
                  </a:lnTo>
                  <a:lnTo>
                    <a:pt x="12" y="15"/>
                  </a:lnTo>
                  <a:lnTo>
                    <a:pt x="10" y="21"/>
                  </a:lnTo>
                  <a:lnTo>
                    <a:pt x="7" y="26"/>
                  </a:lnTo>
                  <a:lnTo>
                    <a:pt x="3" y="30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1" y="47"/>
                  </a:lnTo>
                  <a:lnTo>
                    <a:pt x="5" y="52"/>
                  </a:lnTo>
                  <a:lnTo>
                    <a:pt x="11" y="56"/>
                  </a:lnTo>
                  <a:lnTo>
                    <a:pt x="17" y="56"/>
                  </a:lnTo>
                  <a:lnTo>
                    <a:pt x="24" y="53"/>
                  </a:lnTo>
                  <a:lnTo>
                    <a:pt x="28" y="4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57" name="Freeform 115"/>
            <p:cNvSpPr>
              <a:spLocks/>
            </p:cNvSpPr>
            <p:nvPr/>
          </p:nvSpPr>
          <p:spPr bwMode="auto">
            <a:xfrm>
              <a:off x="1040" y="3774"/>
              <a:ext cx="19" cy="30"/>
            </a:xfrm>
            <a:custGeom>
              <a:avLst/>
              <a:gdLst>
                <a:gd name="T0" fmla="*/ 0 w 40"/>
                <a:gd name="T1" fmla="*/ 1 h 61"/>
                <a:gd name="T2" fmla="*/ 0 w 40"/>
                <a:gd name="T3" fmla="*/ 1 h 61"/>
                <a:gd name="T4" fmla="*/ 0 w 40"/>
                <a:gd name="T5" fmla="*/ 2 h 61"/>
                <a:gd name="T6" fmla="*/ 0 w 40"/>
                <a:gd name="T7" fmla="*/ 2 h 61"/>
                <a:gd name="T8" fmla="*/ 0 w 40"/>
                <a:gd name="T9" fmla="*/ 3 h 61"/>
                <a:gd name="T10" fmla="*/ 0 w 40"/>
                <a:gd name="T11" fmla="*/ 3 h 61"/>
                <a:gd name="T12" fmla="*/ 0 w 40"/>
                <a:gd name="T13" fmla="*/ 3 h 61"/>
                <a:gd name="T14" fmla="*/ 1 w 40"/>
                <a:gd name="T15" fmla="*/ 3 h 61"/>
                <a:gd name="T16" fmla="*/ 1 w 40"/>
                <a:gd name="T17" fmla="*/ 3 h 61"/>
                <a:gd name="T18" fmla="*/ 2 w 40"/>
                <a:gd name="T19" fmla="*/ 3 h 61"/>
                <a:gd name="T20" fmla="*/ 2 w 40"/>
                <a:gd name="T21" fmla="*/ 3 h 61"/>
                <a:gd name="T22" fmla="*/ 2 w 40"/>
                <a:gd name="T23" fmla="*/ 3 h 61"/>
                <a:gd name="T24" fmla="*/ 2 w 40"/>
                <a:gd name="T25" fmla="*/ 2 h 61"/>
                <a:gd name="T26" fmla="*/ 2 w 40"/>
                <a:gd name="T27" fmla="*/ 2 h 61"/>
                <a:gd name="T28" fmla="*/ 2 w 40"/>
                <a:gd name="T29" fmla="*/ 1 h 61"/>
                <a:gd name="T30" fmla="*/ 2 w 40"/>
                <a:gd name="T31" fmla="*/ 1 h 61"/>
                <a:gd name="T32" fmla="*/ 1 w 40"/>
                <a:gd name="T33" fmla="*/ 0 h 61"/>
                <a:gd name="T34" fmla="*/ 1 w 40"/>
                <a:gd name="T35" fmla="*/ 0 h 61"/>
                <a:gd name="T36" fmla="*/ 1 w 40"/>
                <a:gd name="T37" fmla="*/ 0 h 61"/>
                <a:gd name="T38" fmla="*/ 0 w 40"/>
                <a:gd name="T39" fmla="*/ 0 h 61"/>
                <a:gd name="T40" fmla="*/ 0 w 40"/>
                <a:gd name="T41" fmla="*/ 0 h 61"/>
                <a:gd name="T42" fmla="*/ 0 w 40"/>
                <a:gd name="T43" fmla="*/ 0 h 61"/>
                <a:gd name="T44" fmla="*/ 0 w 40"/>
                <a:gd name="T45" fmla="*/ 0 h 61"/>
                <a:gd name="T46" fmla="*/ 0 w 40"/>
                <a:gd name="T47" fmla="*/ 1 h 61"/>
                <a:gd name="T48" fmla="*/ 0 w 40"/>
                <a:gd name="T49" fmla="*/ 1 h 61"/>
                <a:gd name="T50" fmla="*/ 0 w 40"/>
                <a:gd name="T51" fmla="*/ 1 h 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"/>
                <a:gd name="T79" fmla="*/ 0 h 61"/>
                <a:gd name="T80" fmla="*/ 40 w 40"/>
                <a:gd name="T81" fmla="*/ 61 h 6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" h="61">
                  <a:moveTo>
                    <a:pt x="2" y="23"/>
                  </a:moveTo>
                  <a:lnTo>
                    <a:pt x="3" y="28"/>
                  </a:lnTo>
                  <a:lnTo>
                    <a:pt x="5" y="35"/>
                  </a:lnTo>
                  <a:lnTo>
                    <a:pt x="6" y="41"/>
                  </a:lnTo>
                  <a:lnTo>
                    <a:pt x="7" y="48"/>
                  </a:lnTo>
                  <a:lnTo>
                    <a:pt x="10" y="54"/>
                  </a:lnTo>
                  <a:lnTo>
                    <a:pt x="14" y="57"/>
                  </a:lnTo>
                  <a:lnTo>
                    <a:pt x="20" y="61"/>
                  </a:lnTo>
                  <a:lnTo>
                    <a:pt x="27" y="61"/>
                  </a:lnTo>
                  <a:lnTo>
                    <a:pt x="33" y="58"/>
                  </a:lnTo>
                  <a:lnTo>
                    <a:pt x="37" y="54"/>
                  </a:lnTo>
                  <a:lnTo>
                    <a:pt x="40" y="48"/>
                  </a:lnTo>
                  <a:lnTo>
                    <a:pt x="40" y="41"/>
                  </a:lnTo>
                  <a:lnTo>
                    <a:pt x="37" y="33"/>
                  </a:lnTo>
                  <a:lnTo>
                    <a:pt x="35" y="25"/>
                  </a:lnTo>
                  <a:lnTo>
                    <a:pt x="33" y="18"/>
                  </a:lnTo>
                  <a:lnTo>
                    <a:pt x="30" y="10"/>
                  </a:lnTo>
                  <a:lnTo>
                    <a:pt x="27" y="4"/>
                  </a:lnTo>
                  <a:lnTo>
                    <a:pt x="22" y="1"/>
                  </a:lnTo>
                  <a:lnTo>
                    <a:pt x="15" y="0"/>
                  </a:lnTo>
                  <a:lnTo>
                    <a:pt x="10" y="1"/>
                  </a:lnTo>
                  <a:lnTo>
                    <a:pt x="5" y="4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58" name="Freeform 116"/>
            <p:cNvSpPr>
              <a:spLocks/>
            </p:cNvSpPr>
            <p:nvPr/>
          </p:nvSpPr>
          <p:spPr bwMode="auto">
            <a:xfrm>
              <a:off x="905" y="3676"/>
              <a:ext cx="22" cy="25"/>
            </a:xfrm>
            <a:custGeom>
              <a:avLst/>
              <a:gdLst>
                <a:gd name="T0" fmla="*/ 1 w 45"/>
                <a:gd name="T1" fmla="*/ 3 h 50"/>
                <a:gd name="T2" fmla="*/ 2 w 45"/>
                <a:gd name="T3" fmla="*/ 3 h 50"/>
                <a:gd name="T4" fmla="*/ 2 w 45"/>
                <a:gd name="T5" fmla="*/ 3 h 50"/>
                <a:gd name="T6" fmla="*/ 2 w 45"/>
                <a:gd name="T7" fmla="*/ 2 h 50"/>
                <a:gd name="T8" fmla="*/ 2 w 45"/>
                <a:gd name="T9" fmla="*/ 2 h 50"/>
                <a:gd name="T10" fmla="*/ 2 w 45"/>
                <a:gd name="T11" fmla="*/ 2 h 50"/>
                <a:gd name="T12" fmla="*/ 2 w 45"/>
                <a:gd name="T13" fmla="*/ 1 h 50"/>
                <a:gd name="T14" fmla="*/ 2 w 45"/>
                <a:gd name="T15" fmla="*/ 1 h 50"/>
                <a:gd name="T16" fmla="*/ 2 w 45"/>
                <a:gd name="T17" fmla="*/ 1 h 50"/>
                <a:gd name="T18" fmla="*/ 2 w 45"/>
                <a:gd name="T19" fmla="*/ 0 h 50"/>
                <a:gd name="T20" fmla="*/ 1 w 45"/>
                <a:gd name="T21" fmla="*/ 0 h 50"/>
                <a:gd name="T22" fmla="*/ 1 w 45"/>
                <a:gd name="T23" fmla="*/ 1 h 50"/>
                <a:gd name="T24" fmla="*/ 1 w 45"/>
                <a:gd name="T25" fmla="*/ 1 h 50"/>
                <a:gd name="T26" fmla="*/ 0 w 45"/>
                <a:gd name="T27" fmla="*/ 1 h 50"/>
                <a:gd name="T28" fmla="*/ 0 w 45"/>
                <a:gd name="T29" fmla="*/ 1 h 50"/>
                <a:gd name="T30" fmla="*/ 0 w 45"/>
                <a:gd name="T31" fmla="*/ 2 h 50"/>
                <a:gd name="T32" fmla="*/ 0 w 45"/>
                <a:gd name="T33" fmla="*/ 2 h 50"/>
                <a:gd name="T34" fmla="*/ 0 w 45"/>
                <a:gd name="T35" fmla="*/ 2 h 50"/>
                <a:gd name="T36" fmla="*/ 0 w 45"/>
                <a:gd name="T37" fmla="*/ 3 h 50"/>
                <a:gd name="T38" fmla="*/ 0 w 45"/>
                <a:gd name="T39" fmla="*/ 3 h 50"/>
                <a:gd name="T40" fmla="*/ 0 w 45"/>
                <a:gd name="T41" fmla="*/ 3 h 50"/>
                <a:gd name="T42" fmla="*/ 0 w 45"/>
                <a:gd name="T43" fmla="*/ 4 h 50"/>
                <a:gd name="T44" fmla="*/ 1 w 45"/>
                <a:gd name="T45" fmla="*/ 4 h 50"/>
                <a:gd name="T46" fmla="*/ 1 w 45"/>
                <a:gd name="T47" fmla="*/ 4 h 50"/>
                <a:gd name="T48" fmla="*/ 1 w 45"/>
                <a:gd name="T49" fmla="*/ 3 h 50"/>
                <a:gd name="T50" fmla="*/ 1 w 45"/>
                <a:gd name="T51" fmla="*/ 3 h 5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0"/>
                <a:gd name="T80" fmla="*/ 45 w 45"/>
                <a:gd name="T81" fmla="*/ 50 h 5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0">
                  <a:moveTo>
                    <a:pt x="29" y="45"/>
                  </a:moveTo>
                  <a:lnTo>
                    <a:pt x="32" y="40"/>
                  </a:lnTo>
                  <a:lnTo>
                    <a:pt x="36" y="35"/>
                  </a:lnTo>
                  <a:lnTo>
                    <a:pt x="39" y="31"/>
                  </a:lnTo>
                  <a:lnTo>
                    <a:pt x="42" y="26"/>
                  </a:lnTo>
                  <a:lnTo>
                    <a:pt x="45" y="21"/>
                  </a:lnTo>
                  <a:lnTo>
                    <a:pt x="45" y="15"/>
                  </a:lnTo>
                  <a:lnTo>
                    <a:pt x="44" y="8"/>
                  </a:lnTo>
                  <a:lnTo>
                    <a:pt x="39" y="3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7" y="7"/>
                  </a:lnTo>
                  <a:lnTo>
                    <a:pt x="12" y="11"/>
                  </a:lnTo>
                  <a:lnTo>
                    <a:pt x="9" y="16"/>
                  </a:lnTo>
                  <a:lnTo>
                    <a:pt x="6" y="21"/>
                  </a:lnTo>
                  <a:lnTo>
                    <a:pt x="3" y="25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1" y="44"/>
                  </a:lnTo>
                  <a:lnTo>
                    <a:pt x="6" y="48"/>
                  </a:lnTo>
                  <a:lnTo>
                    <a:pt x="11" y="50"/>
                  </a:lnTo>
                  <a:lnTo>
                    <a:pt x="17" y="50"/>
                  </a:lnTo>
                  <a:lnTo>
                    <a:pt x="24" y="49"/>
                  </a:lnTo>
                  <a:lnTo>
                    <a:pt x="29" y="45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59" name="Freeform 117"/>
            <p:cNvSpPr>
              <a:spLocks/>
            </p:cNvSpPr>
            <p:nvPr/>
          </p:nvSpPr>
          <p:spPr bwMode="auto">
            <a:xfrm>
              <a:off x="984" y="3688"/>
              <a:ext cx="20" cy="31"/>
            </a:xfrm>
            <a:custGeom>
              <a:avLst/>
              <a:gdLst>
                <a:gd name="T0" fmla="*/ 1 w 40"/>
                <a:gd name="T1" fmla="*/ 2 h 61"/>
                <a:gd name="T2" fmla="*/ 1 w 40"/>
                <a:gd name="T3" fmla="*/ 2 h 61"/>
                <a:gd name="T4" fmla="*/ 1 w 40"/>
                <a:gd name="T5" fmla="*/ 3 h 61"/>
                <a:gd name="T6" fmla="*/ 1 w 40"/>
                <a:gd name="T7" fmla="*/ 3 h 61"/>
                <a:gd name="T8" fmla="*/ 1 w 40"/>
                <a:gd name="T9" fmla="*/ 3 h 61"/>
                <a:gd name="T10" fmla="*/ 1 w 40"/>
                <a:gd name="T11" fmla="*/ 4 h 61"/>
                <a:gd name="T12" fmla="*/ 1 w 40"/>
                <a:gd name="T13" fmla="*/ 4 h 61"/>
                <a:gd name="T14" fmla="*/ 2 w 40"/>
                <a:gd name="T15" fmla="*/ 4 h 61"/>
                <a:gd name="T16" fmla="*/ 2 w 40"/>
                <a:gd name="T17" fmla="*/ 4 h 61"/>
                <a:gd name="T18" fmla="*/ 3 w 40"/>
                <a:gd name="T19" fmla="*/ 4 h 61"/>
                <a:gd name="T20" fmla="*/ 3 w 40"/>
                <a:gd name="T21" fmla="*/ 4 h 61"/>
                <a:gd name="T22" fmla="*/ 3 w 40"/>
                <a:gd name="T23" fmla="*/ 3 h 61"/>
                <a:gd name="T24" fmla="*/ 3 w 40"/>
                <a:gd name="T25" fmla="*/ 3 h 61"/>
                <a:gd name="T26" fmla="*/ 3 w 40"/>
                <a:gd name="T27" fmla="*/ 3 h 61"/>
                <a:gd name="T28" fmla="*/ 3 w 40"/>
                <a:gd name="T29" fmla="*/ 2 h 61"/>
                <a:gd name="T30" fmla="*/ 3 w 40"/>
                <a:gd name="T31" fmla="*/ 2 h 61"/>
                <a:gd name="T32" fmla="*/ 2 w 40"/>
                <a:gd name="T33" fmla="*/ 1 h 61"/>
                <a:gd name="T34" fmla="*/ 2 w 40"/>
                <a:gd name="T35" fmla="*/ 1 h 61"/>
                <a:gd name="T36" fmla="*/ 2 w 40"/>
                <a:gd name="T37" fmla="*/ 1 h 61"/>
                <a:gd name="T38" fmla="*/ 1 w 40"/>
                <a:gd name="T39" fmla="*/ 0 h 61"/>
                <a:gd name="T40" fmla="*/ 1 w 40"/>
                <a:gd name="T41" fmla="*/ 1 h 61"/>
                <a:gd name="T42" fmla="*/ 1 w 40"/>
                <a:gd name="T43" fmla="*/ 1 h 61"/>
                <a:gd name="T44" fmla="*/ 1 w 40"/>
                <a:gd name="T45" fmla="*/ 1 h 61"/>
                <a:gd name="T46" fmla="*/ 0 w 40"/>
                <a:gd name="T47" fmla="*/ 2 h 61"/>
                <a:gd name="T48" fmla="*/ 1 w 40"/>
                <a:gd name="T49" fmla="*/ 2 h 61"/>
                <a:gd name="T50" fmla="*/ 1 w 40"/>
                <a:gd name="T51" fmla="*/ 2 h 6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"/>
                <a:gd name="T79" fmla="*/ 0 h 61"/>
                <a:gd name="T80" fmla="*/ 40 w 40"/>
                <a:gd name="T81" fmla="*/ 61 h 6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" h="61">
                  <a:moveTo>
                    <a:pt x="2" y="23"/>
                  </a:moveTo>
                  <a:lnTo>
                    <a:pt x="3" y="29"/>
                  </a:lnTo>
                  <a:lnTo>
                    <a:pt x="5" y="36"/>
                  </a:lnTo>
                  <a:lnTo>
                    <a:pt x="7" y="43"/>
                  </a:lnTo>
                  <a:lnTo>
                    <a:pt x="8" y="48"/>
                  </a:lnTo>
                  <a:lnTo>
                    <a:pt x="10" y="54"/>
                  </a:lnTo>
                  <a:lnTo>
                    <a:pt x="15" y="59"/>
                  </a:lnTo>
                  <a:lnTo>
                    <a:pt x="20" y="61"/>
                  </a:lnTo>
                  <a:lnTo>
                    <a:pt x="27" y="61"/>
                  </a:lnTo>
                  <a:lnTo>
                    <a:pt x="33" y="59"/>
                  </a:lnTo>
                  <a:lnTo>
                    <a:pt x="38" y="54"/>
                  </a:lnTo>
                  <a:lnTo>
                    <a:pt x="40" y="48"/>
                  </a:lnTo>
                  <a:lnTo>
                    <a:pt x="40" y="43"/>
                  </a:lnTo>
                  <a:lnTo>
                    <a:pt x="38" y="35"/>
                  </a:lnTo>
                  <a:lnTo>
                    <a:pt x="35" y="26"/>
                  </a:lnTo>
                  <a:lnTo>
                    <a:pt x="33" y="18"/>
                  </a:lnTo>
                  <a:lnTo>
                    <a:pt x="31" y="10"/>
                  </a:lnTo>
                  <a:lnTo>
                    <a:pt x="27" y="5"/>
                  </a:lnTo>
                  <a:lnTo>
                    <a:pt x="23" y="1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60" name="Freeform 118"/>
            <p:cNvSpPr>
              <a:spLocks/>
            </p:cNvSpPr>
            <p:nvPr/>
          </p:nvSpPr>
          <p:spPr bwMode="auto">
            <a:xfrm>
              <a:off x="1157" y="3714"/>
              <a:ext cx="23" cy="25"/>
            </a:xfrm>
            <a:custGeom>
              <a:avLst/>
              <a:gdLst>
                <a:gd name="T0" fmla="*/ 2 w 45"/>
                <a:gd name="T1" fmla="*/ 2 h 51"/>
                <a:gd name="T2" fmla="*/ 3 w 45"/>
                <a:gd name="T3" fmla="*/ 2 h 51"/>
                <a:gd name="T4" fmla="*/ 3 w 45"/>
                <a:gd name="T5" fmla="*/ 2 h 51"/>
                <a:gd name="T6" fmla="*/ 3 w 45"/>
                <a:gd name="T7" fmla="*/ 1 h 51"/>
                <a:gd name="T8" fmla="*/ 3 w 45"/>
                <a:gd name="T9" fmla="*/ 1 h 51"/>
                <a:gd name="T10" fmla="*/ 3 w 45"/>
                <a:gd name="T11" fmla="*/ 1 h 51"/>
                <a:gd name="T12" fmla="*/ 3 w 45"/>
                <a:gd name="T13" fmla="*/ 0 h 51"/>
                <a:gd name="T14" fmla="*/ 3 w 45"/>
                <a:gd name="T15" fmla="*/ 0 h 51"/>
                <a:gd name="T16" fmla="*/ 3 w 45"/>
                <a:gd name="T17" fmla="*/ 0 h 51"/>
                <a:gd name="T18" fmla="*/ 3 w 45"/>
                <a:gd name="T19" fmla="*/ 0 h 51"/>
                <a:gd name="T20" fmla="*/ 2 w 45"/>
                <a:gd name="T21" fmla="*/ 0 h 51"/>
                <a:gd name="T22" fmla="*/ 2 w 45"/>
                <a:gd name="T23" fmla="*/ 0 h 51"/>
                <a:gd name="T24" fmla="*/ 2 w 45"/>
                <a:gd name="T25" fmla="*/ 0 h 51"/>
                <a:gd name="T26" fmla="*/ 1 w 45"/>
                <a:gd name="T27" fmla="*/ 0 h 51"/>
                <a:gd name="T28" fmla="*/ 1 w 45"/>
                <a:gd name="T29" fmla="*/ 0 h 51"/>
                <a:gd name="T30" fmla="*/ 1 w 45"/>
                <a:gd name="T31" fmla="*/ 1 h 51"/>
                <a:gd name="T32" fmla="*/ 1 w 45"/>
                <a:gd name="T33" fmla="*/ 1 h 51"/>
                <a:gd name="T34" fmla="*/ 0 w 45"/>
                <a:gd name="T35" fmla="*/ 1 h 51"/>
                <a:gd name="T36" fmla="*/ 0 w 45"/>
                <a:gd name="T37" fmla="*/ 2 h 51"/>
                <a:gd name="T38" fmla="*/ 1 w 45"/>
                <a:gd name="T39" fmla="*/ 2 h 51"/>
                <a:gd name="T40" fmla="*/ 1 w 45"/>
                <a:gd name="T41" fmla="*/ 2 h 51"/>
                <a:gd name="T42" fmla="*/ 1 w 45"/>
                <a:gd name="T43" fmla="*/ 3 h 51"/>
                <a:gd name="T44" fmla="*/ 2 w 45"/>
                <a:gd name="T45" fmla="*/ 3 h 51"/>
                <a:gd name="T46" fmla="*/ 2 w 45"/>
                <a:gd name="T47" fmla="*/ 3 h 51"/>
                <a:gd name="T48" fmla="*/ 2 w 45"/>
                <a:gd name="T49" fmla="*/ 2 h 51"/>
                <a:gd name="T50" fmla="*/ 2 w 45"/>
                <a:gd name="T51" fmla="*/ 2 h 5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5"/>
                <a:gd name="T79" fmla="*/ 0 h 51"/>
                <a:gd name="T80" fmla="*/ 45 w 45"/>
                <a:gd name="T81" fmla="*/ 51 h 5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5" h="51">
                  <a:moveTo>
                    <a:pt x="28" y="44"/>
                  </a:moveTo>
                  <a:lnTo>
                    <a:pt x="33" y="39"/>
                  </a:lnTo>
                  <a:lnTo>
                    <a:pt x="36" y="34"/>
                  </a:lnTo>
                  <a:lnTo>
                    <a:pt x="40" y="30"/>
                  </a:lnTo>
                  <a:lnTo>
                    <a:pt x="42" y="25"/>
                  </a:lnTo>
                  <a:lnTo>
                    <a:pt x="45" y="19"/>
                  </a:lnTo>
                  <a:lnTo>
                    <a:pt x="45" y="14"/>
                  </a:lnTo>
                  <a:lnTo>
                    <a:pt x="44" y="8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1" y="1"/>
                  </a:lnTo>
                  <a:lnTo>
                    <a:pt x="17" y="6"/>
                  </a:lnTo>
                  <a:lnTo>
                    <a:pt x="13" y="10"/>
                  </a:lnTo>
                  <a:lnTo>
                    <a:pt x="10" y="15"/>
                  </a:lnTo>
                  <a:lnTo>
                    <a:pt x="6" y="21"/>
                  </a:lnTo>
                  <a:lnTo>
                    <a:pt x="3" y="25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12" y="51"/>
                  </a:lnTo>
                  <a:lnTo>
                    <a:pt x="18" y="51"/>
                  </a:lnTo>
                  <a:lnTo>
                    <a:pt x="23" y="48"/>
                  </a:lnTo>
                  <a:lnTo>
                    <a:pt x="28" y="44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61" name="Freeform 119"/>
            <p:cNvSpPr>
              <a:spLocks/>
            </p:cNvSpPr>
            <p:nvPr/>
          </p:nvSpPr>
          <p:spPr bwMode="auto">
            <a:xfrm>
              <a:off x="764" y="3179"/>
              <a:ext cx="60" cy="60"/>
            </a:xfrm>
            <a:custGeom>
              <a:avLst/>
              <a:gdLst>
                <a:gd name="T0" fmla="*/ 3 w 121"/>
                <a:gd name="T1" fmla="*/ 8 h 120"/>
                <a:gd name="T2" fmla="*/ 4 w 121"/>
                <a:gd name="T3" fmla="*/ 8 h 120"/>
                <a:gd name="T4" fmla="*/ 5 w 121"/>
                <a:gd name="T5" fmla="*/ 8 h 120"/>
                <a:gd name="T6" fmla="*/ 5 w 121"/>
                <a:gd name="T7" fmla="*/ 7 h 120"/>
                <a:gd name="T8" fmla="*/ 6 w 121"/>
                <a:gd name="T9" fmla="*/ 7 h 120"/>
                <a:gd name="T10" fmla="*/ 6 w 121"/>
                <a:gd name="T11" fmla="*/ 6 h 120"/>
                <a:gd name="T12" fmla="*/ 7 w 121"/>
                <a:gd name="T13" fmla="*/ 6 h 120"/>
                <a:gd name="T14" fmla="*/ 7 w 121"/>
                <a:gd name="T15" fmla="*/ 5 h 120"/>
                <a:gd name="T16" fmla="*/ 7 w 121"/>
                <a:gd name="T17" fmla="*/ 4 h 120"/>
                <a:gd name="T18" fmla="*/ 7 w 121"/>
                <a:gd name="T19" fmla="*/ 3 h 120"/>
                <a:gd name="T20" fmla="*/ 7 w 121"/>
                <a:gd name="T21" fmla="*/ 3 h 120"/>
                <a:gd name="T22" fmla="*/ 6 w 121"/>
                <a:gd name="T23" fmla="*/ 2 h 120"/>
                <a:gd name="T24" fmla="*/ 6 w 121"/>
                <a:gd name="T25" fmla="*/ 2 h 120"/>
                <a:gd name="T26" fmla="*/ 5 w 121"/>
                <a:gd name="T27" fmla="*/ 1 h 120"/>
                <a:gd name="T28" fmla="*/ 5 w 121"/>
                <a:gd name="T29" fmla="*/ 1 h 120"/>
                <a:gd name="T30" fmla="*/ 4 w 121"/>
                <a:gd name="T31" fmla="*/ 1 h 120"/>
                <a:gd name="T32" fmla="*/ 3 w 121"/>
                <a:gd name="T33" fmla="*/ 0 h 120"/>
                <a:gd name="T34" fmla="*/ 2 w 121"/>
                <a:gd name="T35" fmla="*/ 1 h 120"/>
                <a:gd name="T36" fmla="*/ 2 w 121"/>
                <a:gd name="T37" fmla="*/ 1 h 120"/>
                <a:gd name="T38" fmla="*/ 1 w 121"/>
                <a:gd name="T39" fmla="*/ 1 h 120"/>
                <a:gd name="T40" fmla="*/ 1 w 121"/>
                <a:gd name="T41" fmla="*/ 2 h 120"/>
                <a:gd name="T42" fmla="*/ 0 w 121"/>
                <a:gd name="T43" fmla="*/ 2 h 120"/>
                <a:gd name="T44" fmla="*/ 0 w 121"/>
                <a:gd name="T45" fmla="*/ 3 h 120"/>
                <a:gd name="T46" fmla="*/ 0 w 121"/>
                <a:gd name="T47" fmla="*/ 3 h 120"/>
                <a:gd name="T48" fmla="*/ 0 w 121"/>
                <a:gd name="T49" fmla="*/ 4 h 120"/>
                <a:gd name="T50" fmla="*/ 0 w 121"/>
                <a:gd name="T51" fmla="*/ 5 h 120"/>
                <a:gd name="T52" fmla="*/ 0 w 121"/>
                <a:gd name="T53" fmla="*/ 6 h 120"/>
                <a:gd name="T54" fmla="*/ 0 w 121"/>
                <a:gd name="T55" fmla="*/ 6 h 120"/>
                <a:gd name="T56" fmla="*/ 1 w 121"/>
                <a:gd name="T57" fmla="*/ 7 h 120"/>
                <a:gd name="T58" fmla="*/ 1 w 121"/>
                <a:gd name="T59" fmla="*/ 7 h 120"/>
                <a:gd name="T60" fmla="*/ 2 w 121"/>
                <a:gd name="T61" fmla="*/ 8 h 120"/>
                <a:gd name="T62" fmla="*/ 2 w 121"/>
                <a:gd name="T63" fmla="*/ 8 h 120"/>
                <a:gd name="T64" fmla="*/ 3 w 121"/>
                <a:gd name="T65" fmla="*/ 8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120"/>
                <a:gd name="T101" fmla="*/ 121 w 121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120">
                  <a:moveTo>
                    <a:pt x="59" y="120"/>
                  </a:moveTo>
                  <a:lnTo>
                    <a:pt x="72" y="119"/>
                  </a:lnTo>
                  <a:lnTo>
                    <a:pt x="84" y="116"/>
                  </a:lnTo>
                  <a:lnTo>
                    <a:pt x="94" y="110"/>
                  </a:lnTo>
                  <a:lnTo>
                    <a:pt x="102" y="103"/>
                  </a:lnTo>
                  <a:lnTo>
                    <a:pt x="110" y="94"/>
                  </a:lnTo>
                  <a:lnTo>
                    <a:pt x="116" y="83"/>
                  </a:lnTo>
                  <a:lnTo>
                    <a:pt x="119" y="73"/>
                  </a:lnTo>
                  <a:lnTo>
                    <a:pt x="121" y="60"/>
                  </a:lnTo>
                  <a:lnTo>
                    <a:pt x="119" y="48"/>
                  </a:lnTo>
                  <a:lnTo>
                    <a:pt x="116" y="37"/>
                  </a:lnTo>
                  <a:lnTo>
                    <a:pt x="110" y="27"/>
                  </a:lnTo>
                  <a:lnTo>
                    <a:pt x="102" y="18"/>
                  </a:lnTo>
                  <a:lnTo>
                    <a:pt x="94" y="11"/>
                  </a:lnTo>
                  <a:lnTo>
                    <a:pt x="84" y="5"/>
                  </a:lnTo>
                  <a:lnTo>
                    <a:pt x="72" y="1"/>
                  </a:lnTo>
                  <a:lnTo>
                    <a:pt x="59" y="0"/>
                  </a:lnTo>
                  <a:lnTo>
                    <a:pt x="47" y="1"/>
                  </a:lnTo>
                  <a:lnTo>
                    <a:pt x="36" y="5"/>
                  </a:lnTo>
                  <a:lnTo>
                    <a:pt x="26" y="11"/>
                  </a:lnTo>
                  <a:lnTo>
                    <a:pt x="17" y="18"/>
                  </a:lnTo>
                  <a:lnTo>
                    <a:pt x="10" y="27"/>
                  </a:lnTo>
                  <a:lnTo>
                    <a:pt x="4" y="37"/>
                  </a:lnTo>
                  <a:lnTo>
                    <a:pt x="1" y="48"/>
                  </a:lnTo>
                  <a:lnTo>
                    <a:pt x="0" y="60"/>
                  </a:lnTo>
                  <a:lnTo>
                    <a:pt x="1" y="73"/>
                  </a:lnTo>
                  <a:lnTo>
                    <a:pt x="4" y="83"/>
                  </a:lnTo>
                  <a:lnTo>
                    <a:pt x="10" y="94"/>
                  </a:lnTo>
                  <a:lnTo>
                    <a:pt x="17" y="103"/>
                  </a:lnTo>
                  <a:lnTo>
                    <a:pt x="26" y="110"/>
                  </a:lnTo>
                  <a:lnTo>
                    <a:pt x="36" y="116"/>
                  </a:lnTo>
                  <a:lnTo>
                    <a:pt x="47" y="119"/>
                  </a:lnTo>
                  <a:lnTo>
                    <a:pt x="59" y="12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62" name="Freeform 120"/>
            <p:cNvSpPr>
              <a:spLocks/>
            </p:cNvSpPr>
            <p:nvPr/>
          </p:nvSpPr>
          <p:spPr bwMode="auto">
            <a:xfrm>
              <a:off x="824" y="3239"/>
              <a:ext cx="52" cy="52"/>
            </a:xfrm>
            <a:custGeom>
              <a:avLst/>
              <a:gdLst>
                <a:gd name="T0" fmla="*/ 3 w 105"/>
                <a:gd name="T1" fmla="*/ 6 h 105"/>
                <a:gd name="T2" fmla="*/ 3 w 105"/>
                <a:gd name="T3" fmla="*/ 6 h 105"/>
                <a:gd name="T4" fmla="*/ 4 w 105"/>
                <a:gd name="T5" fmla="*/ 6 h 105"/>
                <a:gd name="T6" fmla="*/ 5 w 105"/>
                <a:gd name="T7" fmla="*/ 6 h 105"/>
                <a:gd name="T8" fmla="*/ 5 w 105"/>
                <a:gd name="T9" fmla="*/ 5 h 105"/>
                <a:gd name="T10" fmla="*/ 6 w 105"/>
                <a:gd name="T11" fmla="*/ 5 h 105"/>
                <a:gd name="T12" fmla="*/ 6 w 105"/>
                <a:gd name="T13" fmla="*/ 4 h 105"/>
                <a:gd name="T14" fmla="*/ 6 w 105"/>
                <a:gd name="T15" fmla="*/ 3 h 105"/>
                <a:gd name="T16" fmla="*/ 6 w 105"/>
                <a:gd name="T17" fmla="*/ 3 h 105"/>
                <a:gd name="T18" fmla="*/ 6 w 105"/>
                <a:gd name="T19" fmla="*/ 2 h 105"/>
                <a:gd name="T20" fmla="*/ 6 w 105"/>
                <a:gd name="T21" fmla="*/ 1 h 105"/>
                <a:gd name="T22" fmla="*/ 6 w 105"/>
                <a:gd name="T23" fmla="*/ 1 h 105"/>
                <a:gd name="T24" fmla="*/ 5 w 105"/>
                <a:gd name="T25" fmla="*/ 0 h 105"/>
                <a:gd name="T26" fmla="*/ 5 w 105"/>
                <a:gd name="T27" fmla="*/ 0 h 105"/>
                <a:gd name="T28" fmla="*/ 4 w 105"/>
                <a:gd name="T29" fmla="*/ 0 h 105"/>
                <a:gd name="T30" fmla="*/ 3 w 105"/>
                <a:gd name="T31" fmla="*/ 0 h 105"/>
                <a:gd name="T32" fmla="*/ 3 w 105"/>
                <a:gd name="T33" fmla="*/ 0 h 105"/>
                <a:gd name="T34" fmla="*/ 2 w 105"/>
                <a:gd name="T35" fmla="*/ 0 h 105"/>
                <a:gd name="T36" fmla="*/ 1 w 105"/>
                <a:gd name="T37" fmla="*/ 0 h 105"/>
                <a:gd name="T38" fmla="*/ 1 w 105"/>
                <a:gd name="T39" fmla="*/ 0 h 105"/>
                <a:gd name="T40" fmla="*/ 0 w 105"/>
                <a:gd name="T41" fmla="*/ 0 h 105"/>
                <a:gd name="T42" fmla="*/ 0 w 105"/>
                <a:gd name="T43" fmla="*/ 1 h 105"/>
                <a:gd name="T44" fmla="*/ 0 w 105"/>
                <a:gd name="T45" fmla="*/ 1 h 105"/>
                <a:gd name="T46" fmla="*/ 0 w 105"/>
                <a:gd name="T47" fmla="*/ 2 h 105"/>
                <a:gd name="T48" fmla="*/ 0 w 105"/>
                <a:gd name="T49" fmla="*/ 3 h 105"/>
                <a:gd name="T50" fmla="*/ 0 w 105"/>
                <a:gd name="T51" fmla="*/ 3 h 105"/>
                <a:gd name="T52" fmla="*/ 0 w 105"/>
                <a:gd name="T53" fmla="*/ 4 h 105"/>
                <a:gd name="T54" fmla="*/ 0 w 105"/>
                <a:gd name="T55" fmla="*/ 5 h 105"/>
                <a:gd name="T56" fmla="*/ 0 w 105"/>
                <a:gd name="T57" fmla="*/ 5 h 105"/>
                <a:gd name="T58" fmla="*/ 1 w 105"/>
                <a:gd name="T59" fmla="*/ 6 h 105"/>
                <a:gd name="T60" fmla="*/ 1 w 105"/>
                <a:gd name="T61" fmla="*/ 6 h 105"/>
                <a:gd name="T62" fmla="*/ 2 w 105"/>
                <a:gd name="T63" fmla="*/ 6 h 105"/>
                <a:gd name="T64" fmla="*/ 3 w 105"/>
                <a:gd name="T65" fmla="*/ 6 h 1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5"/>
                <a:gd name="T100" fmla="*/ 0 h 105"/>
                <a:gd name="T101" fmla="*/ 105 w 105"/>
                <a:gd name="T102" fmla="*/ 105 h 10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5" h="105">
                  <a:moveTo>
                    <a:pt x="52" y="105"/>
                  </a:moveTo>
                  <a:lnTo>
                    <a:pt x="63" y="104"/>
                  </a:lnTo>
                  <a:lnTo>
                    <a:pt x="73" y="100"/>
                  </a:lnTo>
                  <a:lnTo>
                    <a:pt x="82" y="96"/>
                  </a:lnTo>
                  <a:lnTo>
                    <a:pt x="90" y="90"/>
                  </a:lnTo>
                  <a:lnTo>
                    <a:pt x="96" y="82"/>
                  </a:lnTo>
                  <a:lnTo>
                    <a:pt x="101" y="73"/>
                  </a:lnTo>
                  <a:lnTo>
                    <a:pt x="104" y="62"/>
                  </a:lnTo>
                  <a:lnTo>
                    <a:pt x="105" y="52"/>
                  </a:lnTo>
                  <a:lnTo>
                    <a:pt x="104" y="42"/>
                  </a:lnTo>
                  <a:lnTo>
                    <a:pt x="101" y="31"/>
                  </a:lnTo>
                  <a:lnTo>
                    <a:pt x="96" y="23"/>
                  </a:lnTo>
                  <a:lnTo>
                    <a:pt x="90" y="15"/>
                  </a:lnTo>
                  <a:lnTo>
                    <a:pt x="82" y="9"/>
                  </a:lnTo>
                  <a:lnTo>
                    <a:pt x="73" y="5"/>
                  </a:lnTo>
                  <a:lnTo>
                    <a:pt x="63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1" y="5"/>
                  </a:lnTo>
                  <a:lnTo>
                    <a:pt x="23" y="9"/>
                  </a:lnTo>
                  <a:lnTo>
                    <a:pt x="15" y="15"/>
                  </a:lnTo>
                  <a:lnTo>
                    <a:pt x="10" y="23"/>
                  </a:lnTo>
                  <a:lnTo>
                    <a:pt x="5" y="31"/>
                  </a:lnTo>
                  <a:lnTo>
                    <a:pt x="2" y="42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5" y="73"/>
                  </a:lnTo>
                  <a:lnTo>
                    <a:pt x="10" y="82"/>
                  </a:lnTo>
                  <a:lnTo>
                    <a:pt x="15" y="90"/>
                  </a:lnTo>
                  <a:lnTo>
                    <a:pt x="23" y="96"/>
                  </a:lnTo>
                  <a:lnTo>
                    <a:pt x="31" y="100"/>
                  </a:lnTo>
                  <a:lnTo>
                    <a:pt x="42" y="104"/>
                  </a:lnTo>
                  <a:lnTo>
                    <a:pt x="52" y="105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63" name="Freeform 121"/>
            <p:cNvSpPr>
              <a:spLocks/>
            </p:cNvSpPr>
            <p:nvPr/>
          </p:nvSpPr>
          <p:spPr bwMode="auto">
            <a:xfrm>
              <a:off x="933" y="3134"/>
              <a:ext cx="51" cy="53"/>
            </a:xfrm>
            <a:custGeom>
              <a:avLst/>
              <a:gdLst>
                <a:gd name="T0" fmla="*/ 3 w 104"/>
                <a:gd name="T1" fmla="*/ 7 h 106"/>
                <a:gd name="T2" fmla="*/ 3 w 104"/>
                <a:gd name="T3" fmla="*/ 7 h 106"/>
                <a:gd name="T4" fmla="*/ 4 w 104"/>
                <a:gd name="T5" fmla="*/ 7 h 106"/>
                <a:gd name="T6" fmla="*/ 5 w 104"/>
                <a:gd name="T7" fmla="*/ 6 h 106"/>
                <a:gd name="T8" fmla="*/ 5 w 104"/>
                <a:gd name="T9" fmla="*/ 6 h 106"/>
                <a:gd name="T10" fmla="*/ 5 w 104"/>
                <a:gd name="T11" fmla="*/ 6 h 106"/>
                <a:gd name="T12" fmla="*/ 6 w 104"/>
                <a:gd name="T13" fmla="*/ 5 h 106"/>
                <a:gd name="T14" fmla="*/ 6 w 104"/>
                <a:gd name="T15" fmla="*/ 4 h 106"/>
                <a:gd name="T16" fmla="*/ 6 w 104"/>
                <a:gd name="T17" fmla="*/ 4 h 106"/>
                <a:gd name="T18" fmla="*/ 6 w 104"/>
                <a:gd name="T19" fmla="*/ 3 h 106"/>
                <a:gd name="T20" fmla="*/ 6 w 104"/>
                <a:gd name="T21" fmla="*/ 2 h 106"/>
                <a:gd name="T22" fmla="*/ 5 w 104"/>
                <a:gd name="T23" fmla="*/ 2 h 106"/>
                <a:gd name="T24" fmla="*/ 5 w 104"/>
                <a:gd name="T25" fmla="*/ 1 h 106"/>
                <a:gd name="T26" fmla="*/ 5 w 104"/>
                <a:gd name="T27" fmla="*/ 1 h 106"/>
                <a:gd name="T28" fmla="*/ 4 w 104"/>
                <a:gd name="T29" fmla="*/ 1 h 106"/>
                <a:gd name="T30" fmla="*/ 3 w 104"/>
                <a:gd name="T31" fmla="*/ 1 h 106"/>
                <a:gd name="T32" fmla="*/ 3 w 104"/>
                <a:gd name="T33" fmla="*/ 0 h 106"/>
                <a:gd name="T34" fmla="*/ 2 w 104"/>
                <a:gd name="T35" fmla="*/ 1 h 106"/>
                <a:gd name="T36" fmla="*/ 2 w 104"/>
                <a:gd name="T37" fmla="*/ 1 h 106"/>
                <a:gd name="T38" fmla="*/ 1 w 104"/>
                <a:gd name="T39" fmla="*/ 1 h 106"/>
                <a:gd name="T40" fmla="*/ 0 w 104"/>
                <a:gd name="T41" fmla="*/ 1 h 106"/>
                <a:gd name="T42" fmla="*/ 0 w 104"/>
                <a:gd name="T43" fmla="*/ 2 h 106"/>
                <a:gd name="T44" fmla="*/ 0 w 104"/>
                <a:gd name="T45" fmla="*/ 2 h 106"/>
                <a:gd name="T46" fmla="*/ 0 w 104"/>
                <a:gd name="T47" fmla="*/ 3 h 106"/>
                <a:gd name="T48" fmla="*/ 0 w 104"/>
                <a:gd name="T49" fmla="*/ 4 h 106"/>
                <a:gd name="T50" fmla="*/ 0 w 104"/>
                <a:gd name="T51" fmla="*/ 4 h 106"/>
                <a:gd name="T52" fmla="*/ 0 w 104"/>
                <a:gd name="T53" fmla="*/ 5 h 106"/>
                <a:gd name="T54" fmla="*/ 0 w 104"/>
                <a:gd name="T55" fmla="*/ 6 h 106"/>
                <a:gd name="T56" fmla="*/ 0 w 104"/>
                <a:gd name="T57" fmla="*/ 6 h 106"/>
                <a:gd name="T58" fmla="*/ 1 w 104"/>
                <a:gd name="T59" fmla="*/ 6 h 106"/>
                <a:gd name="T60" fmla="*/ 2 w 104"/>
                <a:gd name="T61" fmla="*/ 7 h 106"/>
                <a:gd name="T62" fmla="*/ 2 w 104"/>
                <a:gd name="T63" fmla="*/ 7 h 106"/>
                <a:gd name="T64" fmla="*/ 3 w 104"/>
                <a:gd name="T65" fmla="*/ 7 h 1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6"/>
                <a:gd name="T101" fmla="*/ 104 w 104"/>
                <a:gd name="T102" fmla="*/ 106 h 10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6">
                  <a:moveTo>
                    <a:pt x="53" y="106"/>
                  </a:moveTo>
                  <a:lnTo>
                    <a:pt x="63" y="104"/>
                  </a:lnTo>
                  <a:lnTo>
                    <a:pt x="73" y="101"/>
                  </a:lnTo>
                  <a:lnTo>
                    <a:pt x="81" y="96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0" y="73"/>
                  </a:lnTo>
                  <a:lnTo>
                    <a:pt x="103" y="63"/>
                  </a:lnTo>
                  <a:lnTo>
                    <a:pt x="104" y="53"/>
                  </a:lnTo>
                  <a:lnTo>
                    <a:pt x="103" y="42"/>
                  </a:lnTo>
                  <a:lnTo>
                    <a:pt x="100" y="32"/>
                  </a:lnTo>
                  <a:lnTo>
                    <a:pt x="95" y="23"/>
                  </a:lnTo>
                  <a:lnTo>
                    <a:pt x="89" y="15"/>
                  </a:lnTo>
                  <a:lnTo>
                    <a:pt x="81" y="9"/>
                  </a:lnTo>
                  <a:lnTo>
                    <a:pt x="73" y="4"/>
                  </a:lnTo>
                  <a:lnTo>
                    <a:pt x="63" y="1"/>
                  </a:lnTo>
                  <a:lnTo>
                    <a:pt x="53" y="0"/>
                  </a:lnTo>
                  <a:lnTo>
                    <a:pt x="43" y="1"/>
                  </a:lnTo>
                  <a:lnTo>
                    <a:pt x="32" y="4"/>
                  </a:lnTo>
                  <a:lnTo>
                    <a:pt x="23" y="9"/>
                  </a:lnTo>
                  <a:lnTo>
                    <a:pt x="15" y="15"/>
                  </a:lnTo>
                  <a:lnTo>
                    <a:pt x="9" y="23"/>
                  </a:lnTo>
                  <a:lnTo>
                    <a:pt x="5" y="32"/>
                  </a:lnTo>
                  <a:lnTo>
                    <a:pt x="1" y="42"/>
                  </a:lnTo>
                  <a:lnTo>
                    <a:pt x="0" y="53"/>
                  </a:lnTo>
                  <a:lnTo>
                    <a:pt x="1" y="63"/>
                  </a:lnTo>
                  <a:lnTo>
                    <a:pt x="5" y="73"/>
                  </a:lnTo>
                  <a:lnTo>
                    <a:pt x="9" y="83"/>
                  </a:lnTo>
                  <a:lnTo>
                    <a:pt x="15" y="89"/>
                  </a:lnTo>
                  <a:lnTo>
                    <a:pt x="23" y="96"/>
                  </a:lnTo>
                  <a:lnTo>
                    <a:pt x="32" y="101"/>
                  </a:lnTo>
                  <a:lnTo>
                    <a:pt x="43" y="104"/>
                  </a:lnTo>
                  <a:lnTo>
                    <a:pt x="53" y="106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64" name="Freeform 122"/>
            <p:cNvSpPr>
              <a:spLocks/>
            </p:cNvSpPr>
            <p:nvPr/>
          </p:nvSpPr>
          <p:spPr bwMode="auto">
            <a:xfrm>
              <a:off x="965" y="3581"/>
              <a:ext cx="72" cy="33"/>
            </a:xfrm>
            <a:custGeom>
              <a:avLst/>
              <a:gdLst>
                <a:gd name="T0" fmla="*/ 0 w 144"/>
                <a:gd name="T1" fmla="*/ 2 h 66"/>
                <a:gd name="T2" fmla="*/ 9 w 144"/>
                <a:gd name="T3" fmla="*/ 5 h 66"/>
                <a:gd name="T4" fmla="*/ 2 w 144"/>
                <a:gd name="T5" fmla="*/ 0 h 66"/>
                <a:gd name="T6" fmla="*/ 0 w 144"/>
                <a:gd name="T7" fmla="*/ 2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"/>
                <a:gd name="T13" fmla="*/ 0 h 66"/>
                <a:gd name="T14" fmla="*/ 144 w 144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" h="66">
                  <a:moveTo>
                    <a:pt x="0" y="32"/>
                  </a:moveTo>
                  <a:lnTo>
                    <a:pt x="144" y="66"/>
                  </a:lnTo>
                  <a:lnTo>
                    <a:pt x="24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65" name="Freeform 123"/>
            <p:cNvSpPr>
              <a:spLocks/>
            </p:cNvSpPr>
            <p:nvPr/>
          </p:nvSpPr>
          <p:spPr bwMode="auto">
            <a:xfrm>
              <a:off x="990" y="3536"/>
              <a:ext cx="69" cy="29"/>
            </a:xfrm>
            <a:custGeom>
              <a:avLst/>
              <a:gdLst>
                <a:gd name="T0" fmla="*/ 1 w 137"/>
                <a:gd name="T1" fmla="*/ 0 h 56"/>
                <a:gd name="T2" fmla="*/ 1 w 137"/>
                <a:gd name="T3" fmla="*/ 1 h 56"/>
                <a:gd name="T4" fmla="*/ 1 w 137"/>
                <a:gd name="T5" fmla="*/ 1 h 56"/>
                <a:gd name="T6" fmla="*/ 1 w 137"/>
                <a:gd name="T7" fmla="*/ 2 h 56"/>
                <a:gd name="T8" fmla="*/ 1 w 137"/>
                <a:gd name="T9" fmla="*/ 2 h 56"/>
                <a:gd name="T10" fmla="*/ 0 w 137"/>
                <a:gd name="T11" fmla="*/ 3 h 56"/>
                <a:gd name="T12" fmla="*/ 9 w 137"/>
                <a:gd name="T13" fmla="*/ 4 h 56"/>
                <a:gd name="T14" fmla="*/ 1 w 137"/>
                <a:gd name="T15" fmla="*/ 0 h 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7"/>
                <a:gd name="T25" fmla="*/ 0 h 56"/>
                <a:gd name="T26" fmla="*/ 137 w 137"/>
                <a:gd name="T27" fmla="*/ 56 h 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7" h="56">
                  <a:moveTo>
                    <a:pt x="14" y="0"/>
                  </a:moveTo>
                  <a:lnTo>
                    <a:pt x="8" y="9"/>
                  </a:lnTo>
                  <a:lnTo>
                    <a:pt x="6" y="16"/>
                  </a:lnTo>
                  <a:lnTo>
                    <a:pt x="5" y="22"/>
                  </a:lnTo>
                  <a:lnTo>
                    <a:pt x="3" y="29"/>
                  </a:lnTo>
                  <a:lnTo>
                    <a:pt x="0" y="34"/>
                  </a:lnTo>
                  <a:lnTo>
                    <a:pt x="137" y="5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66" name="Freeform 124"/>
            <p:cNvSpPr>
              <a:spLocks/>
            </p:cNvSpPr>
            <p:nvPr/>
          </p:nvSpPr>
          <p:spPr bwMode="auto">
            <a:xfrm>
              <a:off x="1002" y="3497"/>
              <a:ext cx="52" cy="18"/>
            </a:xfrm>
            <a:custGeom>
              <a:avLst/>
              <a:gdLst>
                <a:gd name="T0" fmla="*/ 0 w 105"/>
                <a:gd name="T1" fmla="*/ 0 h 36"/>
                <a:gd name="T2" fmla="*/ 0 w 105"/>
                <a:gd name="T3" fmla="*/ 1 h 36"/>
                <a:gd name="T4" fmla="*/ 0 w 105"/>
                <a:gd name="T5" fmla="*/ 1 h 36"/>
                <a:gd name="T6" fmla="*/ 0 w 105"/>
                <a:gd name="T7" fmla="*/ 2 h 36"/>
                <a:gd name="T8" fmla="*/ 0 w 105"/>
                <a:gd name="T9" fmla="*/ 2 h 36"/>
                <a:gd name="T10" fmla="*/ 6 w 105"/>
                <a:gd name="T11" fmla="*/ 3 h 36"/>
                <a:gd name="T12" fmla="*/ 0 w 105"/>
                <a:gd name="T13" fmla="*/ 0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5"/>
                <a:gd name="T22" fmla="*/ 0 h 36"/>
                <a:gd name="T23" fmla="*/ 105 w 105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5" h="36">
                  <a:moveTo>
                    <a:pt x="5" y="0"/>
                  </a:moveTo>
                  <a:lnTo>
                    <a:pt x="4" y="7"/>
                  </a:lnTo>
                  <a:lnTo>
                    <a:pt x="3" y="14"/>
                  </a:lnTo>
                  <a:lnTo>
                    <a:pt x="1" y="22"/>
                  </a:lnTo>
                  <a:lnTo>
                    <a:pt x="0" y="29"/>
                  </a:lnTo>
                  <a:lnTo>
                    <a:pt x="105" y="3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67" name="Freeform 125"/>
            <p:cNvSpPr>
              <a:spLocks/>
            </p:cNvSpPr>
            <p:nvPr/>
          </p:nvSpPr>
          <p:spPr bwMode="auto">
            <a:xfrm>
              <a:off x="1005" y="3453"/>
              <a:ext cx="44" cy="13"/>
            </a:xfrm>
            <a:custGeom>
              <a:avLst/>
              <a:gdLst>
                <a:gd name="T0" fmla="*/ 0 w 89"/>
                <a:gd name="T1" fmla="*/ 0 h 24"/>
                <a:gd name="T2" fmla="*/ 0 w 89"/>
                <a:gd name="T3" fmla="*/ 1 h 24"/>
                <a:gd name="T4" fmla="*/ 0 w 89"/>
                <a:gd name="T5" fmla="*/ 1 h 24"/>
                <a:gd name="T6" fmla="*/ 0 w 89"/>
                <a:gd name="T7" fmla="*/ 2 h 24"/>
                <a:gd name="T8" fmla="*/ 0 w 89"/>
                <a:gd name="T9" fmla="*/ 2 h 24"/>
                <a:gd name="T10" fmla="*/ 5 w 89"/>
                <a:gd name="T11" fmla="*/ 2 h 24"/>
                <a:gd name="T12" fmla="*/ 0 w 89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9"/>
                <a:gd name="T22" fmla="*/ 0 h 24"/>
                <a:gd name="T23" fmla="*/ 89 w 89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9" h="24">
                  <a:moveTo>
                    <a:pt x="0" y="0"/>
                  </a:moveTo>
                  <a:lnTo>
                    <a:pt x="0" y="6"/>
                  </a:lnTo>
                  <a:lnTo>
                    <a:pt x="1" y="12"/>
                  </a:lnTo>
                  <a:lnTo>
                    <a:pt x="1" y="18"/>
                  </a:lnTo>
                  <a:lnTo>
                    <a:pt x="1" y="24"/>
                  </a:lnTo>
                  <a:lnTo>
                    <a:pt x="89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68" name="Freeform 126"/>
            <p:cNvSpPr>
              <a:spLocks/>
            </p:cNvSpPr>
            <p:nvPr/>
          </p:nvSpPr>
          <p:spPr bwMode="auto">
            <a:xfrm>
              <a:off x="1000" y="3407"/>
              <a:ext cx="45" cy="12"/>
            </a:xfrm>
            <a:custGeom>
              <a:avLst/>
              <a:gdLst>
                <a:gd name="T0" fmla="*/ 0 w 90"/>
                <a:gd name="T1" fmla="*/ 0 h 24"/>
                <a:gd name="T2" fmla="*/ 1 w 90"/>
                <a:gd name="T3" fmla="*/ 1 h 24"/>
                <a:gd name="T4" fmla="*/ 1 w 90"/>
                <a:gd name="T5" fmla="*/ 1 h 24"/>
                <a:gd name="T6" fmla="*/ 1 w 90"/>
                <a:gd name="T7" fmla="*/ 2 h 24"/>
                <a:gd name="T8" fmla="*/ 1 w 90"/>
                <a:gd name="T9" fmla="*/ 2 h 24"/>
                <a:gd name="T10" fmla="*/ 6 w 90"/>
                <a:gd name="T11" fmla="*/ 1 h 24"/>
                <a:gd name="T12" fmla="*/ 0 w 90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0"/>
                <a:gd name="T22" fmla="*/ 0 h 24"/>
                <a:gd name="T23" fmla="*/ 90 w 90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0" h="24">
                  <a:moveTo>
                    <a:pt x="0" y="0"/>
                  </a:moveTo>
                  <a:lnTo>
                    <a:pt x="1" y="6"/>
                  </a:lnTo>
                  <a:lnTo>
                    <a:pt x="2" y="11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9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69" name="Freeform 127"/>
            <p:cNvSpPr>
              <a:spLocks/>
            </p:cNvSpPr>
            <p:nvPr/>
          </p:nvSpPr>
          <p:spPr bwMode="auto">
            <a:xfrm>
              <a:off x="988" y="3361"/>
              <a:ext cx="52" cy="14"/>
            </a:xfrm>
            <a:custGeom>
              <a:avLst/>
              <a:gdLst>
                <a:gd name="T0" fmla="*/ 0 w 104"/>
                <a:gd name="T1" fmla="*/ 0 h 28"/>
                <a:gd name="T2" fmla="*/ 1 w 104"/>
                <a:gd name="T3" fmla="*/ 1 h 28"/>
                <a:gd name="T4" fmla="*/ 1 w 104"/>
                <a:gd name="T5" fmla="*/ 1 h 28"/>
                <a:gd name="T6" fmla="*/ 1 w 104"/>
                <a:gd name="T7" fmla="*/ 2 h 28"/>
                <a:gd name="T8" fmla="*/ 1 w 104"/>
                <a:gd name="T9" fmla="*/ 2 h 28"/>
                <a:gd name="T10" fmla="*/ 7 w 104"/>
                <a:gd name="T11" fmla="*/ 1 h 28"/>
                <a:gd name="T12" fmla="*/ 0 w 104"/>
                <a:gd name="T13" fmla="*/ 0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"/>
                <a:gd name="T22" fmla="*/ 0 h 28"/>
                <a:gd name="T23" fmla="*/ 104 w 104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" h="28">
                  <a:moveTo>
                    <a:pt x="0" y="0"/>
                  </a:moveTo>
                  <a:lnTo>
                    <a:pt x="2" y="7"/>
                  </a:lnTo>
                  <a:lnTo>
                    <a:pt x="3" y="14"/>
                  </a:lnTo>
                  <a:lnTo>
                    <a:pt x="6" y="21"/>
                  </a:lnTo>
                  <a:lnTo>
                    <a:pt x="8" y="28"/>
                  </a:lnTo>
                  <a:lnTo>
                    <a:pt x="104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70" name="Freeform 128"/>
            <p:cNvSpPr>
              <a:spLocks/>
            </p:cNvSpPr>
            <p:nvPr/>
          </p:nvSpPr>
          <p:spPr bwMode="auto">
            <a:xfrm>
              <a:off x="971" y="3315"/>
              <a:ext cx="40" cy="11"/>
            </a:xfrm>
            <a:custGeom>
              <a:avLst/>
              <a:gdLst>
                <a:gd name="T0" fmla="*/ 0 w 81"/>
                <a:gd name="T1" fmla="*/ 1 h 22"/>
                <a:gd name="T2" fmla="*/ 0 w 81"/>
                <a:gd name="T3" fmla="*/ 1 h 22"/>
                <a:gd name="T4" fmla="*/ 0 w 81"/>
                <a:gd name="T5" fmla="*/ 1 h 22"/>
                <a:gd name="T6" fmla="*/ 0 w 81"/>
                <a:gd name="T7" fmla="*/ 1 h 22"/>
                <a:gd name="T8" fmla="*/ 0 w 81"/>
                <a:gd name="T9" fmla="*/ 2 h 22"/>
                <a:gd name="T10" fmla="*/ 5 w 81"/>
                <a:gd name="T11" fmla="*/ 0 h 22"/>
                <a:gd name="T12" fmla="*/ 0 w 81"/>
                <a:gd name="T13" fmla="*/ 1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"/>
                <a:gd name="T22" fmla="*/ 0 h 22"/>
                <a:gd name="T23" fmla="*/ 81 w 81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" h="22">
                  <a:moveTo>
                    <a:pt x="0" y="1"/>
                  </a:moveTo>
                  <a:lnTo>
                    <a:pt x="3" y="6"/>
                  </a:lnTo>
                  <a:lnTo>
                    <a:pt x="5" y="11"/>
                  </a:lnTo>
                  <a:lnTo>
                    <a:pt x="6" y="16"/>
                  </a:lnTo>
                  <a:lnTo>
                    <a:pt x="8" y="22"/>
                  </a:lnTo>
                  <a:lnTo>
                    <a:pt x="8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pic>
          <p:nvPicPr>
            <p:cNvPr id="10371" name="Picture 129" descr="C:\Dokumente und Einstellungen\Administrator\Anwendungsdaten\Microsoft\Media Catalog\Downloaded Clips\cl3f\j0157759.wm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12" y="1296"/>
              <a:ext cx="1142" cy="1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72" name="Picture 130" descr="C:\Dokumente und Einstellungen\Administrator\Anwendungsdaten\Microsoft\Media Catalog\Downloaded Clips\cl4e\j0195214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64" y="2544"/>
              <a:ext cx="1149" cy="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73" name="Picture 131" descr="C:\Dokumente und Einstellungen\Administrator\Anwendungsdaten\Microsoft\Media Catalog\Downloaded Clips\cl24\j0090482.wm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60" y="1152"/>
              <a:ext cx="1467" cy="1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74" name="Picture 132" descr="C:\Dokumente und Einstellungen\Administrator\Anwendungsdaten\Microsoft\Media Catalog\Downloaded Clips\cl24\j0090088.wm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96" y="2640"/>
              <a:ext cx="995" cy="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75" name="Freeform 133"/>
            <p:cNvSpPr>
              <a:spLocks/>
            </p:cNvSpPr>
            <p:nvPr/>
          </p:nvSpPr>
          <p:spPr bwMode="auto">
            <a:xfrm>
              <a:off x="2352" y="1440"/>
              <a:ext cx="910" cy="1140"/>
            </a:xfrm>
            <a:custGeom>
              <a:avLst/>
              <a:gdLst>
                <a:gd name="T0" fmla="*/ 48 w 1820"/>
                <a:gd name="T1" fmla="*/ 10 h 2279"/>
                <a:gd name="T2" fmla="*/ 52 w 1820"/>
                <a:gd name="T3" fmla="*/ 11 h 2279"/>
                <a:gd name="T4" fmla="*/ 45 w 1820"/>
                <a:gd name="T5" fmla="*/ 20 h 2279"/>
                <a:gd name="T6" fmla="*/ 41 w 1820"/>
                <a:gd name="T7" fmla="*/ 30 h 2279"/>
                <a:gd name="T8" fmla="*/ 48 w 1820"/>
                <a:gd name="T9" fmla="*/ 27 h 2279"/>
                <a:gd name="T10" fmla="*/ 42 w 1820"/>
                <a:gd name="T11" fmla="*/ 39 h 2279"/>
                <a:gd name="T12" fmla="*/ 54 w 1820"/>
                <a:gd name="T13" fmla="*/ 29 h 2279"/>
                <a:gd name="T14" fmla="*/ 80 w 1820"/>
                <a:gd name="T15" fmla="*/ 25 h 2279"/>
                <a:gd name="T16" fmla="*/ 92 w 1820"/>
                <a:gd name="T17" fmla="*/ 51 h 2279"/>
                <a:gd name="T18" fmla="*/ 83 w 1820"/>
                <a:gd name="T19" fmla="*/ 38 h 2279"/>
                <a:gd name="T20" fmla="*/ 76 w 1820"/>
                <a:gd name="T21" fmla="*/ 36 h 2279"/>
                <a:gd name="T22" fmla="*/ 70 w 1820"/>
                <a:gd name="T23" fmla="*/ 35 h 2279"/>
                <a:gd name="T24" fmla="*/ 67 w 1820"/>
                <a:gd name="T25" fmla="*/ 38 h 2279"/>
                <a:gd name="T26" fmla="*/ 58 w 1820"/>
                <a:gd name="T27" fmla="*/ 39 h 2279"/>
                <a:gd name="T28" fmla="*/ 60 w 1820"/>
                <a:gd name="T29" fmla="*/ 44 h 2279"/>
                <a:gd name="T30" fmla="*/ 48 w 1820"/>
                <a:gd name="T31" fmla="*/ 42 h 2279"/>
                <a:gd name="T32" fmla="*/ 50 w 1820"/>
                <a:gd name="T33" fmla="*/ 46 h 2279"/>
                <a:gd name="T34" fmla="*/ 62 w 1820"/>
                <a:gd name="T35" fmla="*/ 52 h 2279"/>
                <a:gd name="T36" fmla="*/ 76 w 1820"/>
                <a:gd name="T37" fmla="*/ 67 h 2279"/>
                <a:gd name="T38" fmla="*/ 80 w 1820"/>
                <a:gd name="T39" fmla="*/ 109 h 2279"/>
                <a:gd name="T40" fmla="*/ 95 w 1820"/>
                <a:gd name="T41" fmla="*/ 111 h 2279"/>
                <a:gd name="T42" fmla="*/ 107 w 1820"/>
                <a:gd name="T43" fmla="*/ 122 h 2279"/>
                <a:gd name="T44" fmla="*/ 113 w 1820"/>
                <a:gd name="T45" fmla="*/ 131 h 2279"/>
                <a:gd name="T46" fmla="*/ 100 w 1820"/>
                <a:gd name="T47" fmla="*/ 136 h 2279"/>
                <a:gd name="T48" fmla="*/ 85 w 1820"/>
                <a:gd name="T49" fmla="*/ 132 h 2279"/>
                <a:gd name="T50" fmla="*/ 74 w 1820"/>
                <a:gd name="T51" fmla="*/ 140 h 2279"/>
                <a:gd name="T52" fmla="*/ 62 w 1820"/>
                <a:gd name="T53" fmla="*/ 143 h 2279"/>
                <a:gd name="T54" fmla="*/ 48 w 1820"/>
                <a:gd name="T55" fmla="*/ 138 h 2279"/>
                <a:gd name="T56" fmla="*/ 35 w 1820"/>
                <a:gd name="T57" fmla="*/ 130 h 2279"/>
                <a:gd name="T58" fmla="*/ 24 w 1820"/>
                <a:gd name="T59" fmla="*/ 131 h 2279"/>
                <a:gd name="T60" fmla="*/ 16 w 1820"/>
                <a:gd name="T61" fmla="*/ 129 h 2279"/>
                <a:gd name="T62" fmla="*/ 24 w 1820"/>
                <a:gd name="T63" fmla="*/ 119 h 2279"/>
                <a:gd name="T64" fmla="*/ 33 w 1820"/>
                <a:gd name="T65" fmla="*/ 110 h 2279"/>
                <a:gd name="T66" fmla="*/ 48 w 1820"/>
                <a:gd name="T67" fmla="*/ 107 h 2279"/>
                <a:gd name="T68" fmla="*/ 61 w 1820"/>
                <a:gd name="T69" fmla="*/ 103 h 2279"/>
                <a:gd name="T70" fmla="*/ 63 w 1820"/>
                <a:gd name="T71" fmla="*/ 65 h 2279"/>
                <a:gd name="T72" fmla="*/ 50 w 1820"/>
                <a:gd name="T73" fmla="*/ 50 h 2279"/>
                <a:gd name="T74" fmla="*/ 38 w 1820"/>
                <a:gd name="T75" fmla="*/ 50 h 2279"/>
                <a:gd name="T76" fmla="*/ 37 w 1820"/>
                <a:gd name="T77" fmla="*/ 62 h 2279"/>
                <a:gd name="T78" fmla="*/ 35 w 1820"/>
                <a:gd name="T79" fmla="*/ 62 h 2279"/>
                <a:gd name="T80" fmla="*/ 34 w 1820"/>
                <a:gd name="T81" fmla="*/ 68 h 2279"/>
                <a:gd name="T82" fmla="*/ 28 w 1820"/>
                <a:gd name="T83" fmla="*/ 67 h 2279"/>
                <a:gd name="T84" fmla="*/ 34 w 1820"/>
                <a:gd name="T85" fmla="*/ 81 h 2279"/>
                <a:gd name="T86" fmla="*/ 28 w 1820"/>
                <a:gd name="T87" fmla="*/ 81 h 2279"/>
                <a:gd name="T88" fmla="*/ 31 w 1820"/>
                <a:gd name="T89" fmla="*/ 90 h 2279"/>
                <a:gd name="T90" fmla="*/ 20 w 1820"/>
                <a:gd name="T91" fmla="*/ 63 h 2279"/>
                <a:gd name="T92" fmla="*/ 33 w 1820"/>
                <a:gd name="T93" fmla="*/ 48 h 2279"/>
                <a:gd name="T94" fmla="*/ 33 w 1820"/>
                <a:gd name="T95" fmla="*/ 44 h 2279"/>
                <a:gd name="T96" fmla="*/ 28 w 1820"/>
                <a:gd name="T97" fmla="*/ 44 h 2279"/>
                <a:gd name="T98" fmla="*/ 22 w 1820"/>
                <a:gd name="T99" fmla="*/ 46 h 2279"/>
                <a:gd name="T100" fmla="*/ 19 w 1820"/>
                <a:gd name="T101" fmla="*/ 47 h 2279"/>
                <a:gd name="T102" fmla="*/ 12 w 1820"/>
                <a:gd name="T103" fmla="*/ 51 h 2279"/>
                <a:gd name="T104" fmla="*/ 10 w 1820"/>
                <a:gd name="T105" fmla="*/ 48 h 2279"/>
                <a:gd name="T106" fmla="*/ 1 w 1820"/>
                <a:gd name="T107" fmla="*/ 54 h 2279"/>
                <a:gd name="T108" fmla="*/ 10 w 1820"/>
                <a:gd name="T109" fmla="*/ 39 h 2279"/>
                <a:gd name="T110" fmla="*/ 26 w 1820"/>
                <a:gd name="T111" fmla="*/ 35 h 2279"/>
                <a:gd name="T112" fmla="*/ 36 w 1820"/>
                <a:gd name="T113" fmla="*/ 36 h 2279"/>
                <a:gd name="T114" fmla="*/ 34 w 1820"/>
                <a:gd name="T115" fmla="*/ 20 h 2279"/>
                <a:gd name="T116" fmla="*/ 47 w 1820"/>
                <a:gd name="T117" fmla="*/ 4 h 2279"/>
                <a:gd name="T118" fmla="*/ 50 w 1820"/>
                <a:gd name="T119" fmla="*/ 3 h 227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20"/>
                <a:gd name="T181" fmla="*/ 0 h 2279"/>
                <a:gd name="T182" fmla="*/ 1820 w 1820"/>
                <a:gd name="T183" fmla="*/ 2279 h 227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20" h="2279">
                  <a:moveTo>
                    <a:pt x="781" y="53"/>
                  </a:moveTo>
                  <a:lnTo>
                    <a:pt x="769" y="67"/>
                  </a:lnTo>
                  <a:lnTo>
                    <a:pt x="758" y="81"/>
                  </a:lnTo>
                  <a:lnTo>
                    <a:pt x="747" y="96"/>
                  </a:lnTo>
                  <a:lnTo>
                    <a:pt x="738" y="111"/>
                  </a:lnTo>
                  <a:lnTo>
                    <a:pt x="729" y="126"/>
                  </a:lnTo>
                  <a:lnTo>
                    <a:pt x="721" y="141"/>
                  </a:lnTo>
                  <a:lnTo>
                    <a:pt x="714" y="157"/>
                  </a:lnTo>
                  <a:lnTo>
                    <a:pt x="708" y="173"/>
                  </a:lnTo>
                  <a:lnTo>
                    <a:pt x="727" y="166"/>
                  </a:lnTo>
                  <a:lnTo>
                    <a:pt x="747" y="159"/>
                  </a:lnTo>
                  <a:lnTo>
                    <a:pt x="767" y="154"/>
                  </a:lnTo>
                  <a:lnTo>
                    <a:pt x="789" y="150"/>
                  </a:lnTo>
                  <a:lnTo>
                    <a:pt x="810" y="147"/>
                  </a:lnTo>
                  <a:lnTo>
                    <a:pt x="832" y="146"/>
                  </a:lnTo>
                  <a:lnTo>
                    <a:pt x="853" y="147"/>
                  </a:lnTo>
                  <a:lnTo>
                    <a:pt x="875" y="150"/>
                  </a:lnTo>
                  <a:lnTo>
                    <a:pt x="870" y="154"/>
                  </a:lnTo>
                  <a:lnTo>
                    <a:pt x="861" y="158"/>
                  </a:lnTo>
                  <a:lnTo>
                    <a:pt x="853" y="160"/>
                  </a:lnTo>
                  <a:lnTo>
                    <a:pt x="844" y="162"/>
                  </a:lnTo>
                  <a:lnTo>
                    <a:pt x="835" y="165"/>
                  </a:lnTo>
                  <a:lnTo>
                    <a:pt x="826" y="167"/>
                  </a:lnTo>
                  <a:lnTo>
                    <a:pt x="817" y="169"/>
                  </a:lnTo>
                  <a:lnTo>
                    <a:pt x="808" y="173"/>
                  </a:lnTo>
                  <a:lnTo>
                    <a:pt x="784" y="187"/>
                  </a:lnTo>
                  <a:lnTo>
                    <a:pt x="761" y="204"/>
                  </a:lnTo>
                  <a:lnTo>
                    <a:pt x="739" y="225"/>
                  </a:lnTo>
                  <a:lnTo>
                    <a:pt x="720" y="247"/>
                  </a:lnTo>
                  <a:lnTo>
                    <a:pt x="702" y="271"/>
                  </a:lnTo>
                  <a:lnTo>
                    <a:pt x="688" y="295"/>
                  </a:lnTo>
                  <a:lnTo>
                    <a:pt x="676" y="320"/>
                  </a:lnTo>
                  <a:lnTo>
                    <a:pt x="667" y="347"/>
                  </a:lnTo>
                  <a:lnTo>
                    <a:pt x="683" y="338"/>
                  </a:lnTo>
                  <a:lnTo>
                    <a:pt x="699" y="330"/>
                  </a:lnTo>
                  <a:lnTo>
                    <a:pt x="716" y="320"/>
                  </a:lnTo>
                  <a:lnTo>
                    <a:pt x="734" y="312"/>
                  </a:lnTo>
                  <a:lnTo>
                    <a:pt x="751" y="304"/>
                  </a:lnTo>
                  <a:lnTo>
                    <a:pt x="768" y="296"/>
                  </a:lnTo>
                  <a:lnTo>
                    <a:pt x="787" y="288"/>
                  </a:lnTo>
                  <a:lnTo>
                    <a:pt x="804" y="281"/>
                  </a:lnTo>
                  <a:lnTo>
                    <a:pt x="776" y="304"/>
                  </a:lnTo>
                  <a:lnTo>
                    <a:pt x="750" y="327"/>
                  </a:lnTo>
                  <a:lnTo>
                    <a:pt x="722" y="353"/>
                  </a:lnTo>
                  <a:lnTo>
                    <a:pt x="698" y="378"/>
                  </a:lnTo>
                  <a:lnTo>
                    <a:pt x="676" y="407"/>
                  </a:lnTo>
                  <a:lnTo>
                    <a:pt x="659" y="437"/>
                  </a:lnTo>
                  <a:lnTo>
                    <a:pt x="647" y="468"/>
                  </a:lnTo>
                  <a:lnTo>
                    <a:pt x="641" y="502"/>
                  </a:lnTo>
                  <a:lnTo>
                    <a:pt x="659" y="487"/>
                  </a:lnTo>
                  <a:lnTo>
                    <a:pt x="675" y="474"/>
                  </a:lnTo>
                  <a:lnTo>
                    <a:pt x="692" y="460"/>
                  </a:lnTo>
                  <a:lnTo>
                    <a:pt x="711" y="447"/>
                  </a:lnTo>
                  <a:lnTo>
                    <a:pt x="728" y="434"/>
                  </a:lnTo>
                  <a:lnTo>
                    <a:pt x="746" y="424"/>
                  </a:lnTo>
                  <a:lnTo>
                    <a:pt x="766" y="414"/>
                  </a:lnTo>
                  <a:lnTo>
                    <a:pt x="785" y="404"/>
                  </a:lnTo>
                  <a:lnTo>
                    <a:pt x="779" y="413"/>
                  </a:lnTo>
                  <a:lnTo>
                    <a:pt x="770" y="419"/>
                  </a:lnTo>
                  <a:lnTo>
                    <a:pt x="761" y="428"/>
                  </a:lnTo>
                  <a:lnTo>
                    <a:pt x="753" y="434"/>
                  </a:lnTo>
                  <a:lnTo>
                    <a:pt x="744" y="442"/>
                  </a:lnTo>
                  <a:lnTo>
                    <a:pt x="737" y="451"/>
                  </a:lnTo>
                  <a:lnTo>
                    <a:pt x="730" y="461"/>
                  </a:lnTo>
                  <a:lnTo>
                    <a:pt x="727" y="471"/>
                  </a:lnTo>
                  <a:lnTo>
                    <a:pt x="716" y="491"/>
                  </a:lnTo>
                  <a:lnTo>
                    <a:pt x="705" y="510"/>
                  </a:lnTo>
                  <a:lnTo>
                    <a:pt x="694" y="530"/>
                  </a:lnTo>
                  <a:lnTo>
                    <a:pt x="684" y="551"/>
                  </a:lnTo>
                  <a:lnTo>
                    <a:pt x="676" y="572"/>
                  </a:lnTo>
                  <a:lnTo>
                    <a:pt x="670" y="593"/>
                  </a:lnTo>
                  <a:lnTo>
                    <a:pt x="669" y="616"/>
                  </a:lnTo>
                  <a:lnTo>
                    <a:pt x="670" y="641"/>
                  </a:lnTo>
                  <a:lnTo>
                    <a:pt x="682" y="626"/>
                  </a:lnTo>
                  <a:lnTo>
                    <a:pt x="692" y="610"/>
                  </a:lnTo>
                  <a:lnTo>
                    <a:pt x="704" y="593"/>
                  </a:lnTo>
                  <a:lnTo>
                    <a:pt x="716" y="577"/>
                  </a:lnTo>
                  <a:lnTo>
                    <a:pt x="729" y="561"/>
                  </a:lnTo>
                  <a:lnTo>
                    <a:pt x="742" y="545"/>
                  </a:lnTo>
                  <a:lnTo>
                    <a:pt x="757" y="530"/>
                  </a:lnTo>
                  <a:lnTo>
                    <a:pt x="773" y="516"/>
                  </a:lnTo>
                  <a:lnTo>
                    <a:pt x="799" y="493"/>
                  </a:lnTo>
                  <a:lnTo>
                    <a:pt x="828" y="472"/>
                  </a:lnTo>
                  <a:lnTo>
                    <a:pt x="858" y="453"/>
                  </a:lnTo>
                  <a:lnTo>
                    <a:pt x="889" y="436"/>
                  </a:lnTo>
                  <a:lnTo>
                    <a:pt x="921" y="421"/>
                  </a:lnTo>
                  <a:lnTo>
                    <a:pt x="954" y="408"/>
                  </a:lnTo>
                  <a:lnTo>
                    <a:pt x="988" y="396"/>
                  </a:lnTo>
                  <a:lnTo>
                    <a:pt x="1022" y="387"/>
                  </a:lnTo>
                  <a:lnTo>
                    <a:pt x="1057" y="381"/>
                  </a:lnTo>
                  <a:lnTo>
                    <a:pt x="1092" y="377"/>
                  </a:lnTo>
                  <a:lnTo>
                    <a:pt x="1128" y="376"/>
                  </a:lnTo>
                  <a:lnTo>
                    <a:pt x="1162" y="377"/>
                  </a:lnTo>
                  <a:lnTo>
                    <a:pt x="1198" y="380"/>
                  </a:lnTo>
                  <a:lnTo>
                    <a:pt x="1232" y="386"/>
                  </a:lnTo>
                  <a:lnTo>
                    <a:pt x="1267" y="395"/>
                  </a:lnTo>
                  <a:lnTo>
                    <a:pt x="1302" y="408"/>
                  </a:lnTo>
                  <a:lnTo>
                    <a:pt x="1338" y="428"/>
                  </a:lnTo>
                  <a:lnTo>
                    <a:pt x="1372" y="452"/>
                  </a:lnTo>
                  <a:lnTo>
                    <a:pt x="1401" y="481"/>
                  </a:lnTo>
                  <a:lnTo>
                    <a:pt x="1425" y="513"/>
                  </a:lnTo>
                  <a:lnTo>
                    <a:pt x="1444" y="548"/>
                  </a:lnTo>
                  <a:lnTo>
                    <a:pt x="1459" y="587"/>
                  </a:lnTo>
                  <a:lnTo>
                    <a:pt x="1470" y="627"/>
                  </a:lnTo>
                  <a:lnTo>
                    <a:pt x="1473" y="667"/>
                  </a:lnTo>
                  <a:lnTo>
                    <a:pt x="1471" y="716"/>
                  </a:lnTo>
                  <a:lnTo>
                    <a:pt x="1466" y="764"/>
                  </a:lnTo>
                  <a:lnTo>
                    <a:pt x="1458" y="810"/>
                  </a:lnTo>
                  <a:lnTo>
                    <a:pt x="1444" y="854"/>
                  </a:lnTo>
                  <a:lnTo>
                    <a:pt x="1440" y="857"/>
                  </a:lnTo>
                  <a:lnTo>
                    <a:pt x="1444" y="812"/>
                  </a:lnTo>
                  <a:lnTo>
                    <a:pt x="1443" y="769"/>
                  </a:lnTo>
                  <a:lnTo>
                    <a:pt x="1435" y="727"/>
                  </a:lnTo>
                  <a:lnTo>
                    <a:pt x="1421" y="688"/>
                  </a:lnTo>
                  <a:lnTo>
                    <a:pt x="1401" y="650"/>
                  </a:lnTo>
                  <a:lnTo>
                    <a:pt x="1375" y="616"/>
                  </a:lnTo>
                  <a:lnTo>
                    <a:pt x="1345" y="584"/>
                  </a:lnTo>
                  <a:lnTo>
                    <a:pt x="1310" y="557"/>
                  </a:lnTo>
                  <a:lnTo>
                    <a:pt x="1314" y="582"/>
                  </a:lnTo>
                  <a:lnTo>
                    <a:pt x="1317" y="606"/>
                  </a:lnTo>
                  <a:lnTo>
                    <a:pt x="1317" y="631"/>
                  </a:lnTo>
                  <a:lnTo>
                    <a:pt x="1313" y="657"/>
                  </a:lnTo>
                  <a:lnTo>
                    <a:pt x="1308" y="682"/>
                  </a:lnTo>
                  <a:lnTo>
                    <a:pt x="1303" y="706"/>
                  </a:lnTo>
                  <a:lnTo>
                    <a:pt x="1295" y="729"/>
                  </a:lnTo>
                  <a:lnTo>
                    <a:pt x="1285" y="751"/>
                  </a:lnTo>
                  <a:lnTo>
                    <a:pt x="1284" y="719"/>
                  </a:lnTo>
                  <a:lnTo>
                    <a:pt x="1280" y="687"/>
                  </a:lnTo>
                  <a:lnTo>
                    <a:pt x="1269" y="657"/>
                  </a:lnTo>
                  <a:lnTo>
                    <a:pt x="1255" y="628"/>
                  </a:lnTo>
                  <a:lnTo>
                    <a:pt x="1237" y="602"/>
                  </a:lnTo>
                  <a:lnTo>
                    <a:pt x="1215" y="576"/>
                  </a:lnTo>
                  <a:lnTo>
                    <a:pt x="1190" y="555"/>
                  </a:lnTo>
                  <a:lnTo>
                    <a:pt x="1162" y="537"/>
                  </a:lnTo>
                  <a:lnTo>
                    <a:pt x="1149" y="530"/>
                  </a:lnTo>
                  <a:lnTo>
                    <a:pt x="1137" y="524"/>
                  </a:lnTo>
                  <a:lnTo>
                    <a:pt x="1124" y="519"/>
                  </a:lnTo>
                  <a:lnTo>
                    <a:pt x="1111" y="514"/>
                  </a:lnTo>
                  <a:lnTo>
                    <a:pt x="1099" y="508"/>
                  </a:lnTo>
                  <a:lnTo>
                    <a:pt x="1085" y="505"/>
                  </a:lnTo>
                  <a:lnTo>
                    <a:pt x="1072" y="501"/>
                  </a:lnTo>
                  <a:lnTo>
                    <a:pt x="1058" y="498"/>
                  </a:lnTo>
                  <a:lnTo>
                    <a:pt x="1084" y="522"/>
                  </a:lnTo>
                  <a:lnTo>
                    <a:pt x="1107" y="550"/>
                  </a:lnTo>
                  <a:lnTo>
                    <a:pt x="1128" y="577"/>
                  </a:lnTo>
                  <a:lnTo>
                    <a:pt x="1144" y="608"/>
                  </a:lnTo>
                  <a:lnTo>
                    <a:pt x="1156" y="640"/>
                  </a:lnTo>
                  <a:lnTo>
                    <a:pt x="1166" y="673"/>
                  </a:lnTo>
                  <a:lnTo>
                    <a:pt x="1171" y="709"/>
                  </a:lnTo>
                  <a:lnTo>
                    <a:pt x="1173" y="744"/>
                  </a:lnTo>
                  <a:lnTo>
                    <a:pt x="1166" y="718"/>
                  </a:lnTo>
                  <a:lnTo>
                    <a:pt x="1153" y="693"/>
                  </a:lnTo>
                  <a:lnTo>
                    <a:pt x="1136" y="668"/>
                  </a:lnTo>
                  <a:lnTo>
                    <a:pt x="1116" y="645"/>
                  </a:lnTo>
                  <a:lnTo>
                    <a:pt x="1093" y="626"/>
                  </a:lnTo>
                  <a:lnTo>
                    <a:pt x="1068" y="608"/>
                  </a:lnTo>
                  <a:lnTo>
                    <a:pt x="1042" y="595"/>
                  </a:lnTo>
                  <a:lnTo>
                    <a:pt x="1016" y="585"/>
                  </a:lnTo>
                  <a:lnTo>
                    <a:pt x="1002" y="582"/>
                  </a:lnTo>
                  <a:lnTo>
                    <a:pt x="986" y="580"/>
                  </a:lnTo>
                  <a:lnTo>
                    <a:pt x="971" y="578"/>
                  </a:lnTo>
                  <a:lnTo>
                    <a:pt x="955" y="578"/>
                  </a:lnTo>
                  <a:lnTo>
                    <a:pt x="939" y="581"/>
                  </a:lnTo>
                  <a:lnTo>
                    <a:pt x="924" y="583"/>
                  </a:lnTo>
                  <a:lnTo>
                    <a:pt x="909" y="588"/>
                  </a:lnTo>
                  <a:lnTo>
                    <a:pt x="895" y="593"/>
                  </a:lnTo>
                  <a:lnTo>
                    <a:pt x="911" y="606"/>
                  </a:lnTo>
                  <a:lnTo>
                    <a:pt x="925" y="620"/>
                  </a:lnTo>
                  <a:lnTo>
                    <a:pt x="936" y="636"/>
                  </a:lnTo>
                  <a:lnTo>
                    <a:pt x="947" y="652"/>
                  </a:lnTo>
                  <a:lnTo>
                    <a:pt x="956" y="669"/>
                  </a:lnTo>
                  <a:lnTo>
                    <a:pt x="963" y="687"/>
                  </a:lnTo>
                  <a:lnTo>
                    <a:pt x="969" y="705"/>
                  </a:lnTo>
                  <a:lnTo>
                    <a:pt x="973" y="724"/>
                  </a:lnTo>
                  <a:lnTo>
                    <a:pt x="967" y="720"/>
                  </a:lnTo>
                  <a:lnTo>
                    <a:pt x="962" y="716"/>
                  </a:lnTo>
                  <a:lnTo>
                    <a:pt x="958" y="711"/>
                  </a:lnTo>
                  <a:lnTo>
                    <a:pt x="955" y="705"/>
                  </a:lnTo>
                  <a:lnTo>
                    <a:pt x="951" y="699"/>
                  </a:lnTo>
                  <a:lnTo>
                    <a:pt x="948" y="694"/>
                  </a:lnTo>
                  <a:lnTo>
                    <a:pt x="943" y="688"/>
                  </a:lnTo>
                  <a:lnTo>
                    <a:pt x="939" y="683"/>
                  </a:lnTo>
                  <a:lnTo>
                    <a:pt x="921" y="672"/>
                  </a:lnTo>
                  <a:lnTo>
                    <a:pt x="902" y="663"/>
                  </a:lnTo>
                  <a:lnTo>
                    <a:pt x="882" y="656"/>
                  </a:lnTo>
                  <a:lnTo>
                    <a:pt x="861" y="650"/>
                  </a:lnTo>
                  <a:lnTo>
                    <a:pt x="841" y="648"/>
                  </a:lnTo>
                  <a:lnTo>
                    <a:pt x="819" y="646"/>
                  </a:lnTo>
                  <a:lnTo>
                    <a:pt x="797" y="649"/>
                  </a:lnTo>
                  <a:lnTo>
                    <a:pt x="775" y="653"/>
                  </a:lnTo>
                  <a:lnTo>
                    <a:pt x="766" y="656"/>
                  </a:lnTo>
                  <a:lnTo>
                    <a:pt x="757" y="659"/>
                  </a:lnTo>
                  <a:lnTo>
                    <a:pt x="747" y="664"/>
                  </a:lnTo>
                  <a:lnTo>
                    <a:pt x="739" y="668"/>
                  </a:lnTo>
                  <a:lnTo>
                    <a:pt x="730" y="673"/>
                  </a:lnTo>
                  <a:lnTo>
                    <a:pt x="722" y="679"/>
                  </a:lnTo>
                  <a:lnTo>
                    <a:pt x="714" y="684"/>
                  </a:lnTo>
                  <a:lnTo>
                    <a:pt x="706" y="690"/>
                  </a:lnTo>
                  <a:lnTo>
                    <a:pt x="720" y="699"/>
                  </a:lnTo>
                  <a:lnTo>
                    <a:pt x="734" y="706"/>
                  </a:lnTo>
                  <a:lnTo>
                    <a:pt x="749" y="714"/>
                  </a:lnTo>
                  <a:lnTo>
                    <a:pt x="762" y="720"/>
                  </a:lnTo>
                  <a:lnTo>
                    <a:pt x="777" y="726"/>
                  </a:lnTo>
                  <a:lnTo>
                    <a:pt x="792" y="732"/>
                  </a:lnTo>
                  <a:lnTo>
                    <a:pt x="808" y="737"/>
                  </a:lnTo>
                  <a:lnTo>
                    <a:pt x="823" y="742"/>
                  </a:lnTo>
                  <a:lnTo>
                    <a:pt x="838" y="748"/>
                  </a:lnTo>
                  <a:lnTo>
                    <a:pt x="853" y="754"/>
                  </a:lnTo>
                  <a:lnTo>
                    <a:pt x="868" y="759"/>
                  </a:lnTo>
                  <a:lnTo>
                    <a:pt x="883" y="766"/>
                  </a:lnTo>
                  <a:lnTo>
                    <a:pt x="898" y="773"/>
                  </a:lnTo>
                  <a:lnTo>
                    <a:pt x="912" y="780"/>
                  </a:lnTo>
                  <a:lnTo>
                    <a:pt x="926" y="789"/>
                  </a:lnTo>
                  <a:lnTo>
                    <a:pt x="940" y="799"/>
                  </a:lnTo>
                  <a:lnTo>
                    <a:pt x="961" y="816"/>
                  </a:lnTo>
                  <a:lnTo>
                    <a:pt x="981" y="832"/>
                  </a:lnTo>
                  <a:lnTo>
                    <a:pt x="1002" y="850"/>
                  </a:lnTo>
                  <a:lnTo>
                    <a:pt x="1022" y="868"/>
                  </a:lnTo>
                  <a:lnTo>
                    <a:pt x="1042" y="886"/>
                  </a:lnTo>
                  <a:lnTo>
                    <a:pt x="1063" y="905"/>
                  </a:lnTo>
                  <a:lnTo>
                    <a:pt x="1083" y="923"/>
                  </a:lnTo>
                  <a:lnTo>
                    <a:pt x="1102" y="943"/>
                  </a:lnTo>
                  <a:lnTo>
                    <a:pt x="1121" y="962"/>
                  </a:lnTo>
                  <a:lnTo>
                    <a:pt x="1139" y="983"/>
                  </a:lnTo>
                  <a:lnTo>
                    <a:pt x="1156" y="1003"/>
                  </a:lnTo>
                  <a:lnTo>
                    <a:pt x="1173" y="1024"/>
                  </a:lnTo>
                  <a:lnTo>
                    <a:pt x="1189" y="1045"/>
                  </a:lnTo>
                  <a:lnTo>
                    <a:pt x="1202" y="1067"/>
                  </a:lnTo>
                  <a:lnTo>
                    <a:pt x="1216" y="1089"/>
                  </a:lnTo>
                  <a:lnTo>
                    <a:pt x="1228" y="1112"/>
                  </a:lnTo>
                  <a:lnTo>
                    <a:pt x="1255" y="1171"/>
                  </a:lnTo>
                  <a:lnTo>
                    <a:pt x="1278" y="1233"/>
                  </a:lnTo>
                  <a:lnTo>
                    <a:pt x="1295" y="1297"/>
                  </a:lnTo>
                  <a:lnTo>
                    <a:pt x="1305" y="1364"/>
                  </a:lnTo>
                  <a:lnTo>
                    <a:pt x="1310" y="1433"/>
                  </a:lnTo>
                  <a:lnTo>
                    <a:pt x="1308" y="1501"/>
                  </a:lnTo>
                  <a:lnTo>
                    <a:pt x="1302" y="1569"/>
                  </a:lnTo>
                  <a:lnTo>
                    <a:pt x="1288" y="1635"/>
                  </a:lnTo>
                  <a:lnTo>
                    <a:pt x="1257" y="1733"/>
                  </a:lnTo>
                  <a:lnTo>
                    <a:pt x="1274" y="1735"/>
                  </a:lnTo>
                  <a:lnTo>
                    <a:pt x="1292" y="1735"/>
                  </a:lnTo>
                  <a:lnTo>
                    <a:pt x="1310" y="1734"/>
                  </a:lnTo>
                  <a:lnTo>
                    <a:pt x="1327" y="1732"/>
                  </a:lnTo>
                  <a:lnTo>
                    <a:pt x="1344" y="1730"/>
                  </a:lnTo>
                  <a:lnTo>
                    <a:pt x="1363" y="1727"/>
                  </a:lnTo>
                  <a:lnTo>
                    <a:pt x="1381" y="1727"/>
                  </a:lnTo>
                  <a:lnTo>
                    <a:pt x="1401" y="1730"/>
                  </a:lnTo>
                  <a:lnTo>
                    <a:pt x="1425" y="1734"/>
                  </a:lnTo>
                  <a:lnTo>
                    <a:pt x="1448" y="1740"/>
                  </a:lnTo>
                  <a:lnTo>
                    <a:pt x="1470" y="1748"/>
                  </a:lnTo>
                  <a:lnTo>
                    <a:pt x="1492" y="1757"/>
                  </a:lnTo>
                  <a:lnTo>
                    <a:pt x="1512" y="1769"/>
                  </a:lnTo>
                  <a:lnTo>
                    <a:pt x="1532" y="1784"/>
                  </a:lnTo>
                  <a:lnTo>
                    <a:pt x="1549" y="1801"/>
                  </a:lnTo>
                  <a:lnTo>
                    <a:pt x="1565" y="1822"/>
                  </a:lnTo>
                  <a:lnTo>
                    <a:pt x="1577" y="1838"/>
                  </a:lnTo>
                  <a:lnTo>
                    <a:pt x="1588" y="1854"/>
                  </a:lnTo>
                  <a:lnTo>
                    <a:pt x="1601" y="1871"/>
                  </a:lnTo>
                  <a:lnTo>
                    <a:pt x="1615" y="1887"/>
                  </a:lnTo>
                  <a:lnTo>
                    <a:pt x="1629" y="1902"/>
                  </a:lnTo>
                  <a:lnTo>
                    <a:pt x="1645" y="1916"/>
                  </a:lnTo>
                  <a:lnTo>
                    <a:pt x="1662" y="1927"/>
                  </a:lnTo>
                  <a:lnTo>
                    <a:pt x="1681" y="1935"/>
                  </a:lnTo>
                  <a:lnTo>
                    <a:pt x="1701" y="1939"/>
                  </a:lnTo>
                  <a:lnTo>
                    <a:pt x="1722" y="1945"/>
                  </a:lnTo>
                  <a:lnTo>
                    <a:pt x="1743" y="1953"/>
                  </a:lnTo>
                  <a:lnTo>
                    <a:pt x="1762" y="1964"/>
                  </a:lnTo>
                  <a:lnTo>
                    <a:pt x="1780" y="1976"/>
                  </a:lnTo>
                  <a:lnTo>
                    <a:pt x="1796" y="1992"/>
                  </a:lnTo>
                  <a:lnTo>
                    <a:pt x="1808" y="2010"/>
                  </a:lnTo>
                  <a:lnTo>
                    <a:pt x="1819" y="2030"/>
                  </a:lnTo>
                  <a:lnTo>
                    <a:pt x="1820" y="2043"/>
                  </a:lnTo>
                  <a:lnTo>
                    <a:pt x="1819" y="2056"/>
                  </a:lnTo>
                  <a:lnTo>
                    <a:pt x="1815" y="2067"/>
                  </a:lnTo>
                  <a:lnTo>
                    <a:pt x="1810" y="2078"/>
                  </a:lnTo>
                  <a:lnTo>
                    <a:pt x="1803" y="2088"/>
                  </a:lnTo>
                  <a:lnTo>
                    <a:pt x="1796" y="2097"/>
                  </a:lnTo>
                  <a:lnTo>
                    <a:pt x="1788" y="2108"/>
                  </a:lnTo>
                  <a:lnTo>
                    <a:pt x="1781" y="2118"/>
                  </a:lnTo>
                  <a:lnTo>
                    <a:pt x="1762" y="2129"/>
                  </a:lnTo>
                  <a:lnTo>
                    <a:pt x="1744" y="2140"/>
                  </a:lnTo>
                  <a:lnTo>
                    <a:pt x="1724" y="2148"/>
                  </a:lnTo>
                  <a:lnTo>
                    <a:pt x="1704" y="2155"/>
                  </a:lnTo>
                  <a:lnTo>
                    <a:pt x="1683" y="2159"/>
                  </a:lnTo>
                  <a:lnTo>
                    <a:pt x="1661" y="2164"/>
                  </a:lnTo>
                  <a:lnTo>
                    <a:pt x="1639" y="2166"/>
                  </a:lnTo>
                  <a:lnTo>
                    <a:pt x="1617" y="2169"/>
                  </a:lnTo>
                  <a:lnTo>
                    <a:pt x="1595" y="2169"/>
                  </a:lnTo>
                  <a:lnTo>
                    <a:pt x="1573" y="2166"/>
                  </a:lnTo>
                  <a:lnTo>
                    <a:pt x="1552" y="2162"/>
                  </a:lnTo>
                  <a:lnTo>
                    <a:pt x="1531" y="2155"/>
                  </a:lnTo>
                  <a:lnTo>
                    <a:pt x="1510" y="2148"/>
                  </a:lnTo>
                  <a:lnTo>
                    <a:pt x="1489" y="2140"/>
                  </a:lnTo>
                  <a:lnTo>
                    <a:pt x="1469" y="2133"/>
                  </a:lnTo>
                  <a:lnTo>
                    <a:pt x="1448" y="2125"/>
                  </a:lnTo>
                  <a:lnTo>
                    <a:pt x="1427" y="2119"/>
                  </a:lnTo>
                  <a:lnTo>
                    <a:pt x="1406" y="2113"/>
                  </a:lnTo>
                  <a:lnTo>
                    <a:pt x="1387" y="2110"/>
                  </a:lnTo>
                  <a:lnTo>
                    <a:pt x="1366" y="2110"/>
                  </a:lnTo>
                  <a:lnTo>
                    <a:pt x="1345" y="2111"/>
                  </a:lnTo>
                  <a:lnTo>
                    <a:pt x="1325" y="2117"/>
                  </a:lnTo>
                  <a:lnTo>
                    <a:pt x="1303" y="2125"/>
                  </a:lnTo>
                  <a:lnTo>
                    <a:pt x="1282" y="2139"/>
                  </a:lnTo>
                  <a:lnTo>
                    <a:pt x="1270" y="2150"/>
                  </a:lnTo>
                  <a:lnTo>
                    <a:pt x="1259" y="2162"/>
                  </a:lnTo>
                  <a:lnTo>
                    <a:pt x="1247" y="2172"/>
                  </a:lnTo>
                  <a:lnTo>
                    <a:pt x="1236" y="2182"/>
                  </a:lnTo>
                  <a:lnTo>
                    <a:pt x="1224" y="2193"/>
                  </a:lnTo>
                  <a:lnTo>
                    <a:pt x="1212" y="2203"/>
                  </a:lnTo>
                  <a:lnTo>
                    <a:pt x="1200" y="2212"/>
                  </a:lnTo>
                  <a:lnTo>
                    <a:pt x="1187" y="2220"/>
                  </a:lnTo>
                  <a:lnTo>
                    <a:pt x="1175" y="2229"/>
                  </a:lnTo>
                  <a:lnTo>
                    <a:pt x="1162" y="2237"/>
                  </a:lnTo>
                  <a:lnTo>
                    <a:pt x="1148" y="2244"/>
                  </a:lnTo>
                  <a:lnTo>
                    <a:pt x="1134" y="2250"/>
                  </a:lnTo>
                  <a:lnTo>
                    <a:pt x="1122" y="2255"/>
                  </a:lnTo>
                  <a:lnTo>
                    <a:pt x="1107" y="2261"/>
                  </a:lnTo>
                  <a:lnTo>
                    <a:pt x="1093" y="2264"/>
                  </a:lnTo>
                  <a:lnTo>
                    <a:pt x="1078" y="2268"/>
                  </a:lnTo>
                  <a:lnTo>
                    <a:pt x="1058" y="2272"/>
                  </a:lnTo>
                  <a:lnTo>
                    <a:pt x="1039" y="2277"/>
                  </a:lnTo>
                  <a:lnTo>
                    <a:pt x="1019" y="2278"/>
                  </a:lnTo>
                  <a:lnTo>
                    <a:pt x="1000" y="2279"/>
                  </a:lnTo>
                  <a:lnTo>
                    <a:pt x="980" y="2278"/>
                  </a:lnTo>
                  <a:lnTo>
                    <a:pt x="961" y="2276"/>
                  </a:lnTo>
                  <a:lnTo>
                    <a:pt x="942" y="2272"/>
                  </a:lnTo>
                  <a:lnTo>
                    <a:pt x="923" y="2269"/>
                  </a:lnTo>
                  <a:lnTo>
                    <a:pt x="904" y="2263"/>
                  </a:lnTo>
                  <a:lnTo>
                    <a:pt x="886" y="2257"/>
                  </a:lnTo>
                  <a:lnTo>
                    <a:pt x="867" y="2252"/>
                  </a:lnTo>
                  <a:lnTo>
                    <a:pt x="850" y="2244"/>
                  </a:lnTo>
                  <a:lnTo>
                    <a:pt x="833" y="2237"/>
                  </a:lnTo>
                  <a:lnTo>
                    <a:pt x="814" y="2229"/>
                  </a:lnTo>
                  <a:lnTo>
                    <a:pt x="798" y="2220"/>
                  </a:lnTo>
                  <a:lnTo>
                    <a:pt x="781" y="2212"/>
                  </a:lnTo>
                  <a:lnTo>
                    <a:pt x="762" y="2203"/>
                  </a:lnTo>
                  <a:lnTo>
                    <a:pt x="745" y="2194"/>
                  </a:lnTo>
                  <a:lnTo>
                    <a:pt x="727" y="2184"/>
                  </a:lnTo>
                  <a:lnTo>
                    <a:pt x="709" y="2173"/>
                  </a:lnTo>
                  <a:lnTo>
                    <a:pt x="692" y="2162"/>
                  </a:lnTo>
                  <a:lnTo>
                    <a:pt x="675" y="2150"/>
                  </a:lnTo>
                  <a:lnTo>
                    <a:pt x="659" y="2139"/>
                  </a:lnTo>
                  <a:lnTo>
                    <a:pt x="641" y="2127"/>
                  </a:lnTo>
                  <a:lnTo>
                    <a:pt x="624" y="2117"/>
                  </a:lnTo>
                  <a:lnTo>
                    <a:pt x="607" y="2106"/>
                  </a:lnTo>
                  <a:lnTo>
                    <a:pt x="588" y="2096"/>
                  </a:lnTo>
                  <a:lnTo>
                    <a:pt x="570" y="2088"/>
                  </a:lnTo>
                  <a:lnTo>
                    <a:pt x="552" y="2080"/>
                  </a:lnTo>
                  <a:lnTo>
                    <a:pt x="533" y="2074"/>
                  </a:lnTo>
                  <a:lnTo>
                    <a:pt x="514" y="2070"/>
                  </a:lnTo>
                  <a:lnTo>
                    <a:pt x="493" y="2066"/>
                  </a:lnTo>
                  <a:lnTo>
                    <a:pt x="481" y="2070"/>
                  </a:lnTo>
                  <a:lnTo>
                    <a:pt x="470" y="2072"/>
                  </a:lnTo>
                  <a:lnTo>
                    <a:pt x="457" y="2075"/>
                  </a:lnTo>
                  <a:lnTo>
                    <a:pt x="446" y="2078"/>
                  </a:lnTo>
                  <a:lnTo>
                    <a:pt x="433" y="2081"/>
                  </a:lnTo>
                  <a:lnTo>
                    <a:pt x="420" y="2083"/>
                  </a:lnTo>
                  <a:lnTo>
                    <a:pt x="408" y="2085"/>
                  </a:lnTo>
                  <a:lnTo>
                    <a:pt x="395" y="2087"/>
                  </a:lnTo>
                  <a:lnTo>
                    <a:pt x="382" y="2088"/>
                  </a:lnTo>
                  <a:lnTo>
                    <a:pt x="370" y="2089"/>
                  </a:lnTo>
                  <a:lnTo>
                    <a:pt x="357" y="2089"/>
                  </a:lnTo>
                  <a:lnTo>
                    <a:pt x="344" y="2088"/>
                  </a:lnTo>
                  <a:lnTo>
                    <a:pt x="333" y="2087"/>
                  </a:lnTo>
                  <a:lnTo>
                    <a:pt x="320" y="2086"/>
                  </a:lnTo>
                  <a:lnTo>
                    <a:pt x="307" y="2082"/>
                  </a:lnTo>
                  <a:lnTo>
                    <a:pt x="296" y="2079"/>
                  </a:lnTo>
                  <a:lnTo>
                    <a:pt x="285" y="2074"/>
                  </a:lnTo>
                  <a:lnTo>
                    <a:pt x="275" y="2070"/>
                  </a:lnTo>
                  <a:lnTo>
                    <a:pt x="264" y="2064"/>
                  </a:lnTo>
                  <a:lnTo>
                    <a:pt x="254" y="2057"/>
                  </a:lnTo>
                  <a:lnTo>
                    <a:pt x="245" y="2050"/>
                  </a:lnTo>
                  <a:lnTo>
                    <a:pt x="238" y="2041"/>
                  </a:lnTo>
                  <a:lnTo>
                    <a:pt x="234" y="2030"/>
                  </a:lnTo>
                  <a:lnTo>
                    <a:pt x="232" y="2018"/>
                  </a:lnTo>
                  <a:lnTo>
                    <a:pt x="239" y="1992"/>
                  </a:lnTo>
                  <a:lnTo>
                    <a:pt x="251" y="1974"/>
                  </a:lnTo>
                  <a:lnTo>
                    <a:pt x="268" y="1960"/>
                  </a:lnTo>
                  <a:lnTo>
                    <a:pt x="289" y="1949"/>
                  </a:lnTo>
                  <a:lnTo>
                    <a:pt x="310" y="1939"/>
                  </a:lnTo>
                  <a:lnTo>
                    <a:pt x="333" y="1930"/>
                  </a:lnTo>
                  <a:lnTo>
                    <a:pt x="353" y="1919"/>
                  </a:lnTo>
                  <a:lnTo>
                    <a:pt x="372" y="1905"/>
                  </a:lnTo>
                  <a:lnTo>
                    <a:pt x="378" y="1891"/>
                  </a:lnTo>
                  <a:lnTo>
                    <a:pt x="385" y="1876"/>
                  </a:lnTo>
                  <a:lnTo>
                    <a:pt x="393" y="1861"/>
                  </a:lnTo>
                  <a:lnTo>
                    <a:pt x="402" y="1847"/>
                  </a:lnTo>
                  <a:lnTo>
                    <a:pt x="411" y="1832"/>
                  </a:lnTo>
                  <a:lnTo>
                    <a:pt x="423" y="1818"/>
                  </a:lnTo>
                  <a:lnTo>
                    <a:pt x="434" y="1806"/>
                  </a:lnTo>
                  <a:lnTo>
                    <a:pt x="446" y="1793"/>
                  </a:lnTo>
                  <a:lnTo>
                    <a:pt x="459" y="1781"/>
                  </a:lnTo>
                  <a:lnTo>
                    <a:pt x="472" y="1771"/>
                  </a:lnTo>
                  <a:lnTo>
                    <a:pt x="487" y="1762"/>
                  </a:lnTo>
                  <a:lnTo>
                    <a:pt x="502" y="1754"/>
                  </a:lnTo>
                  <a:lnTo>
                    <a:pt x="517" y="1748"/>
                  </a:lnTo>
                  <a:lnTo>
                    <a:pt x="533" y="1742"/>
                  </a:lnTo>
                  <a:lnTo>
                    <a:pt x="549" y="1740"/>
                  </a:lnTo>
                  <a:lnTo>
                    <a:pt x="567" y="1739"/>
                  </a:lnTo>
                  <a:lnTo>
                    <a:pt x="590" y="1739"/>
                  </a:lnTo>
                  <a:lnTo>
                    <a:pt x="613" y="1742"/>
                  </a:lnTo>
                  <a:lnTo>
                    <a:pt x="636" y="1746"/>
                  </a:lnTo>
                  <a:lnTo>
                    <a:pt x="659" y="1749"/>
                  </a:lnTo>
                  <a:lnTo>
                    <a:pt x="682" y="1752"/>
                  </a:lnTo>
                  <a:lnTo>
                    <a:pt x="704" y="1749"/>
                  </a:lnTo>
                  <a:lnTo>
                    <a:pt x="724" y="1742"/>
                  </a:lnTo>
                  <a:lnTo>
                    <a:pt x="744" y="1728"/>
                  </a:lnTo>
                  <a:lnTo>
                    <a:pt x="762" y="1709"/>
                  </a:lnTo>
                  <a:lnTo>
                    <a:pt x="782" y="1690"/>
                  </a:lnTo>
                  <a:lnTo>
                    <a:pt x="802" y="1673"/>
                  </a:lnTo>
                  <a:lnTo>
                    <a:pt x="823" y="1658"/>
                  </a:lnTo>
                  <a:lnTo>
                    <a:pt x="846" y="1647"/>
                  </a:lnTo>
                  <a:lnTo>
                    <a:pt x="871" y="1637"/>
                  </a:lnTo>
                  <a:lnTo>
                    <a:pt x="896" y="1632"/>
                  </a:lnTo>
                  <a:lnTo>
                    <a:pt x="923" y="1631"/>
                  </a:lnTo>
                  <a:lnTo>
                    <a:pt x="932" y="1632"/>
                  </a:lnTo>
                  <a:lnTo>
                    <a:pt x="940" y="1633"/>
                  </a:lnTo>
                  <a:lnTo>
                    <a:pt x="949" y="1635"/>
                  </a:lnTo>
                  <a:lnTo>
                    <a:pt x="957" y="1636"/>
                  </a:lnTo>
                  <a:lnTo>
                    <a:pt x="966" y="1639"/>
                  </a:lnTo>
                  <a:lnTo>
                    <a:pt x="974" y="1642"/>
                  </a:lnTo>
                  <a:lnTo>
                    <a:pt x="982" y="1644"/>
                  </a:lnTo>
                  <a:lnTo>
                    <a:pt x="990" y="1648"/>
                  </a:lnTo>
                  <a:lnTo>
                    <a:pt x="1030" y="1584"/>
                  </a:lnTo>
                  <a:lnTo>
                    <a:pt x="1057" y="1513"/>
                  </a:lnTo>
                  <a:lnTo>
                    <a:pt x="1073" y="1438"/>
                  </a:lnTo>
                  <a:lnTo>
                    <a:pt x="1079" y="1359"/>
                  </a:lnTo>
                  <a:lnTo>
                    <a:pt x="1076" y="1280"/>
                  </a:lnTo>
                  <a:lnTo>
                    <a:pt x="1063" y="1203"/>
                  </a:lnTo>
                  <a:lnTo>
                    <a:pt x="1042" y="1129"/>
                  </a:lnTo>
                  <a:lnTo>
                    <a:pt x="1012" y="1062"/>
                  </a:lnTo>
                  <a:lnTo>
                    <a:pt x="1001" y="1039"/>
                  </a:lnTo>
                  <a:lnTo>
                    <a:pt x="989" y="1016"/>
                  </a:lnTo>
                  <a:lnTo>
                    <a:pt x="976" y="993"/>
                  </a:lnTo>
                  <a:lnTo>
                    <a:pt x="961" y="970"/>
                  </a:lnTo>
                  <a:lnTo>
                    <a:pt x="944" y="947"/>
                  </a:lnTo>
                  <a:lnTo>
                    <a:pt x="928" y="925"/>
                  </a:lnTo>
                  <a:lnTo>
                    <a:pt x="910" y="905"/>
                  </a:lnTo>
                  <a:lnTo>
                    <a:pt x="891" y="884"/>
                  </a:lnTo>
                  <a:lnTo>
                    <a:pt x="872" y="864"/>
                  </a:lnTo>
                  <a:lnTo>
                    <a:pt x="851" y="845"/>
                  </a:lnTo>
                  <a:lnTo>
                    <a:pt x="830" y="826"/>
                  </a:lnTo>
                  <a:lnTo>
                    <a:pt x="810" y="810"/>
                  </a:lnTo>
                  <a:lnTo>
                    <a:pt x="788" y="794"/>
                  </a:lnTo>
                  <a:lnTo>
                    <a:pt x="765" y="779"/>
                  </a:lnTo>
                  <a:lnTo>
                    <a:pt x="742" y="765"/>
                  </a:lnTo>
                  <a:lnTo>
                    <a:pt x="719" y="754"/>
                  </a:lnTo>
                  <a:lnTo>
                    <a:pt x="705" y="749"/>
                  </a:lnTo>
                  <a:lnTo>
                    <a:pt x="692" y="747"/>
                  </a:lnTo>
                  <a:lnTo>
                    <a:pt x="678" y="748"/>
                  </a:lnTo>
                  <a:lnTo>
                    <a:pt x="664" y="751"/>
                  </a:lnTo>
                  <a:lnTo>
                    <a:pt x="652" y="757"/>
                  </a:lnTo>
                  <a:lnTo>
                    <a:pt x="639" y="763"/>
                  </a:lnTo>
                  <a:lnTo>
                    <a:pt x="626" y="770"/>
                  </a:lnTo>
                  <a:lnTo>
                    <a:pt x="615" y="777"/>
                  </a:lnTo>
                  <a:lnTo>
                    <a:pt x="599" y="793"/>
                  </a:lnTo>
                  <a:lnTo>
                    <a:pt x="586" y="810"/>
                  </a:lnTo>
                  <a:lnTo>
                    <a:pt x="576" y="830"/>
                  </a:lnTo>
                  <a:lnTo>
                    <a:pt x="568" y="849"/>
                  </a:lnTo>
                  <a:lnTo>
                    <a:pt x="563" y="870"/>
                  </a:lnTo>
                  <a:lnTo>
                    <a:pt x="560" y="892"/>
                  </a:lnTo>
                  <a:lnTo>
                    <a:pt x="560" y="914"/>
                  </a:lnTo>
                  <a:lnTo>
                    <a:pt x="563" y="937"/>
                  </a:lnTo>
                  <a:lnTo>
                    <a:pt x="565" y="948"/>
                  </a:lnTo>
                  <a:lnTo>
                    <a:pt x="569" y="959"/>
                  </a:lnTo>
                  <a:lnTo>
                    <a:pt x="573" y="969"/>
                  </a:lnTo>
                  <a:lnTo>
                    <a:pt x="578" y="978"/>
                  </a:lnTo>
                  <a:lnTo>
                    <a:pt x="584" y="989"/>
                  </a:lnTo>
                  <a:lnTo>
                    <a:pt x="590" y="998"/>
                  </a:lnTo>
                  <a:lnTo>
                    <a:pt x="597" y="1007"/>
                  </a:lnTo>
                  <a:lnTo>
                    <a:pt x="603" y="1016"/>
                  </a:lnTo>
                  <a:lnTo>
                    <a:pt x="597" y="1015"/>
                  </a:lnTo>
                  <a:lnTo>
                    <a:pt x="591" y="1013"/>
                  </a:lnTo>
                  <a:lnTo>
                    <a:pt x="585" y="1009"/>
                  </a:lnTo>
                  <a:lnTo>
                    <a:pt x="579" y="1005"/>
                  </a:lnTo>
                  <a:lnTo>
                    <a:pt x="573" y="1001"/>
                  </a:lnTo>
                  <a:lnTo>
                    <a:pt x="568" y="996"/>
                  </a:lnTo>
                  <a:lnTo>
                    <a:pt x="563" y="991"/>
                  </a:lnTo>
                  <a:lnTo>
                    <a:pt x="557" y="986"/>
                  </a:lnTo>
                  <a:lnTo>
                    <a:pt x="550" y="978"/>
                  </a:lnTo>
                  <a:lnTo>
                    <a:pt x="544" y="970"/>
                  </a:lnTo>
                  <a:lnTo>
                    <a:pt x="537" y="962"/>
                  </a:lnTo>
                  <a:lnTo>
                    <a:pt x="530" y="954"/>
                  </a:lnTo>
                  <a:lnTo>
                    <a:pt x="524" y="946"/>
                  </a:lnTo>
                  <a:lnTo>
                    <a:pt x="517" y="938"/>
                  </a:lnTo>
                  <a:lnTo>
                    <a:pt x="511" y="930"/>
                  </a:lnTo>
                  <a:lnTo>
                    <a:pt x="505" y="922"/>
                  </a:lnTo>
                  <a:lnTo>
                    <a:pt x="502" y="956"/>
                  </a:lnTo>
                  <a:lnTo>
                    <a:pt x="504" y="991"/>
                  </a:lnTo>
                  <a:lnTo>
                    <a:pt x="510" y="1023"/>
                  </a:lnTo>
                  <a:lnTo>
                    <a:pt x="522" y="1054"/>
                  </a:lnTo>
                  <a:lnTo>
                    <a:pt x="535" y="1084"/>
                  </a:lnTo>
                  <a:lnTo>
                    <a:pt x="554" y="1113"/>
                  </a:lnTo>
                  <a:lnTo>
                    <a:pt x="577" y="1140"/>
                  </a:lnTo>
                  <a:lnTo>
                    <a:pt x="602" y="1165"/>
                  </a:lnTo>
                  <a:lnTo>
                    <a:pt x="585" y="1160"/>
                  </a:lnTo>
                  <a:lnTo>
                    <a:pt x="568" y="1153"/>
                  </a:lnTo>
                  <a:lnTo>
                    <a:pt x="550" y="1148"/>
                  </a:lnTo>
                  <a:lnTo>
                    <a:pt x="534" y="1140"/>
                  </a:lnTo>
                  <a:lnTo>
                    <a:pt x="517" y="1130"/>
                  </a:lnTo>
                  <a:lnTo>
                    <a:pt x="502" y="1121"/>
                  </a:lnTo>
                  <a:lnTo>
                    <a:pt x="486" y="1110"/>
                  </a:lnTo>
                  <a:lnTo>
                    <a:pt x="471" y="1097"/>
                  </a:lnTo>
                  <a:lnTo>
                    <a:pt x="448" y="1069"/>
                  </a:lnTo>
                  <a:lnTo>
                    <a:pt x="449" y="1091"/>
                  </a:lnTo>
                  <a:lnTo>
                    <a:pt x="453" y="1112"/>
                  </a:lnTo>
                  <a:lnTo>
                    <a:pt x="457" y="1133"/>
                  </a:lnTo>
                  <a:lnTo>
                    <a:pt x="463" y="1153"/>
                  </a:lnTo>
                  <a:lnTo>
                    <a:pt x="470" y="1173"/>
                  </a:lnTo>
                  <a:lnTo>
                    <a:pt x="478" y="1194"/>
                  </a:lnTo>
                  <a:lnTo>
                    <a:pt x="486" y="1212"/>
                  </a:lnTo>
                  <a:lnTo>
                    <a:pt x="495" y="1232"/>
                  </a:lnTo>
                  <a:lnTo>
                    <a:pt x="504" y="1247"/>
                  </a:lnTo>
                  <a:lnTo>
                    <a:pt x="515" y="1262"/>
                  </a:lnTo>
                  <a:lnTo>
                    <a:pt x="526" y="1276"/>
                  </a:lnTo>
                  <a:lnTo>
                    <a:pt x="540" y="1289"/>
                  </a:lnTo>
                  <a:lnTo>
                    <a:pt x="554" y="1302"/>
                  </a:lnTo>
                  <a:lnTo>
                    <a:pt x="568" y="1312"/>
                  </a:lnTo>
                  <a:lnTo>
                    <a:pt x="584" y="1322"/>
                  </a:lnTo>
                  <a:lnTo>
                    <a:pt x="599" y="1330"/>
                  </a:lnTo>
                  <a:lnTo>
                    <a:pt x="579" y="1333"/>
                  </a:lnTo>
                  <a:lnTo>
                    <a:pt x="560" y="1333"/>
                  </a:lnTo>
                  <a:lnTo>
                    <a:pt x="539" y="1331"/>
                  </a:lnTo>
                  <a:lnTo>
                    <a:pt x="519" y="1325"/>
                  </a:lnTo>
                  <a:lnTo>
                    <a:pt x="500" y="1318"/>
                  </a:lnTo>
                  <a:lnTo>
                    <a:pt x="481" y="1310"/>
                  </a:lnTo>
                  <a:lnTo>
                    <a:pt x="463" y="1301"/>
                  </a:lnTo>
                  <a:lnTo>
                    <a:pt x="446" y="1291"/>
                  </a:lnTo>
                  <a:lnTo>
                    <a:pt x="451" y="1314"/>
                  </a:lnTo>
                  <a:lnTo>
                    <a:pt x="462" y="1337"/>
                  </a:lnTo>
                  <a:lnTo>
                    <a:pt x="474" y="1359"/>
                  </a:lnTo>
                  <a:lnTo>
                    <a:pt x="489" y="1378"/>
                  </a:lnTo>
                  <a:lnTo>
                    <a:pt x="507" y="1398"/>
                  </a:lnTo>
                  <a:lnTo>
                    <a:pt x="526" y="1415"/>
                  </a:lnTo>
                  <a:lnTo>
                    <a:pt x="547" y="1430"/>
                  </a:lnTo>
                  <a:lnTo>
                    <a:pt x="568" y="1443"/>
                  </a:lnTo>
                  <a:lnTo>
                    <a:pt x="547" y="1442"/>
                  </a:lnTo>
                  <a:lnTo>
                    <a:pt x="526" y="1438"/>
                  </a:lnTo>
                  <a:lnTo>
                    <a:pt x="507" y="1432"/>
                  </a:lnTo>
                  <a:lnTo>
                    <a:pt x="487" y="1425"/>
                  </a:lnTo>
                  <a:lnTo>
                    <a:pt x="469" y="1417"/>
                  </a:lnTo>
                  <a:lnTo>
                    <a:pt x="451" y="1407"/>
                  </a:lnTo>
                  <a:lnTo>
                    <a:pt x="434" y="1395"/>
                  </a:lnTo>
                  <a:lnTo>
                    <a:pt x="417" y="1384"/>
                  </a:lnTo>
                  <a:lnTo>
                    <a:pt x="380" y="1346"/>
                  </a:lnTo>
                  <a:lnTo>
                    <a:pt x="349" y="1303"/>
                  </a:lnTo>
                  <a:lnTo>
                    <a:pt x="326" y="1258"/>
                  </a:lnTo>
                  <a:lnTo>
                    <a:pt x="308" y="1210"/>
                  </a:lnTo>
                  <a:lnTo>
                    <a:pt x="298" y="1160"/>
                  </a:lnTo>
                  <a:lnTo>
                    <a:pt x="295" y="1110"/>
                  </a:lnTo>
                  <a:lnTo>
                    <a:pt x="298" y="1058"/>
                  </a:lnTo>
                  <a:lnTo>
                    <a:pt x="310" y="1006"/>
                  </a:lnTo>
                  <a:lnTo>
                    <a:pt x="318" y="981"/>
                  </a:lnTo>
                  <a:lnTo>
                    <a:pt x="328" y="955"/>
                  </a:lnTo>
                  <a:lnTo>
                    <a:pt x="341" y="932"/>
                  </a:lnTo>
                  <a:lnTo>
                    <a:pt x="356" y="909"/>
                  </a:lnTo>
                  <a:lnTo>
                    <a:pt x="372" y="887"/>
                  </a:lnTo>
                  <a:lnTo>
                    <a:pt x="389" y="865"/>
                  </a:lnTo>
                  <a:lnTo>
                    <a:pt x="409" y="846"/>
                  </a:lnTo>
                  <a:lnTo>
                    <a:pt x="429" y="826"/>
                  </a:lnTo>
                  <a:lnTo>
                    <a:pt x="450" y="809"/>
                  </a:lnTo>
                  <a:lnTo>
                    <a:pt x="473" y="792"/>
                  </a:lnTo>
                  <a:lnTo>
                    <a:pt x="496" y="776"/>
                  </a:lnTo>
                  <a:lnTo>
                    <a:pt x="519" y="761"/>
                  </a:lnTo>
                  <a:lnTo>
                    <a:pt x="544" y="748"/>
                  </a:lnTo>
                  <a:lnTo>
                    <a:pt x="568" y="735"/>
                  </a:lnTo>
                  <a:lnTo>
                    <a:pt x="591" y="724"/>
                  </a:lnTo>
                  <a:lnTo>
                    <a:pt x="615" y="714"/>
                  </a:lnTo>
                  <a:lnTo>
                    <a:pt x="605" y="708"/>
                  </a:lnTo>
                  <a:lnTo>
                    <a:pt x="593" y="703"/>
                  </a:lnTo>
                  <a:lnTo>
                    <a:pt x="582" y="699"/>
                  </a:lnTo>
                  <a:lnTo>
                    <a:pt x="570" y="697"/>
                  </a:lnTo>
                  <a:lnTo>
                    <a:pt x="558" y="696"/>
                  </a:lnTo>
                  <a:lnTo>
                    <a:pt x="546" y="696"/>
                  </a:lnTo>
                  <a:lnTo>
                    <a:pt x="533" y="697"/>
                  </a:lnTo>
                  <a:lnTo>
                    <a:pt x="520" y="698"/>
                  </a:lnTo>
                  <a:lnTo>
                    <a:pt x="509" y="701"/>
                  </a:lnTo>
                  <a:lnTo>
                    <a:pt x="496" y="704"/>
                  </a:lnTo>
                  <a:lnTo>
                    <a:pt x="484" y="708"/>
                  </a:lnTo>
                  <a:lnTo>
                    <a:pt x="472" y="712"/>
                  </a:lnTo>
                  <a:lnTo>
                    <a:pt x="461" y="717"/>
                  </a:lnTo>
                  <a:lnTo>
                    <a:pt x="450" y="721"/>
                  </a:lnTo>
                  <a:lnTo>
                    <a:pt x="440" y="727"/>
                  </a:lnTo>
                  <a:lnTo>
                    <a:pt x="429" y="732"/>
                  </a:lnTo>
                  <a:lnTo>
                    <a:pt x="433" y="724"/>
                  </a:lnTo>
                  <a:lnTo>
                    <a:pt x="436" y="717"/>
                  </a:lnTo>
                  <a:lnTo>
                    <a:pt x="442" y="710"/>
                  </a:lnTo>
                  <a:lnTo>
                    <a:pt x="448" y="703"/>
                  </a:lnTo>
                  <a:lnTo>
                    <a:pt x="454" y="697"/>
                  </a:lnTo>
                  <a:lnTo>
                    <a:pt x="461" y="690"/>
                  </a:lnTo>
                  <a:lnTo>
                    <a:pt x="466" y="684"/>
                  </a:lnTo>
                  <a:lnTo>
                    <a:pt x="472" y="678"/>
                  </a:lnTo>
                  <a:lnTo>
                    <a:pt x="456" y="680"/>
                  </a:lnTo>
                  <a:lnTo>
                    <a:pt x="441" y="684"/>
                  </a:lnTo>
                  <a:lnTo>
                    <a:pt x="425" y="689"/>
                  </a:lnTo>
                  <a:lnTo>
                    <a:pt x="410" y="695"/>
                  </a:lnTo>
                  <a:lnTo>
                    <a:pt x="395" y="702"/>
                  </a:lnTo>
                  <a:lnTo>
                    <a:pt x="380" y="710"/>
                  </a:lnTo>
                  <a:lnTo>
                    <a:pt x="365" y="718"/>
                  </a:lnTo>
                  <a:lnTo>
                    <a:pt x="351" y="726"/>
                  </a:lnTo>
                  <a:lnTo>
                    <a:pt x="341" y="734"/>
                  </a:lnTo>
                  <a:lnTo>
                    <a:pt x="332" y="742"/>
                  </a:lnTo>
                  <a:lnTo>
                    <a:pt x="323" y="750"/>
                  </a:lnTo>
                  <a:lnTo>
                    <a:pt x="314" y="759"/>
                  </a:lnTo>
                  <a:lnTo>
                    <a:pt x="306" y="769"/>
                  </a:lnTo>
                  <a:lnTo>
                    <a:pt x="298" y="778"/>
                  </a:lnTo>
                  <a:lnTo>
                    <a:pt x="289" y="787"/>
                  </a:lnTo>
                  <a:lnTo>
                    <a:pt x="280" y="795"/>
                  </a:lnTo>
                  <a:lnTo>
                    <a:pt x="284" y="781"/>
                  </a:lnTo>
                  <a:lnTo>
                    <a:pt x="289" y="767"/>
                  </a:lnTo>
                  <a:lnTo>
                    <a:pt x="295" y="755"/>
                  </a:lnTo>
                  <a:lnTo>
                    <a:pt x="300" y="741"/>
                  </a:lnTo>
                  <a:lnTo>
                    <a:pt x="307" y="728"/>
                  </a:lnTo>
                  <a:lnTo>
                    <a:pt x="314" y="716"/>
                  </a:lnTo>
                  <a:lnTo>
                    <a:pt x="321" y="704"/>
                  </a:lnTo>
                  <a:lnTo>
                    <a:pt x="329" y="693"/>
                  </a:lnTo>
                  <a:lnTo>
                    <a:pt x="306" y="699"/>
                  </a:lnTo>
                  <a:lnTo>
                    <a:pt x="285" y="710"/>
                  </a:lnTo>
                  <a:lnTo>
                    <a:pt x="266" y="724"/>
                  </a:lnTo>
                  <a:lnTo>
                    <a:pt x="247" y="740"/>
                  </a:lnTo>
                  <a:lnTo>
                    <a:pt x="230" y="758"/>
                  </a:lnTo>
                  <a:lnTo>
                    <a:pt x="214" y="778"/>
                  </a:lnTo>
                  <a:lnTo>
                    <a:pt x="199" y="796"/>
                  </a:lnTo>
                  <a:lnTo>
                    <a:pt x="185" y="816"/>
                  </a:lnTo>
                  <a:lnTo>
                    <a:pt x="178" y="829"/>
                  </a:lnTo>
                  <a:lnTo>
                    <a:pt x="170" y="841"/>
                  </a:lnTo>
                  <a:lnTo>
                    <a:pt x="163" y="854"/>
                  </a:lnTo>
                  <a:lnTo>
                    <a:pt x="156" y="868"/>
                  </a:lnTo>
                  <a:lnTo>
                    <a:pt x="150" y="880"/>
                  </a:lnTo>
                  <a:lnTo>
                    <a:pt x="145" y="894"/>
                  </a:lnTo>
                  <a:lnTo>
                    <a:pt x="140" y="908"/>
                  </a:lnTo>
                  <a:lnTo>
                    <a:pt x="138" y="923"/>
                  </a:lnTo>
                  <a:lnTo>
                    <a:pt x="131" y="883"/>
                  </a:lnTo>
                  <a:lnTo>
                    <a:pt x="131" y="841"/>
                  </a:lnTo>
                  <a:lnTo>
                    <a:pt x="137" y="801"/>
                  </a:lnTo>
                  <a:lnTo>
                    <a:pt x="146" y="763"/>
                  </a:lnTo>
                  <a:lnTo>
                    <a:pt x="125" y="776"/>
                  </a:lnTo>
                  <a:lnTo>
                    <a:pt x="106" y="792"/>
                  </a:lnTo>
                  <a:lnTo>
                    <a:pt x="88" y="809"/>
                  </a:lnTo>
                  <a:lnTo>
                    <a:pt x="72" y="829"/>
                  </a:lnTo>
                  <a:lnTo>
                    <a:pt x="59" y="848"/>
                  </a:lnTo>
                  <a:lnTo>
                    <a:pt x="45" y="870"/>
                  </a:lnTo>
                  <a:lnTo>
                    <a:pt x="33" y="891"/>
                  </a:lnTo>
                  <a:lnTo>
                    <a:pt x="23" y="913"/>
                  </a:lnTo>
                  <a:lnTo>
                    <a:pt x="12" y="976"/>
                  </a:lnTo>
                  <a:lnTo>
                    <a:pt x="3" y="938"/>
                  </a:lnTo>
                  <a:lnTo>
                    <a:pt x="0" y="898"/>
                  </a:lnTo>
                  <a:lnTo>
                    <a:pt x="1" y="856"/>
                  </a:lnTo>
                  <a:lnTo>
                    <a:pt x="3" y="815"/>
                  </a:lnTo>
                  <a:lnTo>
                    <a:pt x="8" y="793"/>
                  </a:lnTo>
                  <a:lnTo>
                    <a:pt x="16" y="771"/>
                  </a:lnTo>
                  <a:lnTo>
                    <a:pt x="24" y="749"/>
                  </a:lnTo>
                  <a:lnTo>
                    <a:pt x="35" y="728"/>
                  </a:lnTo>
                  <a:lnTo>
                    <a:pt x="48" y="709"/>
                  </a:lnTo>
                  <a:lnTo>
                    <a:pt x="62" y="690"/>
                  </a:lnTo>
                  <a:lnTo>
                    <a:pt x="78" y="673"/>
                  </a:lnTo>
                  <a:lnTo>
                    <a:pt x="94" y="656"/>
                  </a:lnTo>
                  <a:lnTo>
                    <a:pt x="113" y="640"/>
                  </a:lnTo>
                  <a:lnTo>
                    <a:pt x="131" y="626"/>
                  </a:lnTo>
                  <a:lnTo>
                    <a:pt x="152" y="613"/>
                  </a:lnTo>
                  <a:lnTo>
                    <a:pt x="171" y="600"/>
                  </a:lnTo>
                  <a:lnTo>
                    <a:pt x="193" y="590"/>
                  </a:lnTo>
                  <a:lnTo>
                    <a:pt x="214" y="582"/>
                  </a:lnTo>
                  <a:lnTo>
                    <a:pt x="236" y="575"/>
                  </a:lnTo>
                  <a:lnTo>
                    <a:pt x="258" y="569"/>
                  </a:lnTo>
                  <a:lnTo>
                    <a:pt x="279" y="566"/>
                  </a:lnTo>
                  <a:lnTo>
                    <a:pt x="299" y="562"/>
                  </a:lnTo>
                  <a:lnTo>
                    <a:pt x="320" y="560"/>
                  </a:lnTo>
                  <a:lnTo>
                    <a:pt x="341" y="559"/>
                  </a:lnTo>
                  <a:lnTo>
                    <a:pt x="363" y="559"/>
                  </a:lnTo>
                  <a:lnTo>
                    <a:pt x="383" y="559"/>
                  </a:lnTo>
                  <a:lnTo>
                    <a:pt x="404" y="559"/>
                  </a:lnTo>
                  <a:lnTo>
                    <a:pt x="425" y="561"/>
                  </a:lnTo>
                  <a:lnTo>
                    <a:pt x="446" y="563"/>
                  </a:lnTo>
                  <a:lnTo>
                    <a:pt x="466" y="567"/>
                  </a:lnTo>
                  <a:lnTo>
                    <a:pt x="487" y="572"/>
                  </a:lnTo>
                  <a:lnTo>
                    <a:pt x="507" y="576"/>
                  </a:lnTo>
                  <a:lnTo>
                    <a:pt x="526" y="582"/>
                  </a:lnTo>
                  <a:lnTo>
                    <a:pt x="546" y="589"/>
                  </a:lnTo>
                  <a:lnTo>
                    <a:pt x="564" y="597"/>
                  </a:lnTo>
                  <a:lnTo>
                    <a:pt x="582" y="605"/>
                  </a:lnTo>
                  <a:lnTo>
                    <a:pt x="578" y="595"/>
                  </a:lnTo>
                  <a:lnTo>
                    <a:pt x="573" y="584"/>
                  </a:lnTo>
                  <a:lnTo>
                    <a:pt x="569" y="574"/>
                  </a:lnTo>
                  <a:lnTo>
                    <a:pt x="563" y="563"/>
                  </a:lnTo>
                  <a:lnTo>
                    <a:pt x="557" y="553"/>
                  </a:lnTo>
                  <a:lnTo>
                    <a:pt x="553" y="543"/>
                  </a:lnTo>
                  <a:lnTo>
                    <a:pt x="547" y="532"/>
                  </a:lnTo>
                  <a:lnTo>
                    <a:pt x="544" y="522"/>
                  </a:lnTo>
                  <a:lnTo>
                    <a:pt x="534" y="492"/>
                  </a:lnTo>
                  <a:lnTo>
                    <a:pt x="529" y="462"/>
                  </a:lnTo>
                  <a:lnTo>
                    <a:pt x="525" y="433"/>
                  </a:lnTo>
                  <a:lnTo>
                    <a:pt x="525" y="403"/>
                  </a:lnTo>
                  <a:lnTo>
                    <a:pt x="526" y="374"/>
                  </a:lnTo>
                  <a:lnTo>
                    <a:pt x="531" y="346"/>
                  </a:lnTo>
                  <a:lnTo>
                    <a:pt x="537" y="318"/>
                  </a:lnTo>
                  <a:lnTo>
                    <a:pt x="546" y="290"/>
                  </a:lnTo>
                  <a:lnTo>
                    <a:pt x="556" y="264"/>
                  </a:lnTo>
                  <a:lnTo>
                    <a:pt x="569" y="237"/>
                  </a:lnTo>
                  <a:lnTo>
                    <a:pt x="584" y="212"/>
                  </a:lnTo>
                  <a:lnTo>
                    <a:pt x="601" y="188"/>
                  </a:lnTo>
                  <a:lnTo>
                    <a:pt x="620" y="165"/>
                  </a:lnTo>
                  <a:lnTo>
                    <a:pt x="640" y="143"/>
                  </a:lnTo>
                  <a:lnTo>
                    <a:pt x="662" y="121"/>
                  </a:lnTo>
                  <a:lnTo>
                    <a:pt x="685" y="101"/>
                  </a:lnTo>
                  <a:lnTo>
                    <a:pt x="702" y="86"/>
                  </a:lnTo>
                  <a:lnTo>
                    <a:pt x="721" y="73"/>
                  </a:lnTo>
                  <a:lnTo>
                    <a:pt x="741" y="60"/>
                  </a:lnTo>
                  <a:lnTo>
                    <a:pt x="760" y="48"/>
                  </a:lnTo>
                  <a:lnTo>
                    <a:pt x="780" y="37"/>
                  </a:lnTo>
                  <a:lnTo>
                    <a:pt x="799" y="25"/>
                  </a:lnTo>
                  <a:lnTo>
                    <a:pt x="819" y="13"/>
                  </a:lnTo>
                  <a:lnTo>
                    <a:pt x="837" y="0"/>
                  </a:lnTo>
                  <a:lnTo>
                    <a:pt x="833" y="7"/>
                  </a:lnTo>
                  <a:lnTo>
                    <a:pt x="826" y="14"/>
                  </a:lnTo>
                  <a:lnTo>
                    <a:pt x="819" y="21"/>
                  </a:lnTo>
                  <a:lnTo>
                    <a:pt x="811" y="27"/>
                  </a:lnTo>
                  <a:lnTo>
                    <a:pt x="803" y="32"/>
                  </a:lnTo>
                  <a:lnTo>
                    <a:pt x="796" y="39"/>
                  </a:lnTo>
                  <a:lnTo>
                    <a:pt x="788" y="46"/>
                  </a:lnTo>
                  <a:lnTo>
                    <a:pt x="781" y="53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76" name="Freeform 134"/>
            <p:cNvSpPr>
              <a:spLocks/>
            </p:cNvSpPr>
            <p:nvPr/>
          </p:nvSpPr>
          <p:spPr bwMode="auto">
            <a:xfrm>
              <a:off x="4272" y="432"/>
              <a:ext cx="910" cy="1140"/>
            </a:xfrm>
            <a:custGeom>
              <a:avLst/>
              <a:gdLst>
                <a:gd name="T0" fmla="*/ 48 w 1820"/>
                <a:gd name="T1" fmla="*/ 10 h 2279"/>
                <a:gd name="T2" fmla="*/ 52 w 1820"/>
                <a:gd name="T3" fmla="*/ 11 h 2279"/>
                <a:gd name="T4" fmla="*/ 45 w 1820"/>
                <a:gd name="T5" fmla="*/ 20 h 2279"/>
                <a:gd name="T6" fmla="*/ 41 w 1820"/>
                <a:gd name="T7" fmla="*/ 30 h 2279"/>
                <a:gd name="T8" fmla="*/ 48 w 1820"/>
                <a:gd name="T9" fmla="*/ 27 h 2279"/>
                <a:gd name="T10" fmla="*/ 42 w 1820"/>
                <a:gd name="T11" fmla="*/ 39 h 2279"/>
                <a:gd name="T12" fmla="*/ 54 w 1820"/>
                <a:gd name="T13" fmla="*/ 29 h 2279"/>
                <a:gd name="T14" fmla="*/ 80 w 1820"/>
                <a:gd name="T15" fmla="*/ 25 h 2279"/>
                <a:gd name="T16" fmla="*/ 92 w 1820"/>
                <a:gd name="T17" fmla="*/ 51 h 2279"/>
                <a:gd name="T18" fmla="*/ 83 w 1820"/>
                <a:gd name="T19" fmla="*/ 38 h 2279"/>
                <a:gd name="T20" fmla="*/ 76 w 1820"/>
                <a:gd name="T21" fmla="*/ 36 h 2279"/>
                <a:gd name="T22" fmla="*/ 70 w 1820"/>
                <a:gd name="T23" fmla="*/ 35 h 2279"/>
                <a:gd name="T24" fmla="*/ 67 w 1820"/>
                <a:gd name="T25" fmla="*/ 38 h 2279"/>
                <a:gd name="T26" fmla="*/ 58 w 1820"/>
                <a:gd name="T27" fmla="*/ 39 h 2279"/>
                <a:gd name="T28" fmla="*/ 60 w 1820"/>
                <a:gd name="T29" fmla="*/ 44 h 2279"/>
                <a:gd name="T30" fmla="*/ 48 w 1820"/>
                <a:gd name="T31" fmla="*/ 42 h 2279"/>
                <a:gd name="T32" fmla="*/ 50 w 1820"/>
                <a:gd name="T33" fmla="*/ 46 h 2279"/>
                <a:gd name="T34" fmla="*/ 62 w 1820"/>
                <a:gd name="T35" fmla="*/ 52 h 2279"/>
                <a:gd name="T36" fmla="*/ 76 w 1820"/>
                <a:gd name="T37" fmla="*/ 67 h 2279"/>
                <a:gd name="T38" fmla="*/ 80 w 1820"/>
                <a:gd name="T39" fmla="*/ 109 h 2279"/>
                <a:gd name="T40" fmla="*/ 95 w 1820"/>
                <a:gd name="T41" fmla="*/ 111 h 2279"/>
                <a:gd name="T42" fmla="*/ 107 w 1820"/>
                <a:gd name="T43" fmla="*/ 122 h 2279"/>
                <a:gd name="T44" fmla="*/ 113 w 1820"/>
                <a:gd name="T45" fmla="*/ 131 h 2279"/>
                <a:gd name="T46" fmla="*/ 100 w 1820"/>
                <a:gd name="T47" fmla="*/ 136 h 2279"/>
                <a:gd name="T48" fmla="*/ 85 w 1820"/>
                <a:gd name="T49" fmla="*/ 132 h 2279"/>
                <a:gd name="T50" fmla="*/ 74 w 1820"/>
                <a:gd name="T51" fmla="*/ 140 h 2279"/>
                <a:gd name="T52" fmla="*/ 62 w 1820"/>
                <a:gd name="T53" fmla="*/ 143 h 2279"/>
                <a:gd name="T54" fmla="*/ 48 w 1820"/>
                <a:gd name="T55" fmla="*/ 138 h 2279"/>
                <a:gd name="T56" fmla="*/ 35 w 1820"/>
                <a:gd name="T57" fmla="*/ 130 h 2279"/>
                <a:gd name="T58" fmla="*/ 24 w 1820"/>
                <a:gd name="T59" fmla="*/ 131 h 2279"/>
                <a:gd name="T60" fmla="*/ 16 w 1820"/>
                <a:gd name="T61" fmla="*/ 129 h 2279"/>
                <a:gd name="T62" fmla="*/ 24 w 1820"/>
                <a:gd name="T63" fmla="*/ 119 h 2279"/>
                <a:gd name="T64" fmla="*/ 33 w 1820"/>
                <a:gd name="T65" fmla="*/ 110 h 2279"/>
                <a:gd name="T66" fmla="*/ 48 w 1820"/>
                <a:gd name="T67" fmla="*/ 107 h 2279"/>
                <a:gd name="T68" fmla="*/ 61 w 1820"/>
                <a:gd name="T69" fmla="*/ 103 h 2279"/>
                <a:gd name="T70" fmla="*/ 63 w 1820"/>
                <a:gd name="T71" fmla="*/ 65 h 2279"/>
                <a:gd name="T72" fmla="*/ 50 w 1820"/>
                <a:gd name="T73" fmla="*/ 50 h 2279"/>
                <a:gd name="T74" fmla="*/ 38 w 1820"/>
                <a:gd name="T75" fmla="*/ 50 h 2279"/>
                <a:gd name="T76" fmla="*/ 37 w 1820"/>
                <a:gd name="T77" fmla="*/ 62 h 2279"/>
                <a:gd name="T78" fmla="*/ 35 w 1820"/>
                <a:gd name="T79" fmla="*/ 62 h 2279"/>
                <a:gd name="T80" fmla="*/ 34 w 1820"/>
                <a:gd name="T81" fmla="*/ 68 h 2279"/>
                <a:gd name="T82" fmla="*/ 28 w 1820"/>
                <a:gd name="T83" fmla="*/ 67 h 2279"/>
                <a:gd name="T84" fmla="*/ 34 w 1820"/>
                <a:gd name="T85" fmla="*/ 81 h 2279"/>
                <a:gd name="T86" fmla="*/ 28 w 1820"/>
                <a:gd name="T87" fmla="*/ 81 h 2279"/>
                <a:gd name="T88" fmla="*/ 31 w 1820"/>
                <a:gd name="T89" fmla="*/ 90 h 2279"/>
                <a:gd name="T90" fmla="*/ 20 w 1820"/>
                <a:gd name="T91" fmla="*/ 63 h 2279"/>
                <a:gd name="T92" fmla="*/ 33 w 1820"/>
                <a:gd name="T93" fmla="*/ 48 h 2279"/>
                <a:gd name="T94" fmla="*/ 33 w 1820"/>
                <a:gd name="T95" fmla="*/ 44 h 2279"/>
                <a:gd name="T96" fmla="*/ 28 w 1820"/>
                <a:gd name="T97" fmla="*/ 44 h 2279"/>
                <a:gd name="T98" fmla="*/ 22 w 1820"/>
                <a:gd name="T99" fmla="*/ 46 h 2279"/>
                <a:gd name="T100" fmla="*/ 19 w 1820"/>
                <a:gd name="T101" fmla="*/ 47 h 2279"/>
                <a:gd name="T102" fmla="*/ 12 w 1820"/>
                <a:gd name="T103" fmla="*/ 51 h 2279"/>
                <a:gd name="T104" fmla="*/ 10 w 1820"/>
                <a:gd name="T105" fmla="*/ 48 h 2279"/>
                <a:gd name="T106" fmla="*/ 1 w 1820"/>
                <a:gd name="T107" fmla="*/ 54 h 2279"/>
                <a:gd name="T108" fmla="*/ 10 w 1820"/>
                <a:gd name="T109" fmla="*/ 39 h 2279"/>
                <a:gd name="T110" fmla="*/ 26 w 1820"/>
                <a:gd name="T111" fmla="*/ 35 h 2279"/>
                <a:gd name="T112" fmla="*/ 36 w 1820"/>
                <a:gd name="T113" fmla="*/ 36 h 2279"/>
                <a:gd name="T114" fmla="*/ 34 w 1820"/>
                <a:gd name="T115" fmla="*/ 20 h 2279"/>
                <a:gd name="T116" fmla="*/ 47 w 1820"/>
                <a:gd name="T117" fmla="*/ 4 h 2279"/>
                <a:gd name="T118" fmla="*/ 50 w 1820"/>
                <a:gd name="T119" fmla="*/ 3 h 227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20"/>
                <a:gd name="T181" fmla="*/ 0 h 2279"/>
                <a:gd name="T182" fmla="*/ 1820 w 1820"/>
                <a:gd name="T183" fmla="*/ 2279 h 227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20" h="2279">
                  <a:moveTo>
                    <a:pt x="781" y="53"/>
                  </a:moveTo>
                  <a:lnTo>
                    <a:pt x="769" y="67"/>
                  </a:lnTo>
                  <a:lnTo>
                    <a:pt x="758" y="81"/>
                  </a:lnTo>
                  <a:lnTo>
                    <a:pt x="747" y="96"/>
                  </a:lnTo>
                  <a:lnTo>
                    <a:pt x="738" y="111"/>
                  </a:lnTo>
                  <a:lnTo>
                    <a:pt x="729" y="126"/>
                  </a:lnTo>
                  <a:lnTo>
                    <a:pt x="721" y="141"/>
                  </a:lnTo>
                  <a:lnTo>
                    <a:pt x="714" y="157"/>
                  </a:lnTo>
                  <a:lnTo>
                    <a:pt x="708" y="173"/>
                  </a:lnTo>
                  <a:lnTo>
                    <a:pt x="727" y="166"/>
                  </a:lnTo>
                  <a:lnTo>
                    <a:pt x="747" y="159"/>
                  </a:lnTo>
                  <a:lnTo>
                    <a:pt x="767" y="154"/>
                  </a:lnTo>
                  <a:lnTo>
                    <a:pt x="789" y="150"/>
                  </a:lnTo>
                  <a:lnTo>
                    <a:pt x="810" y="147"/>
                  </a:lnTo>
                  <a:lnTo>
                    <a:pt x="832" y="146"/>
                  </a:lnTo>
                  <a:lnTo>
                    <a:pt x="853" y="147"/>
                  </a:lnTo>
                  <a:lnTo>
                    <a:pt x="875" y="150"/>
                  </a:lnTo>
                  <a:lnTo>
                    <a:pt x="870" y="154"/>
                  </a:lnTo>
                  <a:lnTo>
                    <a:pt x="861" y="158"/>
                  </a:lnTo>
                  <a:lnTo>
                    <a:pt x="853" y="160"/>
                  </a:lnTo>
                  <a:lnTo>
                    <a:pt x="844" y="162"/>
                  </a:lnTo>
                  <a:lnTo>
                    <a:pt x="835" y="165"/>
                  </a:lnTo>
                  <a:lnTo>
                    <a:pt x="826" y="167"/>
                  </a:lnTo>
                  <a:lnTo>
                    <a:pt x="817" y="169"/>
                  </a:lnTo>
                  <a:lnTo>
                    <a:pt x="808" y="173"/>
                  </a:lnTo>
                  <a:lnTo>
                    <a:pt x="784" y="187"/>
                  </a:lnTo>
                  <a:lnTo>
                    <a:pt x="761" y="204"/>
                  </a:lnTo>
                  <a:lnTo>
                    <a:pt x="739" y="225"/>
                  </a:lnTo>
                  <a:lnTo>
                    <a:pt x="720" y="247"/>
                  </a:lnTo>
                  <a:lnTo>
                    <a:pt x="702" y="271"/>
                  </a:lnTo>
                  <a:lnTo>
                    <a:pt x="688" y="295"/>
                  </a:lnTo>
                  <a:lnTo>
                    <a:pt x="676" y="320"/>
                  </a:lnTo>
                  <a:lnTo>
                    <a:pt x="667" y="347"/>
                  </a:lnTo>
                  <a:lnTo>
                    <a:pt x="683" y="338"/>
                  </a:lnTo>
                  <a:lnTo>
                    <a:pt x="699" y="330"/>
                  </a:lnTo>
                  <a:lnTo>
                    <a:pt x="716" y="320"/>
                  </a:lnTo>
                  <a:lnTo>
                    <a:pt x="734" y="312"/>
                  </a:lnTo>
                  <a:lnTo>
                    <a:pt x="751" y="304"/>
                  </a:lnTo>
                  <a:lnTo>
                    <a:pt x="768" y="296"/>
                  </a:lnTo>
                  <a:lnTo>
                    <a:pt x="787" y="288"/>
                  </a:lnTo>
                  <a:lnTo>
                    <a:pt x="804" y="281"/>
                  </a:lnTo>
                  <a:lnTo>
                    <a:pt x="776" y="304"/>
                  </a:lnTo>
                  <a:lnTo>
                    <a:pt x="750" y="327"/>
                  </a:lnTo>
                  <a:lnTo>
                    <a:pt x="722" y="353"/>
                  </a:lnTo>
                  <a:lnTo>
                    <a:pt x="698" y="378"/>
                  </a:lnTo>
                  <a:lnTo>
                    <a:pt x="676" y="407"/>
                  </a:lnTo>
                  <a:lnTo>
                    <a:pt x="659" y="437"/>
                  </a:lnTo>
                  <a:lnTo>
                    <a:pt x="647" y="468"/>
                  </a:lnTo>
                  <a:lnTo>
                    <a:pt x="641" y="502"/>
                  </a:lnTo>
                  <a:lnTo>
                    <a:pt x="659" y="487"/>
                  </a:lnTo>
                  <a:lnTo>
                    <a:pt x="675" y="474"/>
                  </a:lnTo>
                  <a:lnTo>
                    <a:pt x="692" y="460"/>
                  </a:lnTo>
                  <a:lnTo>
                    <a:pt x="711" y="447"/>
                  </a:lnTo>
                  <a:lnTo>
                    <a:pt x="728" y="434"/>
                  </a:lnTo>
                  <a:lnTo>
                    <a:pt x="746" y="424"/>
                  </a:lnTo>
                  <a:lnTo>
                    <a:pt x="766" y="414"/>
                  </a:lnTo>
                  <a:lnTo>
                    <a:pt x="785" y="404"/>
                  </a:lnTo>
                  <a:lnTo>
                    <a:pt x="779" y="413"/>
                  </a:lnTo>
                  <a:lnTo>
                    <a:pt x="770" y="419"/>
                  </a:lnTo>
                  <a:lnTo>
                    <a:pt x="761" y="428"/>
                  </a:lnTo>
                  <a:lnTo>
                    <a:pt x="753" y="434"/>
                  </a:lnTo>
                  <a:lnTo>
                    <a:pt x="744" y="442"/>
                  </a:lnTo>
                  <a:lnTo>
                    <a:pt x="737" y="451"/>
                  </a:lnTo>
                  <a:lnTo>
                    <a:pt x="730" y="461"/>
                  </a:lnTo>
                  <a:lnTo>
                    <a:pt x="727" y="471"/>
                  </a:lnTo>
                  <a:lnTo>
                    <a:pt x="716" y="491"/>
                  </a:lnTo>
                  <a:lnTo>
                    <a:pt x="705" y="510"/>
                  </a:lnTo>
                  <a:lnTo>
                    <a:pt x="694" y="530"/>
                  </a:lnTo>
                  <a:lnTo>
                    <a:pt x="684" y="551"/>
                  </a:lnTo>
                  <a:lnTo>
                    <a:pt x="676" y="572"/>
                  </a:lnTo>
                  <a:lnTo>
                    <a:pt x="670" y="593"/>
                  </a:lnTo>
                  <a:lnTo>
                    <a:pt x="669" y="616"/>
                  </a:lnTo>
                  <a:lnTo>
                    <a:pt x="670" y="641"/>
                  </a:lnTo>
                  <a:lnTo>
                    <a:pt x="682" y="626"/>
                  </a:lnTo>
                  <a:lnTo>
                    <a:pt x="692" y="610"/>
                  </a:lnTo>
                  <a:lnTo>
                    <a:pt x="704" y="593"/>
                  </a:lnTo>
                  <a:lnTo>
                    <a:pt x="716" y="577"/>
                  </a:lnTo>
                  <a:lnTo>
                    <a:pt x="729" y="561"/>
                  </a:lnTo>
                  <a:lnTo>
                    <a:pt x="742" y="545"/>
                  </a:lnTo>
                  <a:lnTo>
                    <a:pt x="757" y="530"/>
                  </a:lnTo>
                  <a:lnTo>
                    <a:pt x="773" y="516"/>
                  </a:lnTo>
                  <a:lnTo>
                    <a:pt x="799" y="493"/>
                  </a:lnTo>
                  <a:lnTo>
                    <a:pt x="828" y="472"/>
                  </a:lnTo>
                  <a:lnTo>
                    <a:pt x="858" y="453"/>
                  </a:lnTo>
                  <a:lnTo>
                    <a:pt x="889" y="436"/>
                  </a:lnTo>
                  <a:lnTo>
                    <a:pt x="921" y="421"/>
                  </a:lnTo>
                  <a:lnTo>
                    <a:pt x="954" y="408"/>
                  </a:lnTo>
                  <a:lnTo>
                    <a:pt x="988" y="396"/>
                  </a:lnTo>
                  <a:lnTo>
                    <a:pt x="1022" y="387"/>
                  </a:lnTo>
                  <a:lnTo>
                    <a:pt x="1057" y="381"/>
                  </a:lnTo>
                  <a:lnTo>
                    <a:pt x="1092" y="377"/>
                  </a:lnTo>
                  <a:lnTo>
                    <a:pt x="1128" y="376"/>
                  </a:lnTo>
                  <a:lnTo>
                    <a:pt x="1162" y="377"/>
                  </a:lnTo>
                  <a:lnTo>
                    <a:pt x="1198" y="380"/>
                  </a:lnTo>
                  <a:lnTo>
                    <a:pt x="1232" y="386"/>
                  </a:lnTo>
                  <a:lnTo>
                    <a:pt x="1267" y="395"/>
                  </a:lnTo>
                  <a:lnTo>
                    <a:pt x="1302" y="408"/>
                  </a:lnTo>
                  <a:lnTo>
                    <a:pt x="1338" y="428"/>
                  </a:lnTo>
                  <a:lnTo>
                    <a:pt x="1372" y="452"/>
                  </a:lnTo>
                  <a:lnTo>
                    <a:pt x="1401" y="481"/>
                  </a:lnTo>
                  <a:lnTo>
                    <a:pt x="1425" y="513"/>
                  </a:lnTo>
                  <a:lnTo>
                    <a:pt x="1444" y="548"/>
                  </a:lnTo>
                  <a:lnTo>
                    <a:pt x="1459" y="587"/>
                  </a:lnTo>
                  <a:lnTo>
                    <a:pt x="1470" y="627"/>
                  </a:lnTo>
                  <a:lnTo>
                    <a:pt x="1473" y="667"/>
                  </a:lnTo>
                  <a:lnTo>
                    <a:pt x="1471" y="716"/>
                  </a:lnTo>
                  <a:lnTo>
                    <a:pt x="1466" y="764"/>
                  </a:lnTo>
                  <a:lnTo>
                    <a:pt x="1458" y="810"/>
                  </a:lnTo>
                  <a:lnTo>
                    <a:pt x="1444" y="854"/>
                  </a:lnTo>
                  <a:lnTo>
                    <a:pt x="1440" y="857"/>
                  </a:lnTo>
                  <a:lnTo>
                    <a:pt x="1444" y="812"/>
                  </a:lnTo>
                  <a:lnTo>
                    <a:pt x="1443" y="769"/>
                  </a:lnTo>
                  <a:lnTo>
                    <a:pt x="1435" y="727"/>
                  </a:lnTo>
                  <a:lnTo>
                    <a:pt x="1421" y="688"/>
                  </a:lnTo>
                  <a:lnTo>
                    <a:pt x="1401" y="650"/>
                  </a:lnTo>
                  <a:lnTo>
                    <a:pt x="1375" y="616"/>
                  </a:lnTo>
                  <a:lnTo>
                    <a:pt x="1345" y="584"/>
                  </a:lnTo>
                  <a:lnTo>
                    <a:pt x="1310" y="557"/>
                  </a:lnTo>
                  <a:lnTo>
                    <a:pt x="1314" y="582"/>
                  </a:lnTo>
                  <a:lnTo>
                    <a:pt x="1317" y="606"/>
                  </a:lnTo>
                  <a:lnTo>
                    <a:pt x="1317" y="631"/>
                  </a:lnTo>
                  <a:lnTo>
                    <a:pt x="1313" y="657"/>
                  </a:lnTo>
                  <a:lnTo>
                    <a:pt x="1308" y="682"/>
                  </a:lnTo>
                  <a:lnTo>
                    <a:pt x="1303" y="706"/>
                  </a:lnTo>
                  <a:lnTo>
                    <a:pt x="1295" y="729"/>
                  </a:lnTo>
                  <a:lnTo>
                    <a:pt x="1285" y="751"/>
                  </a:lnTo>
                  <a:lnTo>
                    <a:pt x="1284" y="719"/>
                  </a:lnTo>
                  <a:lnTo>
                    <a:pt x="1280" y="687"/>
                  </a:lnTo>
                  <a:lnTo>
                    <a:pt x="1269" y="657"/>
                  </a:lnTo>
                  <a:lnTo>
                    <a:pt x="1255" y="628"/>
                  </a:lnTo>
                  <a:lnTo>
                    <a:pt x="1237" y="602"/>
                  </a:lnTo>
                  <a:lnTo>
                    <a:pt x="1215" y="576"/>
                  </a:lnTo>
                  <a:lnTo>
                    <a:pt x="1190" y="555"/>
                  </a:lnTo>
                  <a:lnTo>
                    <a:pt x="1162" y="537"/>
                  </a:lnTo>
                  <a:lnTo>
                    <a:pt x="1149" y="530"/>
                  </a:lnTo>
                  <a:lnTo>
                    <a:pt x="1137" y="524"/>
                  </a:lnTo>
                  <a:lnTo>
                    <a:pt x="1124" y="519"/>
                  </a:lnTo>
                  <a:lnTo>
                    <a:pt x="1111" y="514"/>
                  </a:lnTo>
                  <a:lnTo>
                    <a:pt x="1099" y="508"/>
                  </a:lnTo>
                  <a:lnTo>
                    <a:pt x="1085" y="505"/>
                  </a:lnTo>
                  <a:lnTo>
                    <a:pt x="1072" y="501"/>
                  </a:lnTo>
                  <a:lnTo>
                    <a:pt x="1058" y="498"/>
                  </a:lnTo>
                  <a:lnTo>
                    <a:pt x="1084" y="522"/>
                  </a:lnTo>
                  <a:lnTo>
                    <a:pt x="1107" y="550"/>
                  </a:lnTo>
                  <a:lnTo>
                    <a:pt x="1128" y="577"/>
                  </a:lnTo>
                  <a:lnTo>
                    <a:pt x="1144" y="608"/>
                  </a:lnTo>
                  <a:lnTo>
                    <a:pt x="1156" y="640"/>
                  </a:lnTo>
                  <a:lnTo>
                    <a:pt x="1166" y="673"/>
                  </a:lnTo>
                  <a:lnTo>
                    <a:pt x="1171" y="709"/>
                  </a:lnTo>
                  <a:lnTo>
                    <a:pt x="1173" y="744"/>
                  </a:lnTo>
                  <a:lnTo>
                    <a:pt x="1166" y="718"/>
                  </a:lnTo>
                  <a:lnTo>
                    <a:pt x="1153" y="693"/>
                  </a:lnTo>
                  <a:lnTo>
                    <a:pt x="1136" y="668"/>
                  </a:lnTo>
                  <a:lnTo>
                    <a:pt x="1116" y="645"/>
                  </a:lnTo>
                  <a:lnTo>
                    <a:pt x="1093" y="626"/>
                  </a:lnTo>
                  <a:lnTo>
                    <a:pt x="1068" y="608"/>
                  </a:lnTo>
                  <a:lnTo>
                    <a:pt x="1042" y="595"/>
                  </a:lnTo>
                  <a:lnTo>
                    <a:pt x="1016" y="585"/>
                  </a:lnTo>
                  <a:lnTo>
                    <a:pt x="1002" y="582"/>
                  </a:lnTo>
                  <a:lnTo>
                    <a:pt x="986" y="580"/>
                  </a:lnTo>
                  <a:lnTo>
                    <a:pt x="971" y="578"/>
                  </a:lnTo>
                  <a:lnTo>
                    <a:pt x="955" y="578"/>
                  </a:lnTo>
                  <a:lnTo>
                    <a:pt x="939" y="581"/>
                  </a:lnTo>
                  <a:lnTo>
                    <a:pt x="924" y="583"/>
                  </a:lnTo>
                  <a:lnTo>
                    <a:pt x="909" y="588"/>
                  </a:lnTo>
                  <a:lnTo>
                    <a:pt x="895" y="593"/>
                  </a:lnTo>
                  <a:lnTo>
                    <a:pt x="911" y="606"/>
                  </a:lnTo>
                  <a:lnTo>
                    <a:pt x="925" y="620"/>
                  </a:lnTo>
                  <a:lnTo>
                    <a:pt x="936" y="636"/>
                  </a:lnTo>
                  <a:lnTo>
                    <a:pt x="947" y="652"/>
                  </a:lnTo>
                  <a:lnTo>
                    <a:pt x="956" y="669"/>
                  </a:lnTo>
                  <a:lnTo>
                    <a:pt x="963" y="687"/>
                  </a:lnTo>
                  <a:lnTo>
                    <a:pt x="969" y="705"/>
                  </a:lnTo>
                  <a:lnTo>
                    <a:pt x="973" y="724"/>
                  </a:lnTo>
                  <a:lnTo>
                    <a:pt x="967" y="720"/>
                  </a:lnTo>
                  <a:lnTo>
                    <a:pt x="962" y="716"/>
                  </a:lnTo>
                  <a:lnTo>
                    <a:pt x="958" y="711"/>
                  </a:lnTo>
                  <a:lnTo>
                    <a:pt x="955" y="705"/>
                  </a:lnTo>
                  <a:lnTo>
                    <a:pt x="951" y="699"/>
                  </a:lnTo>
                  <a:lnTo>
                    <a:pt x="948" y="694"/>
                  </a:lnTo>
                  <a:lnTo>
                    <a:pt x="943" y="688"/>
                  </a:lnTo>
                  <a:lnTo>
                    <a:pt x="939" y="683"/>
                  </a:lnTo>
                  <a:lnTo>
                    <a:pt x="921" y="672"/>
                  </a:lnTo>
                  <a:lnTo>
                    <a:pt x="902" y="663"/>
                  </a:lnTo>
                  <a:lnTo>
                    <a:pt x="882" y="656"/>
                  </a:lnTo>
                  <a:lnTo>
                    <a:pt x="861" y="650"/>
                  </a:lnTo>
                  <a:lnTo>
                    <a:pt x="841" y="648"/>
                  </a:lnTo>
                  <a:lnTo>
                    <a:pt x="819" y="646"/>
                  </a:lnTo>
                  <a:lnTo>
                    <a:pt x="797" y="649"/>
                  </a:lnTo>
                  <a:lnTo>
                    <a:pt x="775" y="653"/>
                  </a:lnTo>
                  <a:lnTo>
                    <a:pt x="766" y="656"/>
                  </a:lnTo>
                  <a:lnTo>
                    <a:pt x="757" y="659"/>
                  </a:lnTo>
                  <a:lnTo>
                    <a:pt x="747" y="664"/>
                  </a:lnTo>
                  <a:lnTo>
                    <a:pt x="739" y="668"/>
                  </a:lnTo>
                  <a:lnTo>
                    <a:pt x="730" y="673"/>
                  </a:lnTo>
                  <a:lnTo>
                    <a:pt x="722" y="679"/>
                  </a:lnTo>
                  <a:lnTo>
                    <a:pt x="714" y="684"/>
                  </a:lnTo>
                  <a:lnTo>
                    <a:pt x="706" y="690"/>
                  </a:lnTo>
                  <a:lnTo>
                    <a:pt x="720" y="699"/>
                  </a:lnTo>
                  <a:lnTo>
                    <a:pt x="734" y="706"/>
                  </a:lnTo>
                  <a:lnTo>
                    <a:pt x="749" y="714"/>
                  </a:lnTo>
                  <a:lnTo>
                    <a:pt x="762" y="720"/>
                  </a:lnTo>
                  <a:lnTo>
                    <a:pt x="777" y="726"/>
                  </a:lnTo>
                  <a:lnTo>
                    <a:pt x="792" y="732"/>
                  </a:lnTo>
                  <a:lnTo>
                    <a:pt x="808" y="737"/>
                  </a:lnTo>
                  <a:lnTo>
                    <a:pt x="823" y="742"/>
                  </a:lnTo>
                  <a:lnTo>
                    <a:pt x="838" y="748"/>
                  </a:lnTo>
                  <a:lnTo>
                    <a:pt x="853" y="754"/>
                  </a:lnTo>
                  <a:lnTo>
                    <a:pt x="868" y="759"/>
                  </a:lnTo>
                  <a:lnTo>
                    <a:pt x="883" y="766"/>
                  </a:lnTo>
                  <a:lnTo>
                    <a:pt x="898" y="773"/>
                  </a:lnTo>
                  <a:lnTo>
                    <a:pt x="912" y="780"/>
                  </a:lnTo>
                  <a:lnTo>
                    <a:pt x="926" y="789"/>
                  </a:lnTo>
                  <a:lnTo>
                    <a:pt x="940" y="799"/>
                  </a:lnTo>
                  <a:lnTo>
                    <a:pt x="961" y="816"/>
                  </a:lnTo>
                  <a:lnTo>
                    <a:pt x="981" y="832"/>
                  </a:lnTo>
                  <a:lnTo>
                    <a:pt x="1002" y="850"/>
                  </a:lnTo>
                  <a:lnTo>
                    <a:pt x="1022" y="868"/>
                  </a:lnTo>
                  <a:lnTo>
                    <a:pt x="1042" y="886"/>
                  </a:lnTo>
                  <a:lnTo>
                    <a:pt x="1063" y="905"/>
                  </a:lnTo>
                  <a:lnTo>
                    <a:pt x="1083" y="923"/>
                  </a:lnTo>
                  <a:lnTo>
                    <a:pt x="1102" y="943"/>
                  </a:lnTo>
                  <a:lnTo>
                    <a:pt x="1121" y="962"/>
                  </a:lnTo>
                  <a:lnTo>
                    <a:pt x="1139" y="983"/>
                  </a:lnTo>
                  <a:lnTo>
                    <a:pt x="1156" y="1003"/>
                  </a:lnTo>
                  <a:lnTo>
                    <a:pt x="1173" y="1024"/>
                  </a:lnTo>
                  <a:lnTo>
                    <a:pt x="1189" y="1045"/>
                  </a:lnTo>
                  <a:lnTo>
                    <a:pt x="1202" y="1067"/>
                  </a:lnTo>
                  <a:lnTo>
                    <a:pt x="1216" y="1089"/>
                  </a:lnTo>
                  <a:lnTo>
                    <a:pt x="1228" y="1112"/>
                  </a:lnTo>
                  <a:lnTo>
                    <a:pt x="1255" y="1171"/>
                  </a:lnTo>
                  <a:lnTo>
                    <a:pt x="1278" y="1233"/>
                  </a:lnTo>
                  <a:lnTo>
                    <a:pt x="1295" y="1297"/>
                  </a:lnTo>
                  <a:lnTo>
                    <a:pt x="1305" y="1364"/>
                  </a:lnTo>
                  <a:lnTo>
                    <a:pt x="1310" y="1433"/>
                  </a:lnTo>
                  <a:lnTo>
                    <a:pt x="1308" y="1501"/>
                  </a:lnTo>
                  <a:lnTo>
                    <a:pt x="1302" y="1569"/>
                  </a:lnTo>
                  <a:lnTo>
                    <a:pt x="1288" y="1635"/>
                  </a:lnTo>
                  <a:lnTo>
                    <a:pt x="1257" y="1733"/>
                  </a:lnTo>
                  <a:lnTo>
                    <a:pt x="1274" y="1735"/>
                  </a:lnTo>
                  <a:lnTo>
                    <a:pt x="1292" y="1735"/>
                  </a:lnTo>
                  <a:lnTo>
                    <a:pt x="1310" y="1734"/>
                  </a:lnTo>
                  <a:lnTo>
                    <a:pt x="1327" y="1732"/>
                  </a:lnTo>
                  <a:lnTo>
                    <a:pt x="1344" y="1730"/>
                  </a:lnTo>
                  <a:lnTo>
                    <a:pt x="1363" y="1727"/>
                  </a:lnTo>
                  <a:lnTo>
                    <a:pt x="1381" y="1727"/>
                  </a:lnTo>
                  <a:lnTo>
                    <a:pt x="1401" y="1730"/>
                  </a:lnTo>
                  <a:lnTo>
                    <a:pt x="1425" y="1734"/>
                  </a:lnTo>
                  <a:lnTo>
                    <a:pt x="1448" y="1740"/>
                  </a:lnTo>
                  <a:lnTo>
                    <a:pt x="1470" y="1748"/>
                  </a:lnTo>
                  <a:lnTo>
                    <a:pt x="1492" y="1757"/>
                  </a:lnTo>
                  <a:lnTo>
                    <a:pt x="1512" y="1769"/>
                  </a:lnTo>
                  <a:lnTo>
                    <a:pt x="1532" y="1784"/>
                  </a:lnTo>
                  <a:lnTo>
                    <a:pt x="1549" y="1801"/>
                  </a:lnTo>
                  <a:lnTo>
                    <a:pt x="1565" y="1822"/>
                  </a:lnTo>
                  <a:lnTo>
                    <a:pt x="1577" y="1838"/>
                  </a:lnTo>
                  <a:lnTo>
                    <a:pt x="1588" y="1854"/>
                  </a:lnTo>
                  <a:lnTo>
                    <a:pt x="1601" y="1871"/>
                  </a:lnTo>
                  <a:lnTo>
                    <a:pt x="1615" y="1887"/>
                  </a:lnTo>
                  <a:lnTo>
                    <a:pt x="1629" y="1902"/>
                  </a:lnTo>
                  <a:lnTo>
                    <a:pt x="1645" y="1916"/>
                  </a:lnTo>
                  <a:lnTo>
                    <a:pt x="1662" y="1927"/>
                  </a:lnTo>
                  <a:lnTo>
                    <a:pt x="1681" y="1935"/>
                  </a:lnTo>
                  <a:lnTo>
                    <a:pt x="1701" y="1939"/>
                  </a:lnTo>
                  <a:lnTo>
                    <a:pt x="1722" y="1945"/>
                  </a:lnTo>
                  <a:lnTo>
                    <a:pt x="1743" y="1953"/>
                  </a:lnTo>
                  <a:lnTo>
                    <a:pt x="1762" y="1964"/>
                  </a:lnTo>
                  <a:lnTo>
                    <a:pt x="1780" y="1976"/>
                  </a:lnTo>
                  <a:lnTo>
                    <a:pt x="1796" y="1992"/>
                  </a:lnTo>
                  <a:lnTo>
                    <a:pt x="1808" y="2010"/>
                  </a:lnTo>
                  <a:lnTo>
                    <a:pt x="1819" y="2030"/>
                  </a:lnTo>
                  <a:lnTo>
                    <a:pt x="1820" y="2043"/>
                  </a:lnTo>
                  <a:lnTo>
                    <a:pt x="1819" y="2056"/>
                  </a:lnTo>
                  <a:lnTo>
                    <a:pt x="1815" y="2067"/>
                  </a:lnTo>
                  <a:lnTo>
                    <a:pt x="1810" y="2078"/>
                  </a:lnTo>
                  <a:lnTo>
                    <a:pt x="1803" y="2088"/>
                  </a:lnTo>
                  <a:lnTo>
                    <a:pt x="1796" y="2097"/>
                  </a:lnTo>
                  <a:lnTo>
                    <a:pt x="1788" y="2108"/>
                  </a:lnTo>
                  <a:lnTo>
                    <a:pt x="1781" y="2118"/>
                  </a:lnTo>
                  <a:lnTo>
                    <a:pt x="1762" y="2129"/>
                  </a:lnTo>
                  <a:lnTo>
                    <a:pt x="1744" y="2140"/>
                  </a:lnTo>
                  <a:lnTo>
                    <a:pt x="1724" y="2148"/>
                  </a:lnTo>
                  <a:lnTo>
                    <a:pt x="1704" y="2155"/>
                  </a:lnTo>
                  <a:lnTo>
                    <a:pt x="1683" y="2159"/>
                  </a:lnTo>
                  <a:lnTo>
                    <a:pt x="1661" y="2164"/>
                  </a:lnTo>
                  <a:lnTo>
                    <a:pt x="1639" y="2166"/>
                  </a:lnTo>
                  <a:lnTo>
                    <a:pt x="1617" y="2169"/>
                  </a:lnTo>
                  <a:lnTo>
                    <a:pt x="1595" y="2169"/>
                  </a:lnTo>
                  <a:lnTo>
                    <a:pt x="1573" y="2166"/>
                  </a:lnTo>
                  <a:lnTo>
                    <a:pt x="1552" y="2162"/>
                  </a:lnTo>
                  <a:lnTo>
                    <a:pt x="1531" y="2155"/>
                  </a:lnTo>
                  <a:lnTo>
                    <a:pt x="1510" y="2148"/>
                  </a:lnTo>
                  <a:lnTo>
                    <a:pt x="1489" y="2140"/>
                  </a:lnTo>
                  <a:lnTo>
                    <a:pt x="1469" y="2133"/>
                  </a:lnTo>
                  <a:lnTo>
                    <a:pt x="1448" y="2125"/>
                  </a:lnTo>
                  <a:lnTo>
                    <a:pt x="1427" y="2119"/>
                  </a:lnTo>
                  <a:lnTo>
                    <a:pt x="1406" y="2113"/>
                  </a:lnTo>
                  <a:lnTo>
                    <a:pt x="1387" y="2110"/>
                  </a:lnTo>
                  <a:lnTo>
                    <a:pt x="1366" y="2110"/>
                  </a:lnTo>
                  <a:lnTo>
                    <a:pt x="1345" y="2111"/>
                  </a:lnTo>
                  <a:lnTo>
                    <a:pt x="1325" y="2117"/>
                  </a:lnTo>
                  <a:lnTo>
                    <a:pt x="1303" y="2125"/>
                  </a:lnTo>
                  <a:lnTo>
                    <a:pt x="1282" y="2139"/>
                  </a:lnTo>
                  <a:lnTo>
                    <a:pt x="1270" y="2150"/>
                  </a:lnTo>
                  <a:lnTo>
                    <a:pt x="1259" y="2162"/>
                  </a:lnTo>
                  <a:lnTo>
                    <a:pt x="1247" y="2172"/>
                  </a:lnTo>
                  <a:lnTo>
                    <a:pt x="1236" y="2182"/>
                  </a:lnTo>
                  <a:lnTo>
                    <a:pt x="1224" y="2193"/>
                  </a:lnTo>
                  <a:lnTo>
                    <a:pt x="1212" y="2203"/>
                  </a:lnTo>
                  <a:lnTo>
                    <a:pt x="1200" y="2212"/>
                  </a:lnTo>
                  <a:lnTo>
                    <a:pt x="1187" y="2220"/>
                  </a:lnTo>
                  <a:lnTo>
                    <a:pt x="1175" y="2229"/>
                  </a:lnTo>
                  <a:lnTo>
                    <a:pt x="1162" y="2237"/>
                  </a:lnTo>
                  <a:lnTo>
                    <a:pt x="1148" y="2244"/>
                  </a:lnTo>
                  <a:lnTo>
                    <a:pt x="1134" y="2250"/>
                  </a:lnTo>
                  <a:lnTo>
                    <a:pt x="1122" y="2255"/>
                  </a:lnTo>
                  <a:lnTo>
                    <a:pt x="1107" y="2261"/>
                  </a:lnTo>
                  <a:lnTo>
                    <a:pt x="1093" y="2264"/>
                  </a:lnTo>
                  <a:lnTo>
                    <a:pt x="1078" y="2268"/>
                  </a:lnTo>
                  <a:lnTo>
                    <a:pt x="1058" y="2272"/>
                  </a:lnTo>
                  <a:lnTo>
                    <a:pt x="1039" y="2277"/>
                  </a:lnTo>
                  <a:lnTo>
                    <a:pt x="1019" y="2278"/>
                  </a:lnTo>
                  <a:lnTo>
                    <a:pt x="1000" y="2279"/>
                  </a:lnTo>
                  <a:lnTo>
                    <a:pt x="980" y="2278"/>
                  </a:lnTo>
                  <a:lnTo>
                    <a:pt x="961" y="2276"/>
                  </a:lnTo>
                  <a:lnTo>
                    <a:pt x="942" y="2272"/>
                  </a:lnTo>
                  <a:lnTo>
                    <a:pt x="923" y="2269"/>
                  </a:lnTo>
                  <a:lnTo>
                    <a:pt x="904" y="2263"/>
                  </a:lnTo>
                  <a:lnTo>
                    <a:pt x="886" y="2257"/>
                  </a:lnTo>
                  <a:lnTo>
                    <a:pt x="867" y="2252"/>
                  </a:lnTo>
                  <a:lnTo>
                    <a:pt x="850" y="2244"/>
                  </a:lnTo>
                  <a:lnTo>
                    <a:pt x="833" y="2237"/>
                  </a:lnTo>
                  <a:lnTo>
                    <a:pt x="814" y="2229"/>
                  </a:lnTo>
                  <a:lnTo>
                    <a:pt x="798" y="2220"/>
                  </a:lnTo>
                  <a:lnTo>
                    <a:pt x="781" y="2212"/>
                  </a:lnTo>
                  <a:lnTo>
                    <a:pt x="762" y="2203"/>
                  </a:lnTo>
                  <a:lnTo>
                    <a:pt x="745" y="2194"/>
                  </a:lnTo>
                  <a:lnTo>
                    <a:pt x="727" y="2184"/>
                  </a:lnTo>
                  <a:lnTo>
                    <a:pt x="709" y="2173"/>
                  </a:lnTo>
                  <a:lnTo>
                    <a:pt x="692" y="2162"/>
                  </a:lnTo>
                  <a:lnTo>
                    <a:pt x="675" y="2150"/>
                  </a:lnTo>
                  <a:lnTo>
                    <a:pt x="659" y="2139"/>
                  </a:lnTo>
                  <a:lnTo>
                    <a:pt x="641" y="2127"/>
                  </a:lnTo>
                  <a:lnTo>
                    <a:pt x="624" y="2117"/>
                  </a:lnTo>
                  <a:lnTo>
                    <a:pt x="607" y="2106"/>
                  </a:lnTo>
                  <a:lnTo>
                    <a:pt x="588" y="2096"/>
                  </a:lnTo>
                  <a:lnTo>
                    <a:pt x="570" y="2088"/>
                  </a:lnTo>
                  <a:lnTo>
                    <a:pt x="552" y="2080"/>
                  </a:lnTo>
                  <a:lnTo>
                    <a:pt x="533" y="2074"/>
                  </a:lnTo>
                  <a:lnTo>
                    <a:pt x="514" y="2070"/>
                  </a:lnTo>
                  <a:lnTo>
                    <a:pt x="493" y="2066"/>
                  </a:lnTo>
                  <a:lnTo>
                    <a:pt x="481" y="2070"/>
                  </a:lnTo>
                  <a:lnTo>
                    <a:pt x="470" y="2072"/>
                  </a:lnTo>
                  <a:lnTo>
                    <a:pt x="457" y="2075"/>
                  </a:lnTo>
                  <a:lnTo>
                    <a:pt x="446" y="2078"/>
                  </a:lnTo>
                  <a:lnTo>
                    <a:pt x="433" y="2081"/>
                  </a:lnTo>
                  <a:lnTo>
                    <a:pt x="420" y="2083"/>
                  </a:lnTo>
                  <a:lnTo>
                    <a:pt x="408" y="2085"/>
                  </a:lnTo>
                  <a:lnTo>
                    <a:pt x="395" y="2087"/>
                  </a:lnTo>
                  <a:lnTo>
                    <a:pt x="382" y="2088"/>
                  </a:lnTo>
                  <a:lnTo>
                    <a:pt x="370" y="2089"/>
                  </a:lnTo>
                  <a:lnTo>
                    <a:pt x="357" y="2089"/>
                  </a:lnTo>
                  <a:lnTo>
                    <a:pt x="344" y="2088"/>
                  </a:lnTo>
                  <a:lnTo>
                    <a:pt x="333" y="2087"/>
                  </a:lnTo>
                  <a:lnTo>
                    <a:pt x="320" y="2086"/>
                  </a:lnTo>
                  <a:lnTo>
                    <a:pt x="307" y="2082"/>
                  </a:lnTo>
                  <a:lnTo>
                    <a:pt x="296" y="2079"/>
                  </a:lnTo>
                  <a:lnTo>
                    <a:pt x="285" y="2074"/>
                  </a:lnTo>
                  <a:lnTo>
                    <a:pt x="275" y="2070"/>
                  </a:lnTo>
                  <a:lnTo>
                    <a:pt x="264" y="2064"/>
                  </a:lnTo>
                  <a:lnTo>
                    <a:pt x="254" y="2057"/>
                  </a:lnTo>
                  <a:lnTo>
                    <a:pt x="245" y="2050"/>
                  </a:lnTo>
                  <a:lnTo>
                    <a:pt x="238" y="2041"/>
                  </a:lnTo>
                  <a:lnTo>
                    <a:pt x="234" y="2030"/>
                  </a:lnTo>
                  <a:lnTo>
                    <a:pt x="232" y="2018"/>
                  </a:lnTo>
                  <a:lnTo>
                    <a:pt x="239" y="1992"/>
                  </a:lnTo>
                  <a:lnTo>
                    <a:pt x="251" y="1974"/>
                  </a:lnTo>
                  <a:lnTo>
                    <a:pt x="268" y="1960"/>
                  </a:lnTo>
                  <a:lnTo>
                    <a:pt x="289" y="1949"/>
                  </a:lnTo>
                  <a:lnTo>
                    <a:pt x="310" y="1939"/>
                  </a:lnTo>
                  <a:lnTo>
                    <a:pt x="333" y="1930"/>
                  </a:lnTo>
                  <a:lnTo>
                    <a:pt x="353" y="1919"/>
                  </a:lnTo>
                  <a:lnTo>
                    <a:pt x="372" y="1905"/>
                  </a:lnTo>
                  <a:lnTo>
                    <a:pt x="378" y="1891"/>
                  </a:lnTo>
                  <a:lnTo>
                    <a:pt x="385" y="1876"/>
                  </a:lnTo>
                  <a:lnTo>
                    <a:pt x="393" y="1861"/>
                  </a:lnTo>
                  <a:lnTo>
                    <a:pt x="402" y="1847"/>
                  </a:lnTo>
                  <a:lnTo>
                    <a:pt x="411" y="1832"/>
                  </a:lnTo>
                  <a:lnTo>
                    <a:pt x="423" y="1818"/>
                  </a:lnTo>
                  <a:lnTo>
                    <a:pt x="434" y="1806"/>
                  </a:lnTo>
                  <a:lnTo>
                    <a:pt x="446" y="1793"/>
                  </a:lnTo>
                  <a:lnTo>
                    <a:pt x="459" y="1781"/>
                  </a:lnTo>
                  <a:lnTo>
                    <a:pt x="472" y="1771"/>
                  </a:lnTo>
                  <a:lnTo>
                    <a:pt x="487" y="1762"/>
                  </a:lnTo>
                  <a:lnTo>
                    <a:pt x="502" y="1754"/>
                  </a:lnTo>
                  <a:lnTo>
                    <a:pt x="517" y="1748"/>
                  </a:lnTo>
                  <a:lnTo>
                    <a:pt x="533" y="1742"/>
                  </a:lnTo>
                  <a:lnTo>
                    <a:pt x="549" y="1740"/>
                  </a:lnTo>
                  <a:lnTo>
                    <a:pt x="567" y="1739"/>
                  </a:lnTo>
                  <a:lnTo>
                    <a:pt x="590" y="1739"/>
                  </a:lnTo>
                  <a:lnTo>
                    <a:pt x="613" y="1742"/>
                  </a:lnTo>
                  <a:lnTo>
                    <a:pt x="636" y="1746"/>
                  </a:lnTo>
                  <a:lnTo>
                    <a:pt x="659" y="1749"/>
                  </a:lnTo>
                  <a:lnTo>
                    <a:pt x="682" y="1752"/>
                  </a:lnTo>
                  <a:lnTo>
                    <a:pt x="704" y="1749"/>
                  </a:lnTo>
                  <a:lnTo>
                    <a:pt x="724" y="1742"/>
                  </a:lnTo>
                  <a:lnTo>
                    <a:pt x="744" y="1728"/>
                  </a:lnTo>
                  <a:lnTo>
                    <a:pt x="762" y="1709"/>
                  </a:lnTo>
                  <a:lnTo>
                    <a:pt x="782" y="1690"/>
                  </a:lnTo>
                  <a:lnTo>
                    <a:pt x="802" y="1673"/>
                  </a:lnTo>
                  <a:lnTo>
                    <a:pt x="823" y="1658"/>
                  </a:lnTo>
                  <a:lnTo>
                    <a:pt x="846" y="1647"/>
                  </a:lnTo>
                  <a:lnTo>
                    <a:pt x="871" y="1637"/>
                  </a:lnTo>
                  <a:lnTo>
                    <a:pt x="896" y="1632"/>
                  </a:lnTo>
                  <a:lnTo>
                    <a:pt x="923" y="1631"/>
                  </a:lnTo>
                  <a:lnTo>
                    <a:pt x="932" y="1632"/>
                  </a:lnTo>
                  <a:lnTo>
                    <a:pt x="940" y="1633"/>
                  </a:lnTo>
                  <a:lnTo>
                    <a:pt x="949" y="1635"/>
                  </a:lnTo>
                  <a:lnTo>
                    <a:pt x="957" y="1636"/>
                  </a:lnTo>
                  <a:lnTo>
                    <a:pt x="966" y="1639"/>
                  </a:lnTo>
                  <a:lnTo>
                    <a:pt x="974" y="1642"/>
                  </a:lnTo>
                  <a:lnTo>
                    <a:pt x="982" y="1644"/>
                  </a:lnTo>
                  <a:lnTo>
                    <a:pt x="990" y="1648"/>
                  </a:lnTo>
                  <a:lnTo>
                    <a:pt x="1030" y="1584"/>
                  </a:lnTo>
                  <a:lnTo>
                    <a:pt x="1057" y="1513"/>
                  </a:lnTo>
                  <a:lnTo>
                    <a:pt x="1073" y="1438"/>
                  </a:lnTo>
                  <a:lnTo>
                    <a:pt x="1079" y="1359"/>
                  </a:lnTo>
                  <a:lnTo>
                    <a:pt x="1076" y="1280"/>
                  </a:lnTo>
                  <a:lnTo>
                    <a:pt x="1063" y="1203"/>
                  </a:lnTo>
                  <a:lnTo>
                    <a:pt x="1042" y="1129"/>
                  </a:lnTo>
                  <a:lnTo>
                    <a:pt x="1012" y="1062"/>
                  </a:lnTo>
                  <a:lnTo>
                    <a:pt x="1001" y="1039"/>
                  </a:lnTo>
                  <a:lnTo>
                    <a:pt x="989" y="1016"/>
                  </a:lnTo>
                  <a:lnTo>
                    <a:pt x="976" y="993"/>
                  </a:lnTo>
                  <a:lnTo>
                    <a:pt x="961" y="970"/>
                  </a:lnTo>
                  <a:lnTo>
                    <a:pt x="944" y="947"/>
                  </a:lnTo>
                  <a:lnTo>
                    <a:pt x="928" y="925"/>
                  </a:lnTo>
                  <a:lnTo>
                    <a:pt x="910" y="905"/>
                  </a:lnTo>
                  <a:lnTo>
                    <a:pt x="891" y="884"/>
                  </a:lnTo>
                  <a:lnTo>
                    <a:pt x="872" y="864"/>
                  </a:lnTo>
                  <a:lnTo>
                    <a:pt x="851" y="845"/>
                  </a:lnTo>
                  <a:lnTo>
                    <a:pt x="830" y="826"/>
                  </a:lnTo>
                  <a:lnTo>
                    <a:pt x="810" y="810"/>
                  </a:lnTo>
                  <a:lnTo>
                    <a:pt x="788" y="794"/>
                  </a:lnTo>
                  <a:lnTo>
                    <a:pt x="765" y="779"/>
                  </a:lnTo>
                  <a:lnTo>
                    <a:pt x="742" y="765"/>
                  </a:lnTo>
                  <a:lnTo>
                    <a:pt x="719" y="754"/>
                  </a:lnTo>
                  <a:lnTo>
                    <a:pt x="705" y="749"/>
                  </a:lnTo>
                  <a:lnTo>
                    <a:pt x="692" y="747"/>
                  </a:lnTo>
                  <a:lnTo>
                    <a:pt x="678" y="748"/>
                  </a:lnTo>
                  <a:lnTo>
                    <a:pt x="664" y="751"/>
                  </a:lnTo>
                  <a:lnTo>
                    <a:pt x="652" y="757"/>
                  </a:lnTo>
                  <a:lnTo>
                    <a:pt x="639" y="763"/>
                  </a:lnTo>
                  <a:lnTo>
                    <a:pt x="626" y="770"/>
                  </a:lnTo>
                  <a:lnTo>
                    <a:pt x="615" y="777"/>
                  </a:lnTo>
                  <a:lnTo>
                    <a:pt x="599" y="793"/>
                  </a:lnTo>
                  <a:lnTo>
                    <a:pt x="586" y="810"/>
                  </a:lnTo>
                  <a:lnTo>
                    <a:pt x="576" y="830"/>
                  </a:lnTo>
                  <a:lnTo>
                    <a:pt x="568" y="849"/>
                  </a:lnTo>
                  <a:lnTo>
                    <a:pt x="563" y="870"/>
                  </a:lnTo>
                  <a:lnTo>
                    <a:pt x="560" y="892"/>
                  </a:lnTo>
                  <a:lnTo>
                    <a:pt x="560" y="914"/>
                  </a:lnTo>
                  <a:lnTo>
                    <a:pt x="563" y="937"/>
                  </a:lnTo>
                  <a:lnTo>
                    <a:pt x="565" y="948"/>
                  </a:lnTo>
                  <a:lnTo>
                    <a:pt x="569" y="959"/>
                  </a:lnTo>
                  <a:lnTo>
                    <a:pt x="573" y="969"/>
                  </a:lnTo>
                  <a:lnTo>
                    <a:pt x="578" y="978"/>
                  </a:lnTo>
                  <a:lnTo>
                    <a:pt x="584" y="989"/>
                  </a:lnTo>
                  <a:lnTo>
                    <a:pt x="590" y="998"/>
                  </a:lnTo>
                  <a:lnTo>
                    <a:pt x="597" y="1007"/>
                  </a:lnTo>
                  <a:lnTo>
                    <a:pt x="603" y="1016"/>
                  </a:lnTo>
                  <a:lnTo>
                    <a:pt x="597" y="1015"/>
                  </a:lnTo>
                  <a:lnTo>
                    <a:pt x="591" y="1013"/>
                  </a:lnTo>
                  <a:lnTo>
                    <a:pt x="585" y="1009"/>
                  </a:lnTo>
                  <a:lnTo>
                    <a:pt x="579" y="1005"/>
                  </a:lnTo>
                  <a:lnTo>
                    <a:pt x="573" y="1001"/>
                  </a:lnTo>
                  <a:lnTo>
                    <a:pt x="568" y="996"/>
                  </a:lnTo>
                  <a:lnTo>
                    <a:pt x="563" y="991"/>
                  </a:lnTo>
                  <a:lnTo>
                    <a:pt x="557" y="986"/>
                  </a:lnTo>
                  <a:lnTo>
                    <a:pt x="550" y="978"/>
                  </a:lnTo>
                  <a:lnTo>
                    <a:pt x="544" y="970"/>
                  </a:lnTo>
                  <a:lnTo>
                    <a:pt x="537" y="962"/>
                  </a:lnTo>
                  <a:lnTo>
                    <a:pt x="530" y="954"/>
                  </a:lnTo>
                  <a:lnTo>
                    <a:pt x="524" y="946"/>
                  </a:lnTo>
                  <a:lnTo>
                    <a:pt x="517" y="938"/>
                  </a:lnTo>
                  <a:lnTo>
                    <a:pt x="511" y="930"/>
                  </a:lnTo>
                  <a:lnTo>
                    <a:pt x="505" y="922"/>
                  </a:lnTo>
                  <a:lnTo>
                    <a:pt x="502" y="956"/>
                  </a:lnTo>
                  <a:lnTo>
                    <a:pt x="504" y="991"/>
                  </a:lnTo>
                  <a:lnTo>
                    <a:pt x="510" y="1023"/>
                  </a:lnTo>
                  <a:lnTo>
                    <a:pt x="522" y="1054"/>
                  </a:lnTo>
                  <a:lnTo>
                    <a:pt x="535" y="1084"/>
                  </a:lnTo>
                  <a:lnTo>
                    <a:pt x="554" y="1113"/>
                  </a:lnTo>
                  <a:lnTo>
                    <a:pt x="577" y="1140"/>
                  </a:lnTo>
                  <a:lnTo>
                    <a:pt x="602" y="1165"/>
                  </a:lnTo>
                  <a:lnTo>
                    <a:pt x="585" y="1160"/>
                  </a:lnTo>
                  <a:lnTo>
                    <a:pt x="568" y="1153"/>
                  </a:lnTo>
                  <a:lnTo>
                    <a:pt x="550" y="1148"/>
                  </a:lnTo>
                  <a:lnTo>
                    <a:pt x="534" y="1140"/>
                  </a:lnTo>
                  <a:lnTo>
                    <a:pt x="517" y="1130"/>
                  </a:lnTo>
                  <a:lnTo>
                    <a:pt x="502" y="1121"/>
                  </a:lnTo>
                  <a:lnTo>
                    <a:pt x="486" y="1110"/>
                  </a:lnTo>
                  <a:lnTo>
                    <a:pt x="471" y="1097"/>
                  </a:lnTo>
                  <a:lnTo>
                    <a:pt x="448" y="1069"/>
                  </a:lnTo>
                  <a:lnTo>
                    <a:pt x="449" y="1091"/>
                  </a:lnTo>
                  <a:lnTo>
                    <a:pt x="453" y="1112"/>
                  </a:lnTo>
                  <a:lnTo>
                    <a:pt x="457" y="1133"/>
                  </a:lnTo>
                  <a:lnTo>
                    <a:pt x="463" y="1153"/>
                  </a:lnTo>
                  <a:lnTo>
                    <a:pt x="470" y="1173"/>
                  </a:lnTo>
                  <a:lnTo>
                    <a:pt x="478" y="1194"/>
                  </a:lnTo>
                  <a:lnTo>
                    <a:pt x="486" y="1212"/>
                  </a:lnTo>
                  <a:lnTo>
                    <a:pt x="495" y="1232"/>
                  </a:lnTo>
                  <a:lnTo>
                    <a:pt x="504" y="1247"/>
                  </a:lnTo>
                  <a:lnTo>
                    <a:pt x="515" y="1262"/>
                  </a:lnTo>
                  <a:lnTo>
                    <a:pt x="526" y="1276"/>
                  </a:lnTo>
                  <a:lnTo>
                    <a:pt x="540" y="1289"/>
                  </a:lnTo>
                  <a:lnTo>
                    <a:pt x="554" y="1302"/>
                  </a:lnTo>
                  <a:lnTo>
                    <a:pt x="568" y="1312"/>
                  </a:lnTo>
                  <a:lnTo>
                    <a:pt x="584" y="1322"/>
                  </a:lnTo>
                  <a:lnTo>
                    <a:pt x="599" y="1330"/>
                  </a:lnTo>
                  <a:lnTo>
                    <a:pt x="579" y="1333"/>
                  </a:lnTo>
                  <a:lnTo>
                    <a:pt x="560" y="1333"/>
                  </a:lnTo>
                  <a:lnTo>
                    <a:pt x="539" y="1331"/>
                  </a:lnTo>
                  <a:lnTo>
                    <a:pt x="519" y="1325"/>
                  </a:lnTo>
                  <a:lnTo>
                    <a:pt x="500" y="1318"/>
                  </a:lnTo>
                  <a:lnTo>
                    <a:pt x="481" y="1310"/>
                  </a:lnTo>
                  <a:lnTo>
                    <a:pt x="463" y="1301"/>
                  </a:lnTo>
                  <a:lnTo>
                    <a:pt x="446" y="1291"/>
                  </a:lnTo>
                  <a:lnTo>
                    <a:pt x="451" y="1314"/>
                  </a:lnTo>
                  <a:lnTo>
                    <a:pt x="462" y="1337"/>
                  </a:lnTo>
                  <a:lnTo>
                    <a:pt x="474" y="1359"/>
                  </a:lnTo>
                  <a:lnTo>
                    <a:pt x="489" y="1378"/>
                  </a:lnTo>
                  <a:lnTo>
                    <a:pt x="507" y="1398"/>
                  </a:lnTo>
                  <a:lnTo>
                    <a:pt x="526" y="1415"/>
                  </a:lnTo>
                  <a:lnTo>
                    <a:pt x="547" y="1430"/>
                  </a:lnTo>
                  <a:lnTo>
                    <a:pt x="568" y="1443"/>
                  </a:lnTo>
                  <a:lnTo>
                    <a:pt x="547" y="1442"/>
                  </a:lnTo>
                  <a:lnTo>
                    <a:pt x="526" y="1438"/>
                  </a:lnTo>
                  <a:lnTo>
                    <a:pt x="507" y="1432"/>
                  </a:lnTo>
                  <a:lnTo>
                    <a:pt x="487" y="1425"/>
                  </a:lnTo>
                  <a:lnTo>
                    <a:pt x="469" y="1417"/>
                  </a:lnTo>
                  <a:lnTo>
                    <a:pt x="451" y="1407"/>
                  </a:lnTo>
                  <a:lnTo>
                    <a:pt x="434" y="1395"/>
                  </a:lnTo>
                  <a:lnTo>
                    <a:pt x="417" y="1384"/>
                  </a:lnTo>
                  <a:lnTo>
                    <a:pt x="380" y="1346"/>
                  </a:lnTo>
                  <a:lnTo>
                    <a:pt x="349" y="1303"/>
                  </a:lnTo>
                  <a:lnTo>
                    <a:pt x="326" y="1258"/>
                  </a:lnTo>
                  <a:lnTo>
                    <a:pt x="308" y="1210"/>
                  </a:lnTo>
                  <a:lnTo>
                    <a:pt x="298" y="1160"/>
                  </a:lnTo>
                  <a:lnTo>
                    <a:pt x="295" y="1110"/>
                  </a:lnTo>
                  <a:lnTo>
                    <a:pt x="298" y="1058"/>
                  </a:lnTo>
                  <a:lnTo>
                    <a:pt x="310" y="1006"/>
                  </a:lnTo>
                  <a:lnTo>
                    <a:pt x="318" y="981"/>
                  </a:lnTo>
                  <a:lnTo>
                    <a:pt x="328" y="955"/>
                  </a:lnTo>
                  <a:lnTo>
                    <a:pt x="341" y="932"/>
                  </a:lnTo>
                  <a:lnTo>
                    <a:pt x="356" y="909"/>
                  </a:lnTo>
                  <a:lnTo>
                    <a:pt x="372" y="887"/>
                  </a:lnTo>
                  <a:lnTo>
                    <a:pt x="389" y="865"/>
                  </a:lnTo>
                  <a:lnTo>
                    <a:pt x="409" y="846"/>
                  </a:lnTo>
                  <a:lnTo>
                    <a:pt x="429" y="826"/>
                  </a:lnTo>
                  <a:lnTo>
                    <a:pt x="450" y="809"/>
                  </a:lnTo>
                  <a:lnTo>
                    <a:pt x="473" y="792"/>
                  </a:lnTo>
                  <a:lnTo>
                    <a:pt x="496" y="776"/>
                  </a:lnTo>
                  <a:lnTo>
                    <a:pt x="519" y="761"/>
                  </a:lnTo>
                  <a:lnTo>
                    <a:pt x="544" y="748"/>
                  </a:lnTo>
                  <a:lnTo>
                    <a:pt x="568" y="735"/>
                  </a:lnTo>
                  <a:lnTo>
                    <a:pt x="591" y="724"/>
                  </a:lnTo>
                  <a:lnTo>
                    <a:pt x="615" y="714"/>
                  </a:lnTo>
                  <a:lnTo>
                    <a:pt x="605" y="708"/>
                  </a:lnTo>
                  <a:lnTo>
                    <a:pt x="593" y="703"/>
                  </a:lnTo>
                  <a:lnTo>
                    <a:pt x="582" y="699"/>
                  </a:lnTo>
                  <a:lnTo>
                    <a:pt x="570" y="697"/>
                  </a:lnTo>
                  <a:lnTo>
                    <a:pt x="558" y="696"/>
                  </a:lnTo>
                  <a:lnTo>
                    <a:pt x="546" y="696"/>
                  </a:lnTo>
                  <a:lnTo>
                    <a:pt x="533" y="697"/>
                  </a:lnTo>
                  <a:lnTo>
                    <a:pt x="520" y="698"/>
                  </a:lnTo>
                  <a:lnTo>
                    <a:pt x="509" y="701"/>
                  </a:lnTo>
                  <a:lnTo>
                    <a:pt x="496" y="704"/>
                  </a:lnTo>
                  <a:lnTo>
                    <a:pt x="484" y="708"/>
                  </a:lnTo>
                  <a:lnTo>
                    <a:pt x="472" y="712"/>
                  </a:lnTo>
                  <a:lnTo>
                    <a:pt x="461" y="717"/>
                  </a:lnTo>
                  <a:lnTo>
                    <a:pt x="450" y="721"/>
                  </a:lnTo>
                  <a:lnTo>
                    <a:pt x="440" y="727"/>
                  </a:lnTo>
                  <a:lnTo>
                    <a:pt x="429" y="732"/>
                  </a:lnTo>
                  <a:lnTo>
                    <a:pt x="433" y="724"/>
                  </a:lnTo>
                  <a:lnTo>
                    <a:pt x="436" y="717"/>
                  </a:lnTo>
                  <a:lnTo>
                    <a:pt x="442" y="710"/>
                  </a:lnTo>
                  <a:lnTo>
                    <a:pt x="448" y="703"/>
                  </a:lnTo>
                  <a:lnTo>
                    <a:pt x="454" y="697"/>
                  </a:lnTo>
                  <a:lnTo>
                    <a:pt x="461" y="690"/>
                  </a:lnTo>
                  <a:lnTo>
                    <a:pt x="466" y="684"/>
                  </a:lnTo>
                  <a:lnTo>
                    <a:pt x="472" y="678"/>
                  </a:lnTo>
                  <a:lnTo>
                    <a:pt x="456" y="680"/>
                  </a:lnTo>
                  <a:lnTo>
                    <a:pt x="441" y="684"/>
                  </a:lnTo>
                  <a:lnTo>
                    <a:pt x="425" y="689"/>
                  </a:lnTo>
                  <a:lnTo>
                    <a:pt x="410" y="695"/>
                  </a:lnTo>
                  <a:lnTo>
                    <a:pt x="395" y="702"/>
                  </a:lnTo>
                  <a:lnTo>
                    <a:pt x="380" y="710"/>
                  </a:lnTo>
                  <a:lnTo>
                    <a:pt x="365" y="718"/>
                  </a:lnTo>
                  <a:lnTo>
                    <a:pt x="351" y="726"/>
                  </a:lnTo>
                  <a:lnTo>
                    <a:pt x="341" y="734"/>
                  </a:lnTo>
                  <a:lnTo>
                    <a:pt x="332" y="742"/>
                  </a:lnTo>
                  <a:lnTo>
                    <a:pt x="323" y="750"/>
                  </a:lnTo>
                  <a:lnTo>
                    <a:pt x="314" y="759"/>
                  </a:lnTo>
                  <a:lnTo>
                    <a:pt x="306" y="769"/>
                  </a:lnTo>
                  <a:lnTo>
                    <a:pt x="298" y="778"/>
                  </a:lnTo>
                  <a:lnTo>
                    <a:pt x="289" y="787"/>
                  </a:lnTo>
                  <a:lnTo>
                    <a:pt x="280" y="795"/>
                  </a:lnTo>
                  <a:lnTo>
                    <a:pt x="284" y="781"/>
                  </a:lnTo>
                  <a:lnTo>
                    <a:pt x="289" y="767"/>
                  </a:lnTo>
                  <a:lnTo>
                    <a:pt x="295" y="755"/>
                  </a:lnTo>
                  <a:lnTo>
                    <a:pt x="300" y="741"/>
                  </a:lnTo>
                  <a:lnTo>
                    <a:pt x="307" y="728"/>
                  </a:lnTo>
                  <a:lnTo>
                    <a:pt x="314" y="716"/>
                  </a:lnTo>
                  <a:lnTo>
                    <a:pt x="321" y="704"/>
                  </a:lnTo>
                  <a:lnTo>
                    <a:pt x="329" y="693"/>
                  </a:lnTo>
                  <a:lnTo>
                    <a:pt x="306" y="699"/>
                  </a:lnTo>
                  <a:lnTo>
                    <a:pt x="285" y="710"/>
                  </a:lnTo>
                  <a:lnTo>
                    <a:pt x="266" y="724"/>
                  </a:lnTo>
                  <a:lnTo>
                    <a:pt x="247" y="740"/>
                  </a:lnTo>
                  <a:lnTo>
                    <a:pt x="230" y="758"/>
                  </a:lnTo>
                  <a:lnTo>
                    <a:pt x="214" y="778"/>
                  </a:lnTo>
                  <a:lnTo>
                    <a:pt x="199" y="796"/>
                  </a:lnTo>
                  <a:lnTo>
                    <a:pt x="185" y="816"/>
                  </a:lnTo>
                  <a:lnTo>
                    <a:pt x="178" y="829"/>
                  </a:lnTo>
                  <a:lnTo>
                    <a:pt x="170" y="841"/>
                  </a:lnTo>
                  <a:lnTo>
                    <a:pt x="163" y="854"/>
                  </a:lnTo>
                  <a:lnTo>
                    <a:pt x="156" y="868"/>
                  </a:lnTo>
                  <a:lnTo>
                    <a:pt x="150" y="880"/>
                  </a:lnTo>
                  <a:lnTo>
                    <a:pt x="145" y="894"/>
                  </a:lnTo>
                  <a:lnTo>
                    <a:pt x="140" y="908"/>
                  </a:lnTo>
                  <a:lnTo>
                    <a:pt x="138" y="923"/>
                  </a:lnTo>
                  <a:lnTo>
                    <a:pt x="131" y="883"/>
                  </a:lnTo>
                  <a:lnTo>
                    <a:pt x="131" y="841"/>
                  </a:lnTo>
                  <a:lnTo>
                    <a:pt x="137" y="801"/>
                  </a:lnTo>
                  <a:lnTo>
                    <a:pt x="146" y="763"/>
                  </a:lnTo>
                  <a:lnTo>
                    <a:pt x="125" y="776"/>
                  </a:lnTo>
                  <a:lnTo>
                    <a:pt x="106" y="792"/>
                  </a:lnTo>
                  <a:lnTo>
                    <a:pt x="88" y="809"/>
                  </a:lnTo>
                  <a:lnTo>
                    <a:pt x="72" y="829"/>
                  </a:lnTo>
                  <a:lnTo>
                    <a:pt x="59" y="848"/>
                  </a:lnTo>
                  <a:lnTo>
                    <a:pt x="45" y="870"/>
                  </a:lnTo>
                  <a:lnTo>
                    <a:pt x="33" y="891"/>
                  </a:lnTo>
                  <a:lnTo>
                    <a:pt x="23" y="913"/>
                  </a:lnTo>
                  <a:lnTo>
                    <a:pt x="12" y="976"/>
                  </a:lnTo>
                  <a:lnTo>
                    <a:pt x="3" y="938"/>
                  </a:lnTo>
                  <a:lnTo>
                    <a:pt x="0" y="898"/>
                  </a:lnTo>
                  <a:lnTo>
                    <a:pt x="1" y="856"/>
                  </a:lnTo>
                  <a:lnTo>
                    <a:pt x="3" y="815"/>
                  </a:lnTo>
                  <a:lnTo>
                    <a:pt x="8" y="793"/>
                  </a:lnTo>
                  <a:lnTo>
                    <a:pt x="16" y="771"/>
                  </a:lnTo>
                  <a:lnTo>
                    <a:pt x="24" y="749"/>
                  </a:lnTo>
                  <a:lnTo>
                    <a:pt x="35" y="728"/>
                  </a:lnTo>
                  <a:lnTo>
                    <a:pt x="48" y="709"/>
                  </a:lnTo>
                  <a:lnTo>
                    <a:pt x="62" y="690"/>
                  </a:lnTo>
                  <a:lnTo>
                    <a:pt x="78" y="673"/>
                  </a:lnTo>
                  <a:lnTo>
                    <a:pt x="94" y="656"/>
                  </a:lnTo>
                  <a:lnTo>
                    <a:pt x="113" y="640"/>
                  </a:lnTo>
                  <a:lnTo>
                    <a:pt x="131" y="626"/>
                  </a:lnTo>
                  <a:lnTo>
                    <a:pt x="152" y="613"/>
                  </a:lnTo>
                  <a:lnTo>
                    <a:pt x="171" y="600"/>
                  </a:lnTo>
                  <a:lnTo>
                    <a:pt x="193" y="590"/>
                  </a:lnTo>
                  <a:lnTo>
                    <a:pt x="214" y="582"/>
                  </a:lnTo>
                  <a:lnTo>
                    <a:pt x="236" y="575"/>
                  </a:lnTo>
                  <a:lnTo>
                    <a:pt x="258" y="569"/>
                  </a:lnTo>
                  <a:lnTo>
                    <a:pt x="279" y="566"/>
                  </a:lnTo>
                  <a:lnTo>
                    <a:pt x="299" y="562"/>
                  </a:lnTo>
                  <a:lnTo>
                    <a:pt x="320" y="560"/>
                  </a:lnTo>
                  <a:lnTo>
                    <a:pt x="341" y="559"/>
                  </a:lnTo>
                  <a:lnTo>
                    <a:pt x="363" y="559"/>
                  </a:lnTo>
                  <a:lnTo>
                    <a:pt x="383" y="559"/>
                  </a:lnTo>
                  <a:lnTo>
                    <a:pt x="404" y="559"/>
                  </a:lnTo>
                  <a:lnTo>
                    <a:pt x="425" y="561"/>
                  </a:lnTo>
                  <a:lnTo>
                    <a:pt x="446" y="563"/>
                  </a:lnTo>
                  <a:lnTo>
                    <a:pt x="466" y="567"/>
                  </a:lnTo>
                  <a:lnTo>
                    <a:pt x="487" y="572"/>
                  </a:lnTo>
                  <a:lnTo>
                    <a:pt x="507" y="576"/>
                  </a:lnTo>
                  <a:lnTo>
                    <a:pt x="526" y="582"/>
                  </a:lnTo>
                  <a:lnTo>
                    <a:pt x="546" y="589"/>
                  </a:lnTo>
                  <a:lnTo>
                    <a:pt x="564" y="597"/>
                  </a:lnTo>
                  <a:lnTo>
                    <a:pt x="582" y="605"/>
                  </a:lnTo>
                  <a:lnTo>
                    <a:pt x="578" y="595"/>
                  </a:lnTo>
                  <a:lnTo>
                    <a:pt x="573" y="584"/>
                  </a:lnTo>
                  <a:lnTo>
                    <a:pt x="569" y="574"/>
                  </a:lnTo>
                  <a:lnTo>
                    <a:pt x="563" y="563"/>
                  </a:lnTo>
                  <a:lnTo>
                    <a:pt x="557" y="553"/>
                  </a:lnTo>
                  <a:lnTo>
                    <a:pt x="553" y="543"/>
                  </a:lnTo>
                  <a:lnTo>
                    <a:pt x="547" y="532"/>
                  </a:lnTo>
                  <a:lnTo>
                    <a:pt x="544" y="522"/>
                  </a:lnTo>
                  <a:lnTo>
                    <a:pt x="534" y="492"/>
                  </a:lnTo>
                  <a:lnTo>
                    <a:pt x="529" y="462"/>
                  </a:lnTo>
                  <a:lnTo>
                    <a:pt x="525" y="433"/>
                  </a:lnTo>
                  <a:lnTo>
                    <a:pt x="525" y="403"/>
                  </a:lnTo>
                  <a:lnTo>
                    <a:pt x="526" y="374"/>
                  </a:lnTo>
                  <a:lnTo>
                    <a:pt x="531" y="346"/>
                  </a:lnTo>
                  <a:lnTo>
                    <a:pt x="537" y="318"/>
                  </a:lnTo>
                  <a:lnTo>
                    <a:pt x="546" y="290"/>
                  </a:lnTo>
                  <a:lnTo>
                    <a:pt x="556" y="264"/>
                  </a:lnTo>
                  <a:lnTo>
                    <a:pt x="569" y="237"/>
                  </a:lnTo>
                  <a:lnTo>
                    <a:pt x="584" y="212"/>
                  </a:lnTo>
                  <a:lnTo>
                    <a:pt x="601" y="188"/>
                  </a:lnTo>
                  <a:lnTo>
                    <a:pt x="620" y="165"/>
                  </a:lnTo>
                  <a:lnTo>
                    <a:pt x="640" y="143"/>
                  </a:lnTo>
                  <a:lnTo>
                    <a:pt x="662" y="121"/>
                  </a:lnTo>
                  <a:lnTo>
                    <a:pt x="685" y="101"/>
                  </a:lnTo>
                  <a:lnTo>
                    <a:pt x="702" y="86"/>
                  </a:lnTo>
                  <a:lnTo>
                    <a:pt x="721" y="73"/>
                  </a:lnTo>
                  <a:lnTo>
                    <a:pt x="741" y="60"/>
                  </a:lnTo>
                  <a:lnTo>
                    <a:pt x="760" y="48"/>
                  </a:lnTo>
                  <a:lnTo>
                    <a:pt x="780" y="37"/>
                  </a:lnTo>
                  <a:lnTo>
                    <a:pt x="799" y="25"/>
                  </a:lnTo>
                  <a:lnTo>
                    <a:pt x="819" y="13"/>
                  </a:lnTo>
                  <a:lnTo>
                    <a:pt x="837" y="0"/>
                  </a:lnTo>
                  <a:lnTo>
                    <a:pt x="833" y="7"/>
                  </a:lnTo>
                  <a:lnTo>
                    <a:pt x="826" y="14"/>
                  </a:lnTo>
                  <a:lnTo>
                    <a:pt x="819" y="21"/>
                  </a:lnTo>
                  <a:lnTo>
                    <a:pt x="811" y="27"/>
                  </a:lnTo>
                  <a:lnTo>
                    <a:pt x="803" y="32"/>
                  </a:lnTo>
                  <a:lnTo>
                    <a:pt x="796" y="39"/>
                  </a:lnTo>
                  <a:lnTo>
                    <a:pt x="788" y="46"/>
                  </a:lnTo>
                  <a:lnTo>
                    <a:pt x="781" y="53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77" name="Freeform 135"/>
            <p:cNvSpPr>
              <a:spLocks/>
            </p:cNvSpPr>
            <p:nvPr/>
          </p:nvSpPr>
          <p:spPr bwMode="auto">
            <a:xfrm>
              <a:off x="4368" y="2784"/>
              <a:ext cx="910" cy="1140"/>
            </a:xfrm>
            <a:custGeom>
              <a:avLst/>
              <a:gdLst>
                <a:gd name="T0" fmla="*/ 48 w 1820"/>
                <a:gd name="T1" fmla="*/ 10 h 2279"/>
                <a:gd name="T2" fmla="*/ 52 w 1820"/>
                <a:gd name="T3" fmla="*/ 11 h 2279"/>
                <a:gd name="T4" fmla="*/ 45 w 1820"/>
                <a:gd name="T5" fmla="*/ 20 h 2279"/>
                <a:gd name="T6" fmla="*/ 41 w 1820"/>
                <a:gd name="T7" fmla="*/ 30 h 2279"/>
                <a:gd name="T8" fmla="*/ 48 w 1820"/>
                <a:gd name="T9" fmla="*/ 27 h 2279"/>
                <a:gd name="T10" fmla="*/ 42 w 1820"/>
                <a:gd name="T11" fmla="*/ 39 h 2279"/>
                <a:gd name="T12" fmla="*/ 54 w 1820"/>
                <a:gd name="T13" fmla="*/ 29 h 2279"/>
                <a:gd name="T14" fmla="*/ 80 w 1820"/>
                <a:gd name="T15" fmla="*/ 25 h 2279"/>
                <a:gd name="T16" fmla="*/ 92 w 1820"/>
                <a:gd name="T17" fmla="*/ 51 h 2279"/>
                <a:gd name="T18" fmla="*/ 83 w 1820"/>
                <a:gd name="T19" fmla="*/ 38 h 2279"/>
                <a:gd name="T20" fmla="*/ 76 w 1820"/>
                <a:gd name="T21" fmla="*/ 36 h 2279"/>
                <a:gd name="T22" fmla="*/ 70 w 1820"/>
                <a:gd name="T23" fmla="*/ 35 h 2279"/>
                <a:gd name="T24" fmla="*/ 67 w 1820"/>
                <a:gd name="T25" fmla="*/ 38 h 2279"/>
                <a:gd name="T26" fmla="*/ 58 w 1820"/>
                <a:gd name="T27" fmla="*/ 39 h 2279"/>
                <a:gd name="T28" fmla="*/ 60 w 1820"/>
                <a:gd name="T29" fmla="*/ 44 h 2279"/>
                <a:gd name="T30" fmla="*/ 48 w 1820"/>
                <a:gd name="T31" fmla="*/ 42 h 2279"/>
                <a:gd name="T32" fmla="*/ 50 w 1820"/>
                <a:gd name="T33" fmla="*/ 46 h 2279"/>
                <a:gd name="T34" fmla="*/ 62 w 1820"/>
                <a:gd name="T35" fmla="*/ 52 h 2279"/>
                <a:gd name="T36" fmla="*/ 76 w 1820"/>
                <a:gd name="T37" fmla="*/ 67 h 2279"/>
                <a:gd name="T38" fmla="*/ 80 w 1820"/>
                <a:gd name="T39" fmla="*/ 109 h 2279"/>
                <a:gd name="T40" fmla="*/ 95 w 1820"/>
                <a:gd name="T41" fmla="*/ 111 h 2279"/>
                <a:gd name="T42" fmla="*/ 107 w 1820"/>
                <a:gd name="T43" fmla="*/ 122 h 2279"/>
                <a:gd name="T44" fmla="*/ 113 w 1820"/>
                <a:gd name="T45" fmla="*/ 131 h 2279"/>
                <a:gd name="T46" fmla="*/ 100 w 1820"/>
                <a:gd name="T47" fmla="*/ 136 h 2279"/>
                <a:gd name="T48" fmla="*/ 85 w 1820"/>
                <a:gd name="T49" fmla="*/ 132 h 2279"/>
                <a:gd name="T50" fmla="*/ 74 w 1820"/>
                <a:gd name="T51" fmla="*/ 140 h 2279"/>
                <a:gd name="T52" fmla="*/ 62 w 1820"/>
                <a:gd name="T53" fmla="*/ 143 h 2279"/>
                <a:gd name="T54" fmla="*/ 48 w 1820"/>
                <a:gd name="T55" fmla="*/ 138 h 2279"/>
                <a:gd name="T56" fmla="*/ 35 w 1820"/>
                <a:gd name="T57" fmla="*/ 130 h 2279"/>
                <a:gd name="T58" fmla="*/ 24 w 1820"/>
                <a:gd name="T59" fmla="*/ 131 h 2279"/>
                <a:gd name="T60" fmla="*/ 16 w 1820"/>
                <a:gd name="T61" fmla="*/ 129 h 2279"/>
                <a:gd name="T62" fmla="*/ 24 w 1820"/>
                <a:gd name="T63" fmla="*/ 119 h 2279"/>
                <a:gd name="T64" fmla="*/ 33 w 1820"/>
                <a:gd name="T65" fmla="*/ 110 h 2279"/>
                <a:gd name="T66" fmla="*/ 48 w 1820"/>
                <a:gd name="T67" fmla="*/ 107 h 2279"/>
                <a:gd name="T68" fmla="*/ 61 w 1820"/>
                <a:gd name="T69" fmla="*/ 103 h 2279"/>
                <a:gd name="T70" fmla="*/ 63 w 1820"/>
                <a:gd name="T71" fmla="*/ 65 h 2279"/>
                <a:gd name="T72" fmla="*/ 50 w 1820"/>
                <a:gd name="T73" fmla="*/ 50 h 2279"/>
                <a:gd name="T74" fmla="*/ 38 w 1820"/>
                <a:gd name="T75" fmla="*/ 50 h 2279"/>
                <a:gd name="T76" fmla="*/ 37 w 1820"/>
                <a:gd name="T77" fmla="*/ 62 h 2279"/>
                <a:gd name="T78" fmla="*/ 35 w 1820"/>
                <a:gd name="T79" fmla="*/ 62 h 2279"/>
                <a:gd name="T80" fmla="*/ 34 w 1820"/>
                <a:gd name="T81" fmla="*/ 68 h 2279"/>
                <a:gd name="T82" fmla="*/ 28 w 1820"/>
                <a:gd name="T83" fmla="*/ 67 h 2279"/>
                <a:gd name="T84" fmla="*/ 34 w 1820"/>
                <a:gd name="T85" fmla="*/ 81 h 2279"/>
                <a:gd name="T86" fmla="*/ 28 w 1820"/>
                <a:gd name="T87" fmla="*/ 81 h 2279"/>
                <a:gd name="T88" fmla="*/ 31 w 1820"/>
                <a:gd name="T89" fmla="*/ 90 h 2279"/>
                <a:gd name="T90" fmla="*/ 20 w 1820"/>
                <a:gd name="T91" fmla="*/ 63 h 2279"/>
                <a:gd name="T92" fmla="*/ 33 w 1820"/>
                <a:gd name="T93" fmla="*/ 48 h 2279"/>
                <a:gd name="T94" fmla="*/ 33 w 1820"/>
                <a:gd name="T95" fmla="*/ 44 h 2279"/>
                <a:gd name="T96" fmla="*/ 28 w 1820"/>
                <a:gd name="T97" fmla="*/ 44 h 2279"/>
                <a:gd name="T98" fmla="*/ 22 w 1820"/>
                <a:gd name="T99" fmla="*/ 46 h 2279"/>
                <a:gd name="T100" fmla="*/ 19 w 1820"/>
                <a:gd name="T101" fmla="*/ 47 h 2279"/>
                <a:gd name="T102" fmla="*/ 12 w 1820"/>
                <a:gd name="T103" fmla="*/ 51 h 2279"/>
                <a:gd name="T104" fmla="*/ 10 w 1820"/>
                <a:gd name="T105" fmla="*/ 48 h 2279"/>
                <a:gd name="T106" fmla="*/ 1 w 1820"/>
                <a:gd name="T107" fmla="*/ 54 h 2279"/>
                <a:gd name="T108" fmla="*/ 10 w 1820"/>
                <a:gd name="T109" fmla="*/ 39 h 2279"/>
                <a:gd name="T110" fmla="*/ 26 w 1820"/>
                <a:gd name="T111" fmla="*/ 35 h 2279"/>
                <a:gd name="T112" fmla="*/ 36 w 1820"/>
                <a:gd name="T113" fmla="*/ 36 h 2279"/>
                <a:gd name="T114" fmla="*/ 34 w 1820"/>
                <a:gd name="T115" fmla="*/ 20 h 2279"/>
                <a:gd name="T116" fmla="*/ 47 w 1820"/>
                <a:gd name="T117" fmla="*/ 4 h 2279"/>
                <a:gd name="T118" fmla="*/ 50 w 1820"/>
                <a:gd name="T119" fmla="*/ 3 h 227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20"/>
                <a:gd name="T181" fmla="*/ 0 h 2279"/>
                <a:gd name="T182" fmla="*/ 1820 w 1820"/>
                <a:gd name="T183" fmla="*/ 2279 h 227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20" h="2279">
                  <a:moveTo>
                    <a:pt x="781" y="53"/>
                  </a:moveTo>
                  <a:lnTo>
                    <a:pt x="769" y="67"/>
                  </a:lnTo>
                  <a:lnTo>
                    <a:pt x="758" y="81"/>
                  </a:lnTo>
                  <a:lnTo>
                    <a:pt x="747" y="96"/>
                  </a:lnTo>
                  <a:lnTo>
                    <a:pt x="738" y="111"/>
                  </a:lnTo>
                  <a:lnTo>
                    <a:pt x="729" y="126"/>
                  </a:lnTo>
                  <a:lnTo>
                    <a:pt x="721" y="141"/>
                  </a:lnTo>
                  <a:lnTo>
                    <a:pt x="714" y="157"/>
                  </a:lnTo>
                  <a:lnTo>
                    <a:pt x="708" y="173"/>
                  </a:lnTo>
                  <a:lnTo>
                    <a:pt x="727" y="166"/>
                  </a:lnTo>
                  <a:lnTo>
                    <a:pt x="747" y="159"/>
                  </a:lnTo>
                  <a:lnTo>
                    <a:pt x="767" y="154"/>
                  </a:lnTo>
                  <a:lnTo>
                    <a:pt x="789" y="150"/>
                  </a:lnTo>
                  <a:lnTo>
                    <a:pt x="810" y="147"/>
                  </a:lnTo>
                  <a:lnTo>
                    <a:pt x="832" y="146"/>
                  </a:lnTo>
                  <a:lnTo>
                    <a:pt x="853" y="147"/>
                  </a:lnTo>
                  <a:lnTo>
                    <a:pt x="875" y="150"/>
                  </a:lnTo>
                  <a:lnTo>
                    <a:pt x="870" y="154"/>
                  </a:lnTo>
                  <a:lnTo>
                    <a:pt x="861" y="158"/>
                  </a:lnTo>
                  <a:lnTo>
                    <a:pt x="853" y="160"/>
                  </a:lnTo>
                  <a:lnTo>
                    <a:pt x="844" y="162"/>
                  </a:lnTo>
                  <a:lnTo>
                    <a:pt x="835" y="165"/>
                  </a:lnTo>
                  <a:lnTo>
                    <a:pt x="826" y="167"/>
                  </a:lnTo>
                  <a:lnTo>
                    <a:pt x="817" y="169"/>
                  </a:lnTo>
                  <a:lnTo>
                    <a:pt x="808" y="173"/>
                  </a:lnTo>
                  <a:lnTo>
                    <a:pt x="784" y="187"/>
                  </a:lnTo>
                  <a:lnTo>
                    <a:pt x="761" y="204"/>
                  </a:lnTo>
                  <a:lnTo>
                    <a:pt x="739" y="225"/>
                  </a:lnTo>
                  <a:lnTo>
                    <a:pt x="720" y="247"/>
                  </a:lnTo>
                  <a:lnTo>
                    <a:pt x="702" y="271"/>
                  </a:lnTo>
                  <a:lnTo>
                    <a:pt x="688" y="295"/>
                  </a:lnTo>
                  <a:lnTo>
                    <a:pt x="676" y="320"/>
                  </a:lnTo>
                  <a:lnTo>
                    <a:pt x="667" y="347"/>
                  </a:lnTo>
                  <a:lnTo>
                    <a:pt x="683" y="338"/>
                  </a:lnTo>
                  <a:lnTo>
                    <a:pt x="699" y="330"/>
                  </a:lnTo>
                  <a:lnTo>
                    <a:pt x="716" y="320"/>
                  </a:lnTo>
                  <a:lnTo>
                    <a:pt x="734" y="312"/>
                  </a:lnTo>
                  <a:lnTo>
                    <a:pt x="751" y="304"/>
                  </a:lnTo>
                  <a:lnTo>
                    <a:pt x="768" y="296"/>
                  </a:lnTo>
                  <a:lnTo>
                    <a:pt x="787" y="288"/>
                  </a:lnTo>
                  <a:lnTo>
                    <a:pt x="804" y="281"/>
                  </a:lnTo>
                  <a:lnTo>
                    <a:pt x="776" y="304"/>
                  </a:lnTo>
                  <a:lnTo>
                    <a:pt x="750" y="327"/>
                  </a:lnTo>
                  <a:lnTo>
                    <a:pt x="722" y="353"/>
                  </a:lnTo>
                  <a:lnTo>
                    <a:pt x="698" y="378"/>
                  </a:lnTo>
                  <a:lnTo>
                    <a:pt x="676" y="407"/>
                  </a:lnTo>
                  <a:lnTo>
                    <a:pt x="659" y="437"/>
                  </a:lnTo>
                  <a:lnTo>
                    <a:pt x="647" y="468"/>
                  </a:lnTo>
                  <a:lnTo>
                    <a:pt x="641" y="502"/>
                  </a:lnTo>
                  <a:lnTo>
                    <a:pt x="659" y="487"/>
                  </a:lnTo>
                  <a:lnTo>
                    <a:pt x="675" y="474"/>
                  </a:lnTo>
                  <a:lnTo>
                    <a:pt x="692" y="460"/>
                  </a:lnTo>
                  <a:lnTo>
                    <a:pt x="711" y="447"/>
                  </a:lnTo>
                  <a:lnTo>
                    <a:pt x="728" y="434"/>
                  </a:lnTo>
                  <a:lnTo>
                    <a:pt x="746" y="424"/>
                  </a:lnTo>
                  <a:lnTo>
                    <a:pt x="766" y="414"/>
                  </a:lnTo>
                  <a:lnTo>
                    <a:pt x="785" y="404"/>
                  </a:lnTo>
                  <a:lnTo>
                    <a:pt x="779" y="413"/>
                  </a:lnTo>
                  <a:lnTo>
                    <a:pt x="770" y="419"/>
                  </a:lnTo>
                  <a:lnTo>
                    <a:pt x="761" y="428"/>
                  </a:lnTo>
                  <a:lnTo>
                    <a:pt x="753" y="434"/>
                  </a:lnTo>
                  <a:lnTo>
                    <a:pt x="744" y="442"/>
                  </a:lnTo>
                  <a:lnTo>
                    <a:pt x="737" y="451"/>
                  </a:lnTo>
                  <a:lnTo>
                    <a:pt x="730" y="461"/>
                  </a:lnTo>
                  <a:lnTo>
                    <a:pt x="727" y="471"/>
                  </a:lnTo>
                  <a:lnTo>
                    <a:pt x="716" y="491"/>
                  </a:lnTo>
                  <a:lnTo>
                    <a:pt x="705" y="510"/>
                  </a:lnTo>
                  <a:lnTo>
                    <a:pt x="694" y="530"/>
                  </a:lnTo>
                  <a:lnTo>
                    <a:pt x="684" y="551"/>
                  </a:lnTo>
                  <a:lnTo>
                    <a:pt x="676" y="572"/>
                  </a:lnTo>
                  <a:lnTo>
                    <a:pt x="670" y="593"/>
                  </a:lnTo>
                  <a:lnTo>
                    <a:pt x="669" y="616"/>
                  </a:lnTo>
                  <a:lnTo>
                    <a:pt x="670" y="641"/>
                  </a:lnTo>
                  <a:lnTo>
                    <a:pt x="682" y="626"/>
                  </a:lnTo>
                  <a:lnTo>
                    <a:pt x="692" y="610"/>
                  </a:lnTo>
                  <a:lnTo>
                    <a:pt x="704" y="593"/>
                  </a:lnTo>
                  <a:lnTo>
                    <a:pt x="716" y="577"/>
                  </a:lnTo>
                  <a:lnTo>
                    <a:pt x="729" y="561"/>
                  </a:lnTo>
                  <a:lnTo>
                    <a:pt x="742" y="545"/>
                  </a:lnTo>
                  <a:lnTo>
                    <a:pt x="757" y="530"/>
                  </a:lnTo>
                  <a:lnTo>
                    <a:pt x="773" y="516"/>
                  </a:lnTo>
                  <a:lnTo>
                    <a:pt x="799" y="493"/>
                  </a:lnTo>
                  <a:lnTo>
                    <a:pt x="828" y="472"/>
                  </a:lnTo>
                  <a:lnTo>
                    <a:pt x="858" y="453"/>
                  </a:lnTo>
                  <a:lnTo>
                    <a:pt x="889" y="436"/>
                  </a:lnTo>
                  <a:lnTo>
                    <a:pt x="921" y="421"/>
                  </a:lnTo>
                  <a:lnTo>
                    <a:pt x="954" y="408"/>
                  </a:lnTo>
                  <a:lnTo>
                    <a:pt x="988" y="396"/>
                  </a:lnTo>
                  <a:lnTo>
                    <a:pt x="1022" y="387"/>
                  </a:lnTo>
                  <a:lnTo>
                    <a:pt x="1057" y="381"/>
                  </a:lnTo>
                  <a:lnTo>
                    <a:pt x="1092" y="377"/>
                  </a:lnTo>
                  <a:lnTo>
                    <a:pt x="1128" y="376"/>
                  </a:lnTo>
                  <a:lnTo>
                    <a:pt x="1162" y="377"/>
                  </a:lnTo>
                  <a:lnTo>
                    <a:pt x="1198" y="380"/>
                  </a:lnTo>
                  <a:lnTo>
                    <a:pt x="1232" y="386"/>
                  </a:lnTo>
                  <a:lnTo>
                    <a:pt x="1267" y="395"/>
                  </a:lnTo>
                  <a:lnTo>
                    <a:pt x="1302" y="408"/>
                  </a:lnTo>
                  <a:lnTo>
                    <a:pt x="1338" y="428"/>
                  </a:lnTo>
                  <a:lnTo>
                    <a:pt x="1372" y="452"/>
                  </a:lnTo>
                  <a:lnTo>
                    <a:pt x="1401" y="481"/>
                  </a:lnTo>
                  <a:lnTo>
                    <a:pt x="1425" y="513"/>
                  </a:lnTo>
                  <a:lnTo>
                    <a:pt x="1444" y="548"/>
                  </a:lnTo>
                  <a:lnTo>
                    <a:pt x="1459" y="587"/>
                  </a:lnTo>
                  <a:lnTo>
                    <a:pt x="1470" y="627"/>
                  </a:lnTo>
                  <a:lnTo>
                    <a:pt x="1473" y="667"/>
                  </a:lnTo>
                  <a:lnTo>
                    <a:pt x="1471" y="716"/>
                  </a:lnTo>
                  <a:lnTo>
                    <a:pt x="1466" y="764"/>
                  </a:lnTo>
                  <a:lnTo>
                    <a:pt x="1458" y="810"/>
                  </a:lnTo>
                  <a:lnTo>
                    <a:pt x="1444" y="854"/>
                  </a:lnTo>
                  <a:lnTo>
                    <a:pt x="1440" y="857"/>
                  </a:lnTo>
                  <a:lnTo>
                    <a:pt x="1444" y="812"/>
                  </a:lnTo>
                  <a:lnTo>
                    <a:pt x="1443" y="769"/>
                  </a:lnTo>
                  <a:lnTo>
                    <a:pt x="1435" y="727"/>
                  </a:lnTo>
                  <a:lnTo>
                    <a:pt x="1421" y="688"/>
                  </a:lnTo>
                  <a:lnTo>
                    <a:pt x="1401" y="650"/>
                  </a:lnTo>
                  <a:lnTo>
                    <a:pt x="1375" y="616"/>
                  </a:lnTo>
                  <a:lnTo>
                    <a:pt x="1345" y="584"/>
                  </a:lnTo>
                  <a:lnTo>
                    <a:pt x="1310" y="557"/>
                  </a:lnTo>
                  <a:lnTo>
                    <a:pt x="1314" y="582"/>
                  </a:lnTo>
                  <a:lnTo>
                    <a:pt x="1317" y="606"/>
                  </a:lnTo>
                  <a:lnTo>
                    <a:pt x="1317" y="631"/>
                  </a:lnTo>
                  <a:lnTo>
                    <a:pt x="1313" y="657"/>
                  </a:lnTo>
                  <a:lnTo>
                    <a:pt x="1308" y="682"/>
                  </a:lnTo>
                  <a:lnTo>
                    <a:pt x="1303" y="706"/>
                  </a:lnTo>
                  <a:lnTo>
                    <a:pt x="1295" y="729"/>
                  </a:lnTo>
                  <a:lnTo>
                    <a:pt x="1285" y="751"/>
                  </a:lnTo>
                  <a:lnTo>
                    <a:pt x="1284" y="719"/>
                  </a:lnTo>
                  <a:lnTo>
                    <a:pt x="1280" y="687"/>
                  </a:lnTo>
                  <a:lnTo>
                    <a:pt x="1269" y="657"/>
                  </a:lnTo>
                  <a:lnTo>
                    <a:pt x="1255" y="628"/>
                  </a:lnTo>
                  <a:lnTo>
                    <a:pt x="1237" y="602"/>
                  </a:lnTo>
                  <a:lnTo>
                    <a:pt x="1215" y="576"/>
                  </a:lnTo>
                  <a:lnTo>
                    <a:pt x="1190" y="555"/>
                  </a:lnTo>
                  <a:lnTo>
                    <a:pt x="1162" y="537"/>
                  </a:lnTo>
                  <a:lnTo>
                    <a:pt x="1149" y="530"/>
                  </a:lnTo>
                  <a:lnTo>
                    <a:pt x="1137" y="524"/>
                  </a:lnTo>
                  <a:lnTo>
                    <a:pt x="1124" y="519"/>
                  </a:lnTo>
                  <a:lnTo>
                    <a:pt x="1111" y="514"/>
                  </a:lnTo>
                  <a:lnTo>
                    <a:pt x="1099" y="508"/>
                  </a:lnTo>
                  <a:lnTo>
                    <a:pt x="1085" y="505"/>
                  </a:lnTo>
                  <a:lnTo>
                    <a:pt x="1072" y="501"/>
                  </a:lnTo>
                  <a:lnTo>
                    <a:pt x="1058" y="498"/>
                  </a:lnTo>
                  <a:lnTo>
                    <a:pt x="1084" y="522"/>
                  </a:lnTo>
                  <a:lnTo>
                    <a:pt x="1107" y="550"/>
                  </a:lnTo>
                  <a:lnTo>
                    <a:pt x="1128" y="577"/>
                  </a:lnTo>
                  <a:lnTo>
                    <a:pt x="1144" y="608"/>
                  </a:lnTo>
                  <a:lnTo>
                    <a:pt x="1156" y="640"/>
                  </a:lnTo>
                  <a:lnTo>
                    <a:pt x="1166" y="673"/>
                  </a:lnTo>
                  <a:lnTo>
                    <a:pt x="1171" y="709"/>
                  </a:lnTo>
                  <a:lnTo>
                    <a:pt x="1173" y="744"/>
                  </a:lnTo>
                  <a:lnTo>
                    <a:pt x="1166" y="718"/>
                  </a:lnTo>
                  <a:lnTo>
                    <a:pt x="1153" y="693"/>
                  </a:lnTo>
                  <a:lnTo>
                    <a:pt x="1136" y="668"/>
                  </a:lnTo>
                  <a:lnTo>
                    <a:pt x="1116" y="645"/>
                  </a:lnTo>
                  <a:lnTo>
                    <a:pt x="1093" y="626"/>
                  </a:lnTo>
                  <a:lnTo>
                    <a:pt x="1068" y="608"/>
                  </a:lnTo>
                  <a:lnTo>
                    <a:pt x="1042" y="595"/>
                  </a:lnTo>
                  <a:lnTo>
                    <a:pt x="1016" y="585"/>
                  </a:lnTo>
                  <a:lnTo>
                    <a:pt x="1002" y="582"/>
                  </a:lnTo>
                  <a:lnTo>
                    <a:pt x="986" y="580"/>
                  </a:lnTo>
                  <a:lnTo>
                    <a:pt x="971" y="578"/>
                  </a:lnTo>
                  <a:lnTo>
                    <a:pt x="955" y="578"/>
                  </a:lnTo>
                  <a:lnTo>
                    <a:pt x="939" y="581"/>
                  </a:lnTo>
                  <a:lnTo>
                    <a:pt x="924" y="583"/>
                  </a:lnTo>
                  <a:lnTo>
                    <a:pt x="909" y="588"/>
                  </a:lnTo>
                  <a:lnTo>
                    <a:pt x="895" y="593"/>
                  </a:lnTo>
                  <a:lnTo>
                    <a:pt x="911" y="606"/>
                  </a:lnTo>
                  <a:lnTo>
                    <a:pt x="925" y="620"/>
                  </a:lnTo>
                  <a:lnTo>
                    <a:pt x="936" y="636"/>
                  </a:lnTo>
                  <a:lnTo>
                    <a:pt x="947" y="652"/>
                  </a:lnTo>
                  <a:lnTo>
                    <a:pt x="956" y="669"/>
                  </a:lnTo>
                  <a:lnTo>
                    <a:pt x="963" y="687"/>
                  </a:lnTo>
                  <a:lnTo>
                    <a:pt x="969" y="705"/>
                  </a:lnTo>
                  <a:lnTo>
                    <a:pt x="973" y="724"/>
                  </a:lnTo>
                  <a:lnTo>
                    <a:pt x="967" y="720"/>
                  </a:lnTo>
                  <a:lnTo>
                    <a:pt x="962" y="716"/>
                  </a:lnTo>
                  <a:lnTo>
                    <a:pt x="958" y="711"/>
                  </a:lnTo>
                  <a:lnTo>
                    <a:pt x="955" y="705"/>
                  </a:lnTo>
                  <a:lnTo>
                    <a:pt x="951" y="699"/>
                  </a:lnTo>
                  <a:lnTo>
                    <a:pt x="948" y="694"/>
                  </a:lnTo>
                  <a:lnTo>
                    <a:pt x="943" y="688"/>
                  </a:lnTo>
                  <a:lnTo>
                    <a:pt x="939" y="683"/>
                  </a:lnTo>
                  <a:lnTo>
                    <a:pt x="921" y="672"/>
                  </a:lnTo>
                  <a:lnTo>
                    <a:pt x="902" y="663"/>
                  </a:lnTo>
                  <a:lnTo>
                    <a:pt x="882" y="656"/>
                  </a:lnTo>
                  <a:lnTo>
                    <a:pt x="861" y="650"/>
                  </a:lnTo>
                  <a:lnTo>
                    <a:pt x="841" y="648"/>
                  </a:lnTo>
                  <a:lnTo>
                    <a:pt x="819" y="646"/>
                  </a:lnTo>
                  <a:lnTo>
                    <a:pt x="797" y="649"/>
                  </a:lnTo>
                  <a:lnTo>
                    <a:pt x="775" y="653"/>
                  </a:lnTo>
                  <a:lnTo>
                    <a:pt x="766" y="656"/>
                  </a:lnTo>
                  <a:lnTo>
                    <a:pt x="757" y="659"/>
                  </a:lnTo>
                  <a:lnTo>
                    <a:pt x="747" y="664"/>
                  </a:lnTo>
                  <a:lnTo>
                    <a:pt x="739" y="668"/>
                  </a:lnTo>
                  <a:lnTo>
                    <a:pt x="730" y="673"/>
                  </a:lnTo>
                  <a:lnTo>
                    <a:pt x="722" y="679"/>
                  </a:lnTo>
                  <a:lnTo>
                    <a:pt x="714" y="684"/>
                  </a:lnTo>
                  <a:lnTo>
                    <a:pt x="706" y="690"/>
                  </a:lnTo>
                  <a:lnTo>
                    <a:pt x="720" y="699"/>
                  </a:lnTo>
                  <a:lnTo>
                    <a:pt x="734" y="706"/>
                  </a:lnTo>
                  <a:lnTo>
                    <a:pt x="749" y="714"/>
                  </a:lnTo>
                  <a:lnTo>
                    <a:pt x="762" y="720"/>
                  </a:lnTo>
                  <a:lnTo>
                    <a:pt x="777" y="726"/>
                  </a:lnTo>
                  <a:lnTo>
                    <a:pt x="792" y="732"/>
                  </a:lnTo>
                  <a:lnTo>
                    <a:pt x="808" y="737"/>
                  </a:lnTo>
                  <a:lnTo>
                    <a:pt x="823" y="742"/>
                  </a:lnTo>
                  <a:lnTo>
                    <a:pt x="838" y="748"/>
                  </a:lnTo>
                  <a:lnTo>
                    <a:pt x="853" y="754"/>
                  </a:lnTo>
                  <a:lnTo>
                    <a:pt x="868" y="759"/>
                  </a:lnTo>
                  <a:lnTo>
                    <a:pt x="883" y="766"/>
                  </a:lnTo>
                  <a:lnTo>
                    <a:pt x="898" y="773"/>
                  </a:lnTo>
                  <a:lnTo>
                    <a:pt x="912" y="780"/>
                  </a:lnTo>
                  <a:lnTo>
                    <a:pt x="926" y="789"/>
                  </a:lnTo>
                  <a:lnTo>
                    <a:pt x="940" y="799"/>
                  </a:lnTo>
                  <a:lnTo>
                    <a:pt x="961" y="816"/>
                  </a:lnTo>
                  <a:lnTo>
                    <a:pt x="981" y="832"/>
                  </a:lnTo>
                  <a:lnTo>
                    <a:pt x="1002" y="850"/>
                  </a:lnTo>
                  <a:lnTo>
                    <a:pt x="1022" y="868"/>
                  </a:lnTo>
                  <a:lnTo>
                    <a:pt x="1042" y="886"/>
                  </a:lnTo>
                  <a:lnTo>
                    <a:pt x="1063" y="905"/>
                  </a:lnTo>
                  <a:lnTo>
                    <a:pt x="1083" y="923"/>
                  </a:lnTo>
                  <a:lnTo>
                    <a:pt x="1102" y="943"/>
                  </a:lnTo>
                  <a:lnTo>
                    <a:pt x="1121" y="962"/>
                  </a:lnTo>
                  <a:lnTo>
                    <a:pt x="1139" y="983"/>
                  </a:lnTo>
                  <a:lnTo>
                    <a:pt x="1156" y="1003"/>
                  </a:lnTo>
                  <a:lnTo>
                    <a:pt x="1173" y="1024"/>
                  </a:lnTo>
                  <a:lnTo>
                    <a:pt x="1189" y="1045"/>
                  </a:lnTo>
                  <a:lnTo>
                    <a:pt x="1202" y="1067"/>
                  </a:lnTo>
                  <a:lnTo>
                    <a:pt x="1216" y="1089"/>
                  </a:lnTo>
                  <a:lnTo>
                    <a:pt x="1228" y="1112"/>
                  </a:lnTo>
                  <a:lnTo>
                    <a:pt x="1255" y="1171"/>
                  </a:lnTo>
                  <a:lnTo>
                    <a:pt x="1278" y="1233"/>
                  </a:lnTo>
                  <a:lnTo>
                    <a:pt x="1295" y="1297"/>
                  </a:lnTo>
                  <a:lnTo>
                    <a:pt x="1305" y="1364"/>
                  </a:lnTo>
                  <a:lnTo>
                    <a:pt x="1310" y="1433"/>
                  </a:lnTo>
                  <a:lnTo>
                    <a:pt x="1308" y="1501"/>
                  </a:lnTo>
                  <a:lnTo>
                    <a:pt x="1302" y="1569"/>
                  </a:lnTo>
                  <a:lnTo>
                    <a:pt x="1288" y="1635"/>
                  </a:lnTo>
                  <a:lnTo>
                    <a:pt x="1257" y="1733"/>
                  </a:lnTo>
                  <a:lnTo>
                    <a:pt x="1274" y="1735"/>
                  </a:lnTo>
                  <a:lnTo>
                    <a:pt x="1292" y="1735"/>
                  </a:lnTo>
                  <a:lnTo>
                    <a:pt x="1310" y="1734"/>
                  </a:lnTo>
                  <a:lnTo>
                    <a:pt x="1327" y="1732"/>
                  </a:lnTo>
                  <a:lnTo>
                    <a:pt x="1344" y="1730"/>
                  </a:lnTo>
                  <a:lnTo>
                    <a:pt x="1363" y="1727"/>
                  </a:lnTo>
                  <a:lnTo>
                    <a:pt x="1381" y="1727"/>
                  </a:lnTo>
                  <a:lnTo>
                    <a:pt x="1401" y="1730"/>
                  </a:lnTo>
                  <a:lnTo>
                    <a:pt x="1425" y="1734"/>
                  </a:lnTo>
                  <a:lnTo>
                    <a:pt x="1448" y="1740"/>
                  </a:lnTo>
                  <a:lnTo>
                    <a:pt x="1470" y="1748"/>
                  </a:lnTo>
                  <a:lnTo>
                    <a:pt x="1492" y="1757"/>
                  </a:lnTo>
                  <a:lnTo>
                    <a:pt x="1512" y="1769"/>
                  </a:lnTo>
                  <a:lnTo>
                    <a:pt x="1532" y="1784"/>
                  </a:lnTo>
                  <a:lnTo>
                    <a:pt x="1549" y="1801"/>
                  </a:lnTo>
                  <a:lnTo>
                    <a:pt x="1565" y="1822"/>
                  </a:lnTo>
                  <a:lnTo>
                    <a:pt x="1577" y="1838"/>
                  </a:lnTo>
                  <a:lnTo>
                    <a:pt x="1588" y="1854"/>
                  </a:lnTo>
                  <a:lnTo>
                    <a:pt x="1601" y="1871"/>
                  </a:lnTo>
                  <a:lnTo>
                    <a:pt x="1615" y="1887"/>
                  </a:lnTo>
                  <a:lnTo>
                    <a:pt x="1629" y="1902"/>
                  </a:lnTo>
                  <a:lnTo>
                    <a:pt x="1645" y="1916"/>
                  </a:lnTo>
                  <a:lnTo>
                    <a:pt x="1662" y="1927"/>
                  </a:lnTo>
                  <a:lnTo>
                    <a:pt x="1681" y="1935"/>
                  </a:lnTo>
                  <a:lnTo>
                    <a:pt x="1701" y="1939"/>
                  </a:lnTo>
                  <a:lnTo>
                    <a:pt x="1722" y="1945"/>
                  </a:lnTo>
                  <a:lnTo>
                    <a:pt x="1743" y="1953"/>
                  </a:lnTo>
                  <a:lnTo>
                    <a:pt x="1762" y="1964"/>
                  </a:lnTo>
                  <a:lnTo>
                    <a:pt x="1780" y="1976"/>
                  </a:lnTo>
                  <a:lnTo>
                    <a:pt x="1796" y="1992"/>
                  </a:lnTo>
                  <a:lnTo>
                    <a:pt x="1808" y="2010"/>
                  </a:lnTo>
                  <a:lnTo>
                    <a:pt x="1819" y="2030"/>
                  </a:lnTo>
                  <a:lnTo>
                    <a:pt x="1820" y="2043"/>
                  </a:lnTo>
                  <a:lnTo>
                    <a:pt x="1819" y="2056"/>
                  </a:lnTo>
                  <a:lnTo>
                    <a:pt x="1815" y="2067"/>
                  </a:lnTo>
                  <a:lnTo>
                    <a:pt x="1810" y="2078"/>
                  </a:lnTo>
                  <a:lnTo>
                    <a:pt x="1803" y="2088"/>
                  </a:lnTo>
                  <a:lnTo>
                    <a:pt x="1796" y="2097"/>
                  </a:lnTo>
                  <a:lnTo>
                    <a:pt x="1788" y="2108"/>
                  </a:lnTo>
                  <a:lnTo>
                    <a:pt x="1781" y="2118"/>
                  </a:lnTo>
                  <a:lnTo>
                    <a:pt x="1762" y="2129"/>
                  </a:lnTo>
                  <a:lnTo>
                    <a:pt x="1744" y="2140"/>
                  </a:lnTo>
                  <a:lnTo>
                    <a:pt x="1724" y="2148"/>
                  </a:lnTo>
                  <a:lnTo>
                    <a:pt x="1704" y="2155"/>
                  </a:lnTo>
                  <a:lnTo>
                    <a:pt x="1683" y="2159"/>
                  </a:lnTo>
                  <a:lnTo>
                    <a:pt x="1661" y="2164"/>
                  </a:lnTo>
                  <a:lnTo>
                    <a:pt x="1639" y="2166"/>
                  </a:lnTo>
                  <a:lnTo>
                    <a:pt x="1617" y="2169"/>
                  </a:lnTo>
                  <a:lnTo>
                    <a:pt x="1595" y="2169"/>
                  </a:lnTo>
                  <a:lnTo>
                    <a:pt x="1573" y="2166"/>
                  </a:lnTo>
                  <a:lnTo>
                    <a:pt x="1552" y="2162"/>
                  </a:lnTo>
                  <a:lnTo>
                    <a:pt x="1531" y="2155"/>
                  </a:lnTo>
                  <a:lnTo>
                    <a:pt x="1510" y="2148"/>
                  </a:lnTo>
                  <a:lnTo>
                    <a:pt x="1489" y="2140"/>
                  </a:lnTo>
                  <a:lnTo>
                    <a:pt x="1469" y="2133"/>
                  </a:lnTo>
                  <a:lnTo>
                    <a:pt x="1448" y="2125"/>
                  </a:lnTo>
                  <a:lnTo>
                    <a:pt x="1427" y="2119"/>
                  </a:lnTo>
                  <a:lnTo>
                    <a:pt x="1406" y="2113"/>
                  </a:lnTo>
                  <a:lnTo>
                    <a:pt x="1387" y="2110"/>
                  </a:lnTo>
                  <a:lnTo>
                    <a:pt x="1366" y="2110"/>
                  </a:lnTo>
                  <a:lnTo>
                    <a:pt x="1345" y="2111"/>
                  </a:lnTo>
                  <a:lnTo>
                    <a:pt x="1325" y="2117"/>
                  </a:lnTo>
                  <a:lnTo>
                    <a:pt x="1303" y="2125"/>
                  </a:lnTo>
                  <a:lnTo>
                    <a:pt x="1282" y="2139"/>
                  </a:lnTo>
                  <a:lnTo>
                    <a:pt x="1270" y="2150"/>
                  </a:lnTo>
                  <a:lnTo>
                    <a:pt x="1259" y="2162"/>
                  </a:lnTo>
                  <a:lnTo>
                    <a:pt x="1247" y="2172"/>
                  </a:lnTo>
                  <a:lnTo>
                    <a:pt x="1236" y="2182"/>
                  </a:lnTo>
                  <a:lnTo>
                    <a:pt x="1224" y="2193"/>
                  </a:lnTo>
                  <a:lnTo>
                    <a:pt x="1212" y="2203"/>
                  </a:lnTo>
                  <a:lnTo>
                    <a:pt x="1200" y="2212"/>
                  </a:lnTo>
                  <a:lnTo>
                    <a:pt x="1187" y="2220"/>
                  </a:lnTo>
                  <a:lnTo>
                    <a:pt x="1175" y="2229"/>
                  </a:lnTo>
                  <a:lnTo>
                    <a:pt x="1162" y="2237"/>
                  </a:lnTo>
                  <a:lnTo>
                    <a:pt x="1148" y="2244"/>
                  </a:lnTo>
                  <a:lnTo>
                    <a:pt x="1134" y="2250"/>
                  </a:lnTo>
                  <a:lnTo>
                    <a:pt x="1122" y="2255"/>
                  </a:lnTo>
                  <a:lnTo>
                    <a:pt x="1107" y="2261"/>
                  </a:lnTo>
                  <a:lnTo>
                    <a:pt x="1093" y="2264"/>
                  </a:lnTo>
                  <a:lnTo>
                    <a:pt x="1078" y="2268"/>
                  </a:lnTo>
                  <a:lnTo>
                    <a:pt x="1058" y="2272"/>
                  </a:lnTo>
                  <a:lnTo>
                    <a:pt x="1039" y="2277"/>
                  </a:lnTo>
                  <a:lnTo>
                    <a:pt x="1019" y="2278"/>
                  </a:lnTo>
                  <a:lnTo>
                    <a:pt x="1000" y="2279"/>
                  </a:lnTo>
                  <a:lnTo>
                    <a:pt x="980" y="2278"/>
                  </a:lnTo>
                  <a:lnTo>
                    <a:pt x="961" y="2276"/>
                  </a:lnTo>
                  <a:lnTo>
                    <a:pt x="942" y="2272"/>
                  </a:lnTo>
                  <a:lnTo>
                    <a:pt x="923" y="2269"/>
                  </a:lnTo>
                  <a:lnTo>
                    <a:pt x="904" y="2263"/>
                  </a:lnTo>
                  <a:lnTo>
                    <a:pt x="886" y="2257"/>
                  </a:lnTo>
                  <a:lnTo>
                    <a:pt x="867" y="2252"/>
                  </a:lnTo>
                  <a:lnTo>
                    <a:pt x="850" y="2244"/>
                  </a:lnTo>
                  <a:lnTo>
                    <a:pt x="833" y="2237"/>
                  </a:lnTo>
                  <a:lnTo>
                    <a:pt x="814" y="2229"/>
                  </a:lnTo>
                  <a:lnTo>
                    <a:pt x="798" y="2220"/>
                  </a:lnTo>
                  <a:lnTo>
                    <a:pt x="781" y="2212"/>
                  </a:lnTo>
                  <a:lnTo>
                    <a:pt x="762" y="2203"/>
                  </a:lnTo>
                  <a:lnTo>
                    <a:pt x="745" y="2194"/>
                  </a:lnTo>
                  <a:lnTo>
                    <a:pt x="727" y="2184"/>
                  </a:lnTo>
                  <a:lnTo>
                    <a:pt x="709" y="2173"/>
                  </a:lnTo>
                  <a:lnTo>
                    <a:pt x="692" y="2162"/>
                  </a:lnTo>
                  <a:lnTo>
                    <a:pt x="675" y="2150"/>
                  </a:lnTo>
                  <a:lnTo>
                    <a:pt x="659" y="2139"/>
                  </a:lnTo>
                  <a:lnTo>
                    <a:pt x="641" y="2127"/>
                  </a:lnTo>
                  <a:lnTo>
                    <a:pt x="624" y="2117"/>
                  </a:lnTo>
                  <a:lnTo>
                    <a:pt x="607" y="2106"/>
                  </a:lnTo>
                  <a:lnTo>
                    <a:pt x="588" y="2096"/>
                  </a:lnTo>
                  <a:lnTo>
                    <a:pt x="570" y="2088"/>
                  </a:lnTo>
                  <a:lnTo>
                    <a:pt x="552" y="2080"/>
                  </a:lnTo>
                  <a:lnTo>
                    <a:pt x="533" y="2074"/>
                  </a:lnTo>
                  <a:lnTo>
                    <a:pt x="514" y="2070"/>
                  </a:lnTo>
                  <a:lnTo>
                    <a:pt x="493" y="2066"/>
                  </a:lnTo>
                  <a:lnTo>
                    <a:pt x="481" y="2070"/>
                  </a:lnTo>
                  <a:lnTo>
                    <a:pt x="470" y="2072"/>
                  </a:lnTo>
                  <a:lnTo>
                    <a:pt x="457" y="2075"/>
                  </a:lnTo>
                  <a:lnTo>
                    <a:pt x="446" y="2078"/>
                  </a:lnTo>
                  <a:lnTo>
                    <a:pt x="433" y="2081"/>
                  </a:lnTo>
                  <a:lnTo>
                    <a:pt x="420" y="2083"/>
                  </a:lnTo>
                  <a:lnTo>
                    <a:pt x="408" y="2085"/>
                  </a:lnTo>
                  <a:lnTo>
                    <a:pt x="395" y="2087"/>
                  </a:lnTo>
                  <a:lnTo>
                    <a:pt x="382" y="2088"/>
                  </a:lnTo>
                  <a:lnTo>
                    <a:pt x="370" y="2089"/>
                  </a:lnTo>
                  <a:lnTo>
                    <a:pt x="357" y="2089"/>
                  </a:lnTo>
                  <a:lnTo>
                    <a:pt x="344" y="2088"/>
                  </a:lnTo>
                  <a:lnTo>
                    <a:pt x="333" y="2087"/>
                  </a:lnTo>
                  <a:lnTo>
                    <a:pt x="320" y="2086"/>
                  </a:lnTo>
                  <a:lnTo>
                    <a:pt x="307" y="2082"/>
                  </a:lnTo>
                  <a:lnTo>
                    <a:pt x="296" y="2079"/>
                  </a:lnTo>
                  <a:lnTo>
                    <a:pt x="285" y="2074"/>
                  </a:lnTo>
                  <a:lnTo>
                    <a:pt x="275" y="2070"/>
                  </a:lnTo>
                  <a:lnTo>
                    <a:pt x="264" y="2064"/>
                  </a:lnTo>
                  <a:lnTo>
                    <a:pt x="254" y="2057"/>
                  </a:lnTo>
                  <a:lnTo>
                    <a:pt x="245" y="2050"/>
                  </a:lnTo>
                  <a:lnTo>
                    <a:pt x="238" y="2041"/>
                  </a:lnTo>
                  <a:lnTo>
                    <a:pt x="234" y="2030"/>
                  </a:lnTo>
                  <a:lnTo>
                    <a:pt x="232" y="2018"/>
                  </a:lnTo>
                  <a:lnTo>
                    <a:pt x="239" y="1992"/>
                  </a:lnTo>
                  <a:lnTo>
                    <a:pt x="251" y="1974"/>
                  </a:lnTo>
                  <a:lnTo>
                    <a:pt x="268" y="1960"/>
                  </a:lnTo>
                  <a:lnTo>
                    <a:pt x="289" y="1949"/>
                  </a:lnTo>
                  <a:lnTo>
                    <a:pt x="310" y="1939"/>
                  </a:lnTo>
                  <a:lnTo>
                    <a:pt x="333" y="1930"/>
                  </a:lnTo>
                  <a:lnTo>
                    <a:pt x="353" y="1919"/>
                  </a:lnTo>
                  <a:lnTo>
                    <a:pt x="372" y="1905"/>
                  </a:lnTo>
                  <a:lnTo>
                    <a:pt x="378" y="1891"/>
                  </a:lnTo>
                  <a:lnTo>
                    <a:pt x="385" y="1876"/>
                  </a:lnTo>
                  <a:lnTo>
                    <a:pt x="393" y="1861"/>
                  </a:lnTo>
                  <a:lnTo>
                    <a:pt x="402" y="1847"/>
                  </a:lnTo>
                  <a:lnTo>
                    <a:pt x="411" y="1832"/>
                  </a:lnTo>
                  <a:lnTo>
                    <a:pt x="423" y="1818"/>
                  </a:lnTo>
                  <a:lnTo>
                    <a:pt x="434" y="1806"/>
                  </a:lnTo>
                  <a:lnTo>
                    <a:pt x="446" y="1793"/>
                  </a:lnTo>
                  <a:lnTo>
                    <a:pt x="459" y="1781"/>
                  </a:lnTo>
                  <a:lnTo>
                    <a:pt x="472" y="1771"/>
                  </a:lnTo>
                  <a:lnTo>
                    <a:pt x="487" y="1762"/>
                  </a:lnTo>
                  <a:lnTo>
                    <a:pt x="502" y="1754"/>
                  </a:lnTo>
                  <a:lnTo>
                    <a:pt x="517" y="1748"/>
                  </a:lnTo>
                  <a:lnTo>
                    <a:pt x="533" y="1742"/>
                  </a:lnTo>
                  <a:lnTo>
                    <a:pt x="549" y="1740"/>
                  </a:lnTo>
                  <a:lnTo>
                    <a:pt x="567" y="1739"/>
                  </a:lnTo>
                  <a:lnTo>
                    <a:pt x="590" y="1739"/>
                  </a:lnTo>
                  <a:lnTo>
                    <a:pt x="613" y="1742"/>
                  </a:lnTo>
                  <a:lnTo>
                    <a:pt x="636" y="1746"/>
                  </a:lnTo>
                  <a:lnTo>
                    <a:pt x="659" y="1749"/>
                  </a:lnTo>
                  <a:lnTo>
                    <a:pt x="682" y="1752"/>
                  </a:lnTo>
                  <a:lnTo>
                    <a:pt x="704" y="1749"/>
                  </a:lnTo>
                  <a:lnTo>
                    <a:pt x="724" y="1742"/>
                  </a:lnTo>
                  <a:lnTo>
                    <a:pt x="744" y="1728"/>
                  </a:lnTo>
                  <a:lnTo>
                    <a:pt x="762" y="1709"/>
                  </a:lnTo>
                  <a:lnTo>
                    <a:pt x="782" y="1690"/>
                  </a:lnTo>
                  <a:lnTo>
                    <a:pt x="802" y="1673"/>
                  </a:lnTo>
                  <a:lnTo>
                    <a:pt x="823" y="1658"/>
                  </a:lnTo>
                  <a:lnTo>
                    <a:pt x="846" y="1647"/>
                  </a:lnTo>
                  <a:lnTo>
                    <a:pt x="871" y="1637"/>
                  </a:lnTo>
                  <a:lnTo>
                    <a:pt x="896" y="1632"/>
                  </a:lnTo>
                  <a:lnTo>
                    <a:pt x="923" y="1631"/>
                  </a:lnTo>
                  <a:lnTo>
                    <a:pt x="932" y="1632"/>
                  </a:lnTo>
                  <a:lnTo>
                    <a:pt x="940" y="1633"/>
                  </a:lnTo>
                  <a:lnTo>
                    <a:pt x="949" y="1635"/>
                  </a:lnTo>
                  <a:lnTo>
                    <a:pt x="957" y="1636"/>
                  </a:lnTo>
                  <a:lnTo>
                    <a:pt x="966" y="1639"/>
                  </a:lnTo>
                  <a:lnTo>
                    <a:pt x="974" y="1642"/>
                  </a:lnTo>
                  <a:lnTo>
                    <a:pt x="982" y="1644"/>
                  </a:lnTo>
                  <a:lnTo>
                    <a:pt x="990" y="1648"/>
                  </a:lnTo>
                  <a:lnTo>
                    <a:pt x="1030" y="1584"/>
                  </a:lnTo>
                  <a:lnTo>
                    <a:pt x="1057" y="1513"/>
                  </a:lnTo>
                  <a:lnTo>
                    <a:pt x="1073" y="1438"/>
                  </a:lnTo>
                  <a:lnTo>
                    <a:pt x="1079" y="1359"/>
                  </a:lnTo>
                  <a:lnTo>
                    <a:pt x="1076" y="1280"/>
                  </a:lnTo>
                  <a:lnTo>
                    <a:pt x="1063" y="1203"/>
                  </a:lnTo>
                  <a:lnTo>
                    <a:pt x="1042" y="1129"/>
                  </a:lnTo>
                  <a:lnTo>
                    <a:pt x="1012" y="1062"/>
                  </a:lnTo>
                  <a:lnTo>
                    <a:pt x="1001" y="1039"/>
                  </a:lnTo>
                  <a:lnTo>
                    <a:pt x="989" y="1016"/>
                  </a:lnTo>
                  <a:lnTo>
                    <a:pt x="976" y="993"/>
                  </a:lnTo>
                  <a:lnTo>
                    <a:pt x="961" y="970"/>
                  </a:lnTo>
                  <a:lnTo>
                    <a:pt x="944" y="947"/>
                  </a:lnTo>
                  <a:lnTo>
                    <a:pt x="928" y="925"/>
                  </a:lnTo>
                  <a:lnTo>
                    <a:pt x="910" y="905"/>
                  </a:lnTo>
                  <a:lnTo>
                    <a:pt x="891" y="884"/>
                  </a:lnTo>
                  <a:lnTo>
                    <a:pt x="872" y="864"/>
                  </a:lnTo>
                  <a:lnTo>
                    <a:pt x="851" y="845"/>
                  </a:lnTo>
                  <a:lnTo>
                    <a:pt x="830" y="826"/>
                  </a:lnTo>
                  <a:lnTo>
                    <a:pt x="810" y="810"/>
                  </a:lnTo>
                  <a:lnTo>
                    <a:pt x="788" y="794"/>
                  </a:lnTo>
                  <a:lnTo>
                    <a:pt x="765" y="779"/>
                  </a:lnTo>
                  <a:lnTo>
                    <a:pt x="742" y="765"/>
                  </a:lnTo>
                  <a:lnTo>
                    <a:pt x="719" y="754"/>
                  </a:lnTo>
                  <a:lnTo>
                    <a:pt x="705" y="749"/>
                  </a:lnTo>
                  <a:lnTo>
                    <a:pt x="692" y="747"/>
                  </a:lnTo>
                  <a:lnTo>
                    <a:pt x="678" y="748"/>
                  </a:lnTo>
                  <a:lnTo>
                    <a:pt x="664" y="751"/>
                  </a:lnTo>
                  <a:lnTo>
                    <a:pt x="652" y="757"/>
                  </a:lnTo>
                  <a:lnTo>
                    <a:pt x="639" y="763"/>
                  </a:lnTo>
                  <a:lnTo>
                    <a:pt x="626" y="770"/>
                  </a:lnTo>
                  <a:lnTo>
                    <a:pt x="615" y="777"/>
                  </a:lnTo>
                  <a:lnTo>
                    <a:pt x="599" y="793"/>
                  </a:lnTo>
                  <a:lnTo>
                    <a:pt x="586" y="810"/>
                  </a:lnTo>
                  <a:lnTo>
                    <a:pt x="576" y="830"/>
                  </a:lnTo>
                  <a:lnTo>
                    <a:pt x="568" y="849"/>
                  </a:lnTo>
                  <a:lnTo>
                    <a:pt x="563" y="870"/>
                  </a:lnTo>
                  <a:lnTo>
                    <a:pt x="560" y="892"/>
                  </a:lnTo>
                  <a:lnTo>
                    <a:pt x="560" y="914"/>
                  </a:lnTo>
                  <a:lnTo>
                    <a:pt x="563" y="937"/>
                  </a:lnTo>
                  <a:lnTo>
                    <a:pt x="565" y="948"/>
                  </a:lnTo>
                  <a:lnTo>
                    <a:pt x="569" y="959"/>
                  </a:lnTo>
                  <a:lnTo>
                    <a:pt x="573" y="969"/>
                  </a:lnTo>
                  <a:lnTo>
                    <a:pt x="578" y="978"/>
                  </a:lnTo>
                  <a:lnTo>
                    <a:pt x="584" y="989"/>
                  </a:lnTo>
                  <a:lnTo>
                    <a:pt x="590" y="998"/>
                  </a:lnTo>
                  <a:lnTo>
                    <a:pt x="597" y="1007"/>
                  </a:lnTo>
                  <a:lnTo>
                    <a:pt x="603" y="1016"/>
                  </a:lnTo>
                  <a:lnTo>
                    <a:pt x="597" y="1015"/>
                  </a:lnTo>
                  <a:lnTo>
                    <a:pt x="591" y="1013"/>
                  </a:lnTo>
                  <a:lnTo>
                    <a:pt x="585" y="1009"/>
                  </a:lnTo>
                  <a:lnTo>
                    <a:pt x="579" y="1005"/>
                  </a:lnTo>
                  <a:lnTo>
                    <a:pt x="573" y="1001"/>
                  </a:lnTo>
                  <a:lnTo>
                    <a:pt x="568" y="996"/>
                  </a:lnTo>
                  <a:lnTo>
                    <a:pt x="563" y="991"/>
                  </a:lnTo>
                  <a:lnTo>
                    <a:pt x="557" y="986"/>
                  </a:lnTo>
                  <a:lnTo>
                    <a:pt x="550" y="978"/>
                  </a:lnTo>
                  <a:lnTo>
                    <a:pt x="544" y="970"/>
                  </a:lnTo>
                  <a:lnTo>
                    <a:pt x="537" y="962"/>
                  </a:lnTo>
                  <a:lnTo>
                    <a:pt x="530" y="954"/>
                  </a:lnTo>
                  <a:lnTo>
                    <a:pt x="524" y="946"/>
                  </a:lnTo>
                  <a:lnTo>
                    <a:pt x="517" y="938"/>
                  </a:lnTo>
                  <a:lnTo>
                    <a:pt x="511" y="930"/>
                  </a:lnTo>
                  <a:lnTo>
                    <a:pt x="505" y="922"/>
                  </a:lnTo>
                  <a:lnTo>
                    <a:pt x="502" y="956"/>
                  </a:lnTo>
                  <a:lnTo>
                    <a:pt x="504" y="991"/>
                  </a:lnTo>
                  <a:lnTo>
                    <a:pt x="510" y="1023"/>
                  </a:lnTo>
                  <a:lnTo>
                    <a:pt x="522" y="1054"/>
                  </a:lnTo>
                  <a:lnTo>
                    <a:pt x="535" y="1084"/>
                  </a:lnTo>
                  <a:lnTo>
                    <a:pt x="554" y="1113"/>
                  </a:lnTo>
                  <a:lnTo>
                    <a:pt x="577" y="1140"/>
                  </a:lnTo>
                  <a:lnTo>
                    <a:pt x="602" y="1165"/>
                  </a:lnTo>
                  <a:lnTo>
                    <a:pt x="585" y="1160"/>
                  </a:lnTo>
                  <a:lnTo>
                    <a:pt x="568" y="1153"/>
                  </a:lnTo>
                  <a:lnTo>
                    <a:pt x="550" y="1148"/>
                  </a:lnTo>
                  <a:lnTo>
                    <a:pt x="534" y="1140"/>
                  </a:lnTo>
                  <a:lnTo>
                    <a:pt x="517" y="1130"/>
                  </a:lnTo>
                  <a:lnTo>
                    <a:pt x="502" y="1121"/>
                  </a:lnTo>
                  <a:lnTo>
                    <a:pt x="486" y="1110"/>
                  </a:lnTo>
                  <a:lnTo>
                    <a:pt x="471" y="1097"/>
                  </a:lnTo>
                  <a:lnTo>
                    <a:pt x="448" y="1069"/>
                  </a:lnTo>
                  <a:lnTo>
                    <a:pt x="449" y="1091"/>
                  </a:lnTo>
                  <a:lnTo>
                    <a:pt x="453" y="1112"/>
                  </a:lnTo>
                  <a:lnTo>
                    <a:pt x="457" y="1133"/>
                  </a:lnTo>
                  <a:lnTo>
                    <a:pt x="463" y="1153"/>
                  </a:lnTo>
                  <a:lnTo>
                    <a:pt x="470" y="1173"/>
                  </a:lnTo>
                  <a:lnTo>
                    <a:pt x="478" y="1194"/>
                  </a:lnTo>
                  <a:lnTo>
                    <a:pt x="486" y="1212"/>
                  </a:lnTo>
                  <a:lnTo>
                    <a:pt x="495" y="1232"/>
                  </a:lnTo>
                  <a:lnTo>
                    <a:pt x="504" y="1247"/>
                  </a:lnTo>
                  <a:lnTo>
                    <a:pt x="515" y="1262"/>
                  </a:lnTo>
                  <a:lnTo>
                    <a:pt x="526" y="1276"/>
                  </a:lnTo>
                  <a:lnTo>
                    <a:pt x="540" y="1289"/>
                  </a:lnTo>
                  <a:lnTo>
                    <a:pt x="554" y="1302"/>
                  </a:lnTo>
                  <a:lnTo>
                    <a:pt x="568" y="1312"/>
                  </a:lnTo>
                  <a:lnTo>
                    <a:pt x="584" y="1322"/>
                  </a:lnTo>
                  <a:lnTo>
                    <a:pt x="599" y="1330"/>
                  </a:lnTo>
                  <a:lnTo>
                    <a:pt x="579" y="1333"/>
                  </a:lnTo>
                  <a:lnTo>
                    <a:pt x="560" y="1333"/>
                  </a:lnTo>
                  <a:lnTo>
                    <a:pt x="539" y="1331"/>
                  </a:lnTo>
                  <a:lnTo>
                    <a:pt x="519" y="1325"/>
                  </a:lnTo>
                  <a:lnTo>
                    <a:pt x="500" y="1318"/>
                  </a:lnTo>
                  <a:lnTo>
                    <a:pt x="481" y="1310"/>
                  </a:lnTo>
                  <a:lnTo>
                    <a:pt x="463" y="1301"/>
                  </a:lnTo>
                  <a:lnTo>
                    <a:pt x="446" y="1291"/>
                  </a:lnTo>
                  <a:lnTo>
                    <a:pt x="451" y="1314"/>
                  </a:lnTo>
                  <a:lnTo>
                    <a:pt x="462" y="1337"/>
                  </a:lnTo>
                  <a:lnTo>
                    <a:pt x="474" y="1359"/>
                  </a:lnTo>
                  <a:lnTo>
                    <a:pt x="489" y="1378"/>
                  </a:lnTo>
                  <a:lnTo>
                    <a:pt x="507" y="1398"/>
                  </a:lnTo>
                  <a:lnTo>
                    <a:pt x="526" y="1415"/>
                  </a:lnTo>
                  <a:lnTo>
                    <a:pt x="547" y="1430"/>
                  </a:lnTo>
                  <a:lnTo>
                    <a:pt x="568" y="1443"/>
                  </a:lnTo>
                  <a:lnTo>
                    <a:pt x="547" y="1442"/>
                  </a:lnTo>
                  <a:lnTo>
                    <a:pt x="526" y="1438"/>
                  </a:lnTo>
                  <a:lnTo>
                    <a:pt x="507" y="1432"/>
                  </a:lnTo>
                  <a:lnTo>
                    <a:pt x="487" y="1425"/>
                  </a:lnTo>
                  <a:lnTo>
                    <a:pt x="469" y="1417"/>
                  </a:lnTo>
                  <a:lnTo>
                    <a:pt x="451" y="1407"/>
                  </a:lnTo>
                  <a:lnTo>
                    <a:pt x="434" y="1395"/>
                  </a:lnTo>
                  <a:lnTo>
                    <a:pt x="417" y="1384"/>
                  </a:lnTo>
                  <a:lnTo>
                    <a:pt x="380" y="1346"/>
                  </a:lnTo>
                  <a:lnTo>
                    <a:pt x="349" y="1303"/>
                  </a:lnTo>
                  <a:lnTo>
                    <a:pt x="326" y="1258"/>
                  </a:lnTo>
                  <a:lnTo>
                    <a:pt x="308" y="1210"/>
                  </a:lnTo>
                  <a:lnTo>
                    <a:pt x="298" y="1160"/>
                  </a:lnTo>
                  <a:lnTo>
                    <a:pt x="295" y="1110"/>
                  </a:lnTo>
                  <a:lnTo>
                    <a:pt x="298" y="1058"/>
                  </a:lnTo>
                  <a:lnTo>
                    <a:pt x="310" y="1006"/>
                  </a:lnTo>
                  <a:lnTo>
                    <a:pt x="318" y="981"/>
                  </a:lnTo>
                  <a:lnTo>
                    <a:pt x="328" y="955"/>
                  </a:lnTo>
                  <a:lnTo>
                    <a:pt x="341" y="932"/>
                  </a:lnTo>
                  <a:lnTo>
                    <a:pt x="356" y="909"/>
                  </a:lnTo>
                  <a:lnTo>
                    <a:pt x="372" y="887"/>
                  </a:lnTo>
                  <a:lnTo>
                    <a:pt x="389" y="865"/>
                  </a:lnTo>
                  <a:lnTo>
                    <a:pt x="409" y="846"/>
                  </a:lnTo>
                  <a:lnTo>
                    <a:pt x="429" y="826"/>
                  </a:lnTo>
                  <a:lnTo>
                    <a:pt x="450" y="809"/>
                  </a:lnTo>
                  <a:lnTo>
                    <a:pt x="473" y="792"/>
                  </a:lnTo>
                  <a:lnTo>
                    <a:pt x="496" y="776"/>
                  </a:lnTo>
                  <a:lnTo>
                    <a:pt x="519" y="761"/>
                  </a:lnTo>
                  <a:lnTo>
                    <a:pt x="544" y="748"/>
                  </a:lnTo>
                  <a:lnTo>
                    <a:pt x="568" y="735"/>
                  </a:lnTo>
                  <a:lnTo>
                    <a:pt x="591" y="724"/>
                  </a:lnTo>
                  <a:lnTo>
                    <a:pt x="615" y="714"/>
                  </a:lnTo>
                  <a:lnTo>
                    <a:pt x="605" y="708"/>
                  </a:lnTo>
                  <a:lnTo>
                    <a:pt x="593" y="703"/>
                  </a:lnTo>
                  <a:lnTo>
                    <a:pt x="582" y="699"/>
                  </a:lnTo>
                  <a:lnTo>
                    <a:pt x="570" y="697"/>
                  </a:lnTo>
                  <a:lnTo>
                    <a:pt x="558" y="696"/>
                  </a:lnTo>
                  <a:lnTo>
                    <a:pt x="546" y="696"/>
                  </a:lnTo>
                  <a:lnTo>
                    <a:pt x="533" y="697"/>
                  </a:lnTo>
                  <a:lnTo>
                    <a:pt x="520" y="698"/>
                  </a:lnTo>
                  <a:lnTo>
                    <a:pt x="509" y="701"/>
                  </a:lnTo>
                  <a:lnTo>
                    <a:pt x="496" y="704"/>
                  </a:lnTo>
                  <a:lnTo>
                    <a:pt x="484" y="708"/>
                  </a:lnTo>
                  <a:lnTo>
                    <a:pt x="472" y="712"/>
                  </a:lnTo>
                  <a:lnTo>
                    <a:pt x="461" y="717"/>
                  </a:lnTo>
                  <a:lnTo>
                    <a:pt x="450" y="721"/>
                  </a:lnTo>
                  <a:lnTo>
                    <a:pt x="440" y="727"/>
                  </a:lnTo>
                  <a:lnTo>
                    <a:pt x="429" y="732"/>
                  </a:lnTo>
                  <a:lnTo>
                    <a:pt x="433" y="724"/>
                  </a:lnTo>
                  <a:lnTo>
                    <a:pt x="436" y="717"/>
                  </a:lnTo>
                  <a:lnTo>
                    <a:pt x="442" y="710"/>
                  </a:lnTo>
                  <a:lnTo>
                    <a:pt x="448" y="703"/>
                  </a:lnTo>
                  <a:lnTo>
                    <a:pt x="454" y="697"/>
                  </a:lnTo>
                  <a:lnTo>
                    <a:pt x="461" y="690"/>
                  </a:lnTo>
                  <a:lnTo>
                    <a:pt x="466" y="684"/>
                  </a:lnTo>
                  <a:lnTo>
                    <a:pt x="472" y="678"/>
                  </a:lnTo>
                  <a:lnTo>
                    <a:pt x="456" y="680"/>
                  </a:lnTo>
                  <a:lnTo>
                    <a:pt x="441" y="684"/>
                  </a:lnTo>
                  <a:lnTo>
                    <a:pt x="425" y="689"/>
                  </a:lnTo>
                  <a:lnTo>
                    <a:pt x="410" y="695"/>
                  </a:lnTo>
                  <a:lnTo>
                    <a:pt x="395" y="702"/>
                  </a:lnTo>
                  <a:lnTo>
                    <a:pt x="380" y="710"/>
                  </a:lnTo>
                  <a:lnTo>
                    <a:pt x="365" y="718"/>
                  </a:lnTo>
                  <a:lnTo>
                    <a:pt x="351" y="726"/>
                  </a:lnTo>
                  <a:lnTo>
                    <a:pt x="341" y="734"/>
                  </a:lnTo>
                  <a:lnTo>
                    <a:pt x="332" y="742"/>
                  </a:lnTo>
                  <a:lnTo>
                    <a:pt x="323" y="750"/>
                  </a:lnTo>
                  <a:lnTo>
                    <a:pt x="314" y="759"/>
                  </a:lnTo>
                  <a:lnTo>
                    <a:pt x="306" y="769"/>
                  </a:lnTo>
                  <a:lnTo>
                    <a:pt x="298" y="778"/>
                  </a:lnTo>
                  <a:lnTo>
                    <a:pt x="289" y="787"/>
                  </a:lnTo>
                  <a:lnTo>
                    <a:pt x="280" y="795"/>
                  </a:lnTo>
                  <a:lnTo>
                    <a:pt x="284" y="781"/>
                  </a:lnTo>
                  <a:lnTo>
                    <a:pt x="289" y="767"/>
                  </a:lnTo>
                  <a:lnTo>
                    <a:pt x="295" y="755"/>
                  </a:lnTo>
                  <a:lnTo>
                    <a:pt x="300" y="741"/>
                  </a:lnTo>
                  <a:lnTo>
                    <a:pt x="307" y="728"/>
                  </a:lnTo>
                  <a:lnTo>
                    <a:pt x="314" y="716"/>
                  </a:lnTo>
                  <a:lnTo>
                    <a:pt x="321" y="704"/>
                  </a:lnTo>
                  <a:lnTo>
                    <a:pt x="329" y="693"/>
                  </a:lnTo>
                  <a:lnTo>
                    <a:pt x="306" y="699"/>
                  </a:lnTo>
                  <a:lnTo>
                    <a:pt x="285" y="710"/>
                  </a:lnTo>
                  <a:lnTo>
                    <a:pt x="266" y="724"/>
                  </a:lnTo>
                  <a:lnTo>
                    <a:pt x="247" y="740"/>
                  </a:lnTo>
                  <a:lnTo>
                    <a:pt x="230" y="758"/>
                  </a:lnTo>
                  <a:lnTo>
                    <a:pt x="214" y="778"/>
                  </a:lnTo>
                  <a:lnTo>
                    <a:pt x="199" y="796"/>
                  </a:lnTo>
                  <a:lnTo>
                    <a:pt x="185" y="816"/>
                  </a:lnTo>
                  <a:lnTo>
                    <a:pt x="178" y="829"/>
                  </a:lnTo>
                  <a:lnTo>
                    <a:pt x="170" y="841"/>
                  </a:lnTo>
                  <a:lnTo>
                    <a:pt x="163" y="854"/>
                  </a:lnTo>
                  <a:lnTo>
                    <a:pt x="156" y="868"/>
                  </a:lnTo>
                  <a:lnTo>
                    <a:pt x="150" y="880"/>
                  </a:lnTo>
                  <a:lnTo>
                    <a:pt x="145" y="894"/>
                  </a:lnTo>
                  <a:lnTo>
                    <a:pt x="140" y="908"/>
                  </a:lnTo>
                  <a:lnTo>
                    <a:pt x="138" y="923"/>
                  </a:lnTo>
                  <a:lnTo>
                    <a:pt x="131" y="883"/>
                  </a:lnTo>
                  <a:lnTo>
                    <a:pt x="131" y="841"/>
                  </a:lnTo>
                  <a:lnTo>
                    <a:pt x="137" y="801"/>
                  </a:lnTo>
                  <a:lnTo>
                    <a:pt x="146" y="763"/>
                  </a:lnTo>
                  <a:lnTo>
                    <a:pt x="125" y="776"/>
                  </a:lnTo>
                  <a:lnTo>
                    <a:pt x="106" y="792"/>
                  </a:lnTo>
                  <a:lnTo>
                    <a:pt x="88" y="809"/>
                  </a:lnTo>
                  <a:lnTo>
                    <a:pt x="72" y="829"/>
                  </a:lnTo>
                  <a:lnTo>
                    <a:pt x="59" y="848"/>
                  </a:lnTo>
                  <a:lnTo>
                    <a:pt x="45" y="870"/>
                  </a:lnTo>
                  <a:lnTo>
                    <a:pt x="33" y="891"/>
                  </a:lnTo>
                  <a:lnTo>
                    <a:pt x="23" y="913"/>
                  </a:lnTo>
                  <a:lnTo>
                    <a:pt x="12" y="976"/>
                  </a:lnTo>
                  <a:lnTo>
                    <a:pt x="3" y="938"/>
                  </a:lnTo>
                  <a:lnTo>
                    <a:pt x="0" y="898"/>
                  </a:lnTo>
                  <a:lnTo>
                    <a:pt x="1" y="856"/>
                  </a:lnTo>
                  <a:lnTo>
                    <a:pt x="3" y="815"/>
                  </a:lnTo>
                  <a:lnTo>
                    <a:pt x="8" y="793"/>
                  </a:lnTo>
                  <a:lnTo>
                    <a:pt x="16" y="771"/>
                  </a:lnTo>
                  <a:lnTo>
                    <a:pt x="24" y="749"/>
                  </a:lnTo>
                  <a:lnTo>
                    <a:pt x="35" y="728"/>
                  </a:lnTo>
                  <a:lnTo>
                    <a:pt x="48" y="709"/>
                  </a:lnTo>
                  <a:lnTo>
                    <a:pt x="62" y="690"/>
                  </a:lnTo>
                  <a:lnTo>
                    <a:pt x="78" y="673"/>
                  </a:lnTo>
                  <a:lnTo>
                    <a:pt x="94" y="656"/>
                  </a:lnTo>
                  <a:lnTo>
                    <a:pt x="113" y="640"/>
                  </a:lnTo>
                  <a:lnTo>
                    <a:pt x="131" y="626"/>
                  </a:lnTo>
                  <a:lnTo>
                    <a:pt x="152" y="613"/>
                  </a:lnTo>
                  <a:lnTo>
                    <a:pt x="171" y="600"/>
                  </a:lnTo>
                  <a:lnTo>
                    <a:pt x="193" y="590"/>
                  </a:lnTo>
                  <a:lnTo>
                    <a:pt x="214" y="582"/>
                  </a:lnTo>
                  <a:lnTo>
                    <a:pt x="236" y="575"/>
                  </a:lnTo>
                  <a:lnTo>
                    <a:pt x="258" y="569"/>
                  </a:lnTo>
                  <a:lnTo>
                    <a:pt x="279" y="566"/>
                  </a:lnTo>
                  <a:lnTo>
                    <a:pt x="299" y="562"/>
                  </a:lnTo>
                  <a:lnTo>
                    <a:pt x="320" y="560"/>
                  </a:lnTo>
                  <a:lnTo>
                    <a:pt x="341" y="559"/>
                  </a:lnTo>
                  <a:lnTo>
                    <a:pt x="363" y="559"/>
                  </a:lnTo>
                  <a:lnTo>
                    <a:pt x="383" y="559"/>
                  </a:lnTo>
                  <a:lnTo>
                    <a:pt x="404" y="559"/>
                  </a:lnTo>
                  <a:lnTo>
                    <a:pt x="425" y="561"/>
                  </a:lnTo>
                  <a:lnTo>
                    <a:pt x="446" y="563"/>
                  </a:lnTo>
                  <a:lnTo>
                    <a:pt x="466" y="567"/>
                  </a:lnTo>
                  <a:lnTo>
                    <a:pt x="487" y="572"/>
                  </a:lnTo>
                  <a:lnTo>
                    <a:pt x="507" y="576"/>
                  </a:lnTo>
                  <a:lnTo>
                    <a:pt x="526" y="582"/>
                  </a:lnTo>
                  <a:lnTo>
                    <a:pt x="546" y="589"/>
                  </a:lnTo>
                  <a:lnTo>
                    <a:pt x="564" y="597"/>
                  </a:lnTo>
                  <a:lnTo>
                    <a:pt x="582" y="605"/>
                  </a:lnTo>
                  <a:lnTo>
                    <a:pt x="578" y="595"/>
                  </a:lnTo>
                  <a:lnTo>
                    <a:pt x="573" y="584"/>
                  </a:lnTo>
                  <a:lnTo>
                    <a:pt x="569" y="574"/>
                  </a:lnTo>
                  <a:lnTo>
                    <a:pt x="563" y="563"/>
                  </a:lnTo>
                  <a:lnTo>
                    <a:pt x="557" y="553"/>
                  </a:lnTo>
                  <a:lnTo>
                    <a:pt x="553" y="543"/>
                  </a:lnTo>
                  <a:lnTo>
                    <a:pt x="547" y="532"/>
                  </a:lnTo>
                  <a:lnTo>
                    <a:pt x="544" y="522"/>
                  </a:lnTo>
                  <a:lnTo>
                    <a:pt x="534" y="492"/>
                  </a:lnTo>
                  <a:lnTo>
                    <a:pt x="529" y="462"/>
                  </a:lnTo>
                  <a:lnTo>
                    <a:pt x="525" y="433"/>
                  </a:lnTo>
                  <a:lnTo>
                    <a:pt x="525" y="403"/>
                  </a:lnTo>
                  <a:lnTo>
                    <a:pt x="526" y="374"/>
                  </a:lnTo>
                  <a:lnTo>
                    <a:pt x="531" y="346"/>
                  </a:lnTo>
                  <a:lnTo>
                    <a:pt x="537" y="318"/>
                  </a:lnTo>
                  <a:lnTo>
                    <a:pt x="546" y="290"/>
                  </a:lnTo>
                  <a:lnTo>
                    <a:pt x="556" y="264"/>
                  </a:lnTo>
                  <a:lnTo>
                    <a:pt x="569" y="237"/>
                  </a:lnTo>
                  <a:lnTo>
                    <a:pt x="584" y="212"/>
                  </a:lnTo>
                  <a:lnTo>
                    <a:pt x="601" y="188"/>
                  </a:lnTo>
                  <a:lnTo>
                    <a:pt x="620" y="165"/>
                  </a:lnTo>
                  <a:lnTo>
                    <a:pt x="640" y="143"/>
                  </a:lnTo>
                  <a:lnTo>
                    <a:pt x="662" y="121"/>
                  </a:lnTo>
                  <a:lnTo>
                    <a:pt x="685" y="101"/>
                  </a:lnTo>
                  <a:lnTo>
                    <a:pt x="702" y="86"/>
                  </a:lnTo>
                  <a:lnTo>
                    <a:pt x="721" y="73"/>
                  </a:lnTo>
                  <a:lnTo>
                    <a:pt x="741" y="60"/>
                  </a:lnTo>
                  <a:lnTo>
                    <a:pt x="760" y="48"/>
                  </a:lnTo>
                  <a:lnTo>
                    <a:pt x="780" y="37"/>
                  </a:lnTo>
                  <a:lnTo>
                    <a:pt x="799" y="25"/>
                  </a:lnTo>
                  <a:lnTo>
                    <a:pt x="819" y="13"/>
                  </a:lnTo>
                  <a:lnTo>
                    <a:pt x="837" y="0"/>
                  </a:lnTo>
                  <a:lnTo>
                    <a:pt x="833" y="7"/>
                  </a:lnTo>
                  <a:lnTo>
                    <a:pt x="826" y="14"/>
                  </a:lnTo>
                  <a:lnTo>
                    <a:pt x="819" y="21"/>
                  </a:lnTo>
                  <a:lnTo>
                    <a:pt x="811" y="27"/>
                  </a:lnTo>
                  <a:lnTo>
                    <a:pt x="803" y="32"/>
                  </a:lnTo>
                  <a:lnTo>
                    <a:pt x="796" y="39"/>
                  </a:lnTo>
                  <a:lnTo>
                    <a:pt x="788" y="46"/>
                  </a:lnTo>
                  <a:lnTo>
                    <a:pt x="781" y="53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78" name="Text Box 136"/>
            <p:cNvSpPr txBox="1">
              <a:spLocks noChangeArrowheads="1"/>
            </p:cNvSpPr>
            <p:nvPr/>
          </p:nvSpPr>
          <p:spPr bwMode="auto">
            <a:xfrm>
              <a:off x="384" y="1441"/>
              <a:ext cx="643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100" b="1"/>
                <a:t>Web</a:t>
              </a:r>
            </a:p>
          </p:txBody>
        </p:sp>
        <p:sp>
          <p:nvSpPr>
            <p:cNvPr id="10379" name="Text Box 137"/>
            <p:cNvSpPr txBox="1">
              <a:spLocks noChangeArrowheads="1"/>
            </p:cNvSpPr>
            <p:nvPr/>
          </p:nvSpPr>
          <p:spPr bwMode="auto">
            <a:xfrm>
              <a:off x="4368" y="1537"/>
              <a:ext cx="1472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100" b="1"/>
                <a:t>E-Commerce</a:t>
              </a:r>
            </a:p>
          </p:txBody>
        </p:sp>
        <p:sp>
          <p:nvSpPr>
            <p:cNvPr id="10380" name="Text Box 138"/>
            <p:cNvSpPr txBox="1">
              <a:spLocks noChangeArrowheads="1"/>
            </p:cNvSpPr>
            <p:nvPr/>
          </p:nvSpPr>
          <p:spPr bwMode="auto">
            <a:xfrm>
              <a:off x="2544" y="2591"/>
              <a:ext cx="658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100" b="1"/>
                <a:t>CRM</a:t>
              </a:r>
            </a:p>
          </p:txBody>
        </p:sp>
        <p:sp>
          <p:nvSpPr>
            <p:cNvPr id="10381" name="Text Box 139"/>
            <p:cNvSpPr txBox="1">
              <a:spLocks noChangeArrowheads="1"/>
            </p:cNvSpPr>
            <p:nvPr/>
          </p:nvSpPr>
          <p:spPr bwMode="auto">
            <a:xfrm>
              <a:off x="288" y="3840"/>
              <a:ext cx="1428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100" b="1"/>
                <a:t>Data Mining</a:t>
              </a:r>
            </a:p>
          </p:txBody>
        </p:sp>
        <p:sp>
          <p:nvSpPr>
            <p:cNvPr id="10382" name="Text Box 140"/>
            <p:cNvSpPr txBox="1">
              <a:spLocks noChangeArrowheads="1"/>
            </p:cNvSpPr>
            <p:nvPr/>
          </p:nvSpPr>
          <p:spPr bwMode="auto">
            <a:xfrm>
              <a:off x="4560" y="3888"/>
              <a:ext cx="634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100" b="1"/>
                <a:t>SCM</a:t>
              </a:r>
            </a:p>
          </p:txBody>
        </p:sp>
        <p:sp>
          <p:nvSpPr>
            <p:cNvPr id="10383" name="Freeform 141"/>
            <p:cNvSpPr>
              <a:spLocks/>
            </p:cNvSpPr>
            <p:nvPr/>
          </p:nvSpPr>
          <p:spPr bwMode="auto">
            <a:xfrm>
              <a:off x="2256" y="0"/>
              <a:ext cx="910" cy="1140"/>
            </a:xfrm>
            <a:custGeom>
              <a:avLst/>
              <a:gdLst>
                <a:gd name="T0" fmla="*/ 48 w 1820"/>
                <a:gd name="T1" fmla="*/ 10 h 2279"/>
                <a:gd name="T2" fmla="*/ 52 w 1820"/>
                <a:gd name="T3" fmla="*/ 11 h 2279"/>
                <a:gd name="T4" fmla="*/ 45 w 1820"/>
                <a:gd name="T5" fmla="*/ 20 h 2279"/>
                <a:gd name="T6" fmla="*/ 41 w 1820"/>
                <a:gd name="T7" fmla="*/ 30 h 2279"/>
                <a:gd name="T8" fmla="*/ 48 w 1820"/>
                <a:gd name="T9" fmla="*/ 27 h 2279"/>
                <a:gd name="T10" fmla="*/ 42 w 1820"/>
                <a:gd name="T11" fmla="*/ 39 h 2279"/>
                <a:gd name="T12" fmla="*/ 54 w 1820"/>
                <a:gd name="T13" fmla="*/ 29 h 2279"/>
                <a:gd name="T14" fmla="*/ 80 w 1820"/>
                <a:gd name="T15" fmla="*/ 25 h 2279"/>
                <a:gd name="T16" fmla="*/ 92 w 1820"/>
                <a:gd name="T17" fmla="*/ 51 h 2279"/>
                <a:gd name="T18" fmla="*/ 83 w 1820"/>
                <a:gd name="T19" fmla="*/ 38 h 2279"/>
                <a:gd name="T20" fmla="*/ 76 w 1820"/>
                <a:gd name="T21" fmla="*/ 36 h 2279"/>
                <a:gd name="T22" fmla="*/ 70 w 1820"/>
                <a:gd name="T23" fmla="*/ 35 h 2279"/>
                <a:gd name="T24" fmla="*/ 67 w 1820"/>
                <a:gd name="T25" fmla="*/ 38 h 2279"/>
                <a:gd name="T26" fmla="*/ 58 w 1820"/>
                <a:gd name="T27" fmla="*/ 39 h 2279"/>
                <a:gd name="T28" fmla="*/ 60 w 1820"/>
                <a:gd name="T29" fmla="*/ 44 h 2279"/>
                <a:gd name="T30" fmla="*/ 48 w 1820"/>
                <a:gd name="T31" fmla="*/ 42 h 2279"/>
                <a:gd name="T32" fmla="*/ 50 w 1820"/>
                <a:gd name="T33" fmla="*/ 46 h 2279"/>
                <a:gd name="T34" fmla="*/ 62 w 1820"/>
                <a:gd name="T35" fmla="*/ 52 h 2279"/>
                <a:gd name="T36" fmla="*/ 76 w 1820"/>
                <a:gd name="T37" fmla="*/ 67 h 2279"/>
                <a:gd name="T38" fmla="*/ 80 w 1820"/>
                <a:gd name="T39" fmla="*/ 109 h 2279"/>
                <a:gd name="T40" fmla="*/ 95 w 1820"/>
                <a:gd name="T41" fmla="*/ 111 h 2279"/>
                <a:gd name="T42" fmla="*/ 107 w 1820"/>
                <a:gd name="T43" fmla="*/ 122 h 2279"/>
                <a:gd name="T44" fmla="*/ 113 w 1820"/>
                <a:gd name="T45" fmla="*/ 131 h 2279"/>
                <a:gd name="T46" fmla="*/ 100 w 1820"/>
                <a:gd name="T47" fmla="*/ 136 h 2279"/>
                <a:gd name="T48" fmla="*/ 85 w 1820"/>
                <a:gd name="T49" fmla="*/ 132 h 2279"/>
                <a:gd name="T50" fmla="*/ 74 w 1820"/>
                <a:gd name="T51" fmla="*/ 140 h 2279"/>
                <a:gd name="T52" fmla="*/ 62 w 1820"/>
                <a:gd name="T53" fmla="*/ 143 h 2279"/>
                <a:gd name="T54" fmla="*/ 48 w 1820"/>
                <a:gd name="T55" fmla="*/ 138 h 2279"/>
                <a:gd name="T56" fmla="*/ 35 w 1820"/>
                <a:gd name="T57" fmla="*/ 130 h 2279"/>
                <a:gd name="T58" fmla="*/ 24 w 1820"/>
                <a:gd name="T59" fmla="*/ 131 h 2279"/>
                <a:gd name="T60" fmla="*/ 16 w 1820"/>
                <a:gd name="T61" fmla="*/ 129 h 2279"/>
                <a:gd name="T62" fmla="*/ 24 w 1820"/>
                <a:gd name="T63" fmla="*/ 119 h 2279"/>
                <a:gd name="T64" fmla="*/ 33 w 1820"/>
                <a:gd name="T65" fmla="*/ 110 h 2279"/>
                <a:gd name="T66" fmla="*/ 48 w 1820"/>
                <a:gd name="T67" fmla="*/ 107 h 2279"/>
                <a:gd name="T68" fmla="*/ 61 w 1820"/>
                <a:gd name="T69" fmla="*/ 103 h 2279"/>
                <a:gd name="T70" fmla="*/ 63 w 1820"/>
                <a:gd name="T71" fmla="*/ 65 h 2279"/>
                <a:gd name="T72" fmla="*/ 50 w 1820"/>
                <a:gd name="T73" fmla="*/ 50 h 2279"/>
                <a:gd name="T74" fmla="*/ 38 w 1820"/>
                <a:gd name="T75" fmla="*/ 50 h 2279"/>
                <a:gd name="T76" fmla="*/ 37 w 1820"/>
                <a:gd name="T77" fmla="*/ 62 h 2279"/>
                <a:gd name="T78" fmla="*/ 35 w 1820"/>
                <a:gd name="T79" fmla="*/ 62 h 2279"/>
                <a:gd name="T80" fmla="*/ 34 w 1820"/>
                <a:gd name="T81" fmla="*/ 68 h 2279"/>
                <a:gd name="T82" fmla="*/ 28 w 1820"/>
                <a:gd name="T83" fmla="*/ 67 h 2279"/>
                <a:gd name="T84" fmla="*/ 34 w 1820"/>
                <a:gd name="T85" fmla="*/ 81 h 2279"/>
                <a:gd name="T86" fmla="*/ 28 w 1820"/>
                <a:gd name="T87" fmla="*/ 81 h 2279"/>
                <a:gd name="T88" fmla="*/ 31 w 1820"/>
                <a:gd name="T89" fmla="*/ 90 h 2279"/>
                <a:gd name="T90" fmla="*/ 20 w 1820"/>
                <a:gd name="T91" fmla="*/ 63 h 2279"/>
                <a:gd name="T92" fmla="*/ 33 w 1820"/>
                <a:gd name="T93" fmla="*/ 48 h 2279"/>
                <a:gd name="T94" fmla="*/ 33 w 1820"/>
                <a:gd name="T95" fmla="*/ 44 h 2279"/>
                <a:gd name="T96" fmla="*/ 28 w 1820"/>
                <a:gd name="T97" fmla="*/ 44 h 2279"/>
                <a:gd name="T98" fmla="*/ 22 w 1820"/>
                <a:gd name="T99" fmla="*/ 46 h 2279"/>
                <a:gd name="T100" fmla="*/ 19 w 1820"/>
                <a:gd name="T101" fmla="*/ 47 h 2279"/>
                <a:gd name="T102" fmla="*/ 12 w 1820"/>
                <a:gd name="T103" fmla="*/ 51 h 2279"/>
                <a:gd name="T104" fmla="*/ 10 w 1820"/>
                <a:gd name="T105" fmla="*/ 48 h 2279"/>
                <a:gd name="T106" fmla="*/ 1 w 1820"/>
                <a:gd name="T107" fmla="*/ 54 h 2279"/>
                <a:gd name="T108" fmla="*/ 10 w 1820"/>
                <a:gd name="T109" fmla="*/ 39 h 2279"/>
                <a:gd name="T110" fmla="*/ 26 w 1820"/>
                <a:gd name="T111" fmla="*/ 35 h 2279"/>
                <a:gd name="T112" fmla="*/ 36 w 1820"/>
                <a:gd name="T113" fmla="*/ 36 h 2279"/>
                <a:gd name="T114" fmla="*/ 34 w 1820"/>
                <a:gd name="T115" fmla="*/ 20 h 2279"/>
                <a:gd name="T116" fmla="*/ 47 w 1820"/>
                <a:gd name="T117" fmla="*/ 4 h 2279"/>
                <a:gd name="T118" fmla="*/ 50 w 1820"/>
                <a:gd name="T119" fmla="*/ 3 h 227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20"/>
                <a:gd name="T181" fmla="*/ 0 h 2279"/>
                <a:gd name="T182" fmla="*/ 1820 w 1820"/>
                <a:gd name="T183" fmla="*/ 2279 h 227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20" h="2279">
                  <a:moveTo>
                    <a:pt x="781" y="53"/>
                  </a:moveTo>
                  <a:lnTo>
                    <a:pt x="769" y="67"/>
                  </a:lnTo>
                  <a:lnTo>
                    <a:pt x="758" y="81"/>
                  </a:lnTo>
                  <a:lnTo>
                    <a:pt x="747" y="96"/>
                  </a:lnTo>
                  <a:lnTo>
                    <a:pt x="738" y="111"/>
                  </a:lnTo>
                  <a:lnTo>
                    <a:pt x="729" y="126"/>
                  </a:lnTo>
                  <a:lnTo>
                    <a:pt x="721" y="141"/>
                  </a:lnTo>
                  <a:lnTo>
                    <a:pt x="714" y="157"/>
                  </a:lnTo>
                  <a:lnTo>
                    <a:pt x="708" y="173"/>
                  </a:lnTo>
                  <a:lnTo>
                    <a:pt x="727" y="166"/>
                  </a:lnTo>
                  <a:lnTo>
                    <a:pt x="747" y="159"/>
                  </a:lnTo>
                  <a:lnTo>
                    <a:pt x="767" y="154"/>
                  </a:lnTo>
                  <a:lnTo>
                    <a:pt x="789" y="150"/>
                  </a:lnTo>
                  <a:lnTo>
                    <a:pt x="810" y="147"/>
                  </a:lnTo>
                  <a:lnTo>
                    <a:pt x="832" y="146"/>
                  </a:lnTo>
                  <a:lnTo>
                    <a:pt x="853" y="147"/>
                  </a:lnTo>
                  <a:lnTo>
                    <a:pt x="875" y="150"/>
                  </a:lnTo>
                  <a:lnTo>
                    <a:pt x="870" y="154"/>
                  </a:lnTo>
                  <a:lnTo>
                    <a:pt x="861" y="158"/>
                  </a:lnTo>
                  <a:lnTo>
                    <a:pt x="853" y="160"/>
                  </a:lnTo>
                  <a:lnTo>
                    <a:pt x="844" y="162"/>
                  </a:lnTo>
                  <a:lnTo>
                    <a:pt x="835" y="165"/>
                  </a:lnTo>
                  <a:lnTo>
                    <a:pt x="826" y="167"/>
                  </a:lnTo>
                  <a:lnTo>
                    <a:pt x="817" y="169"/>
                  </a:lnTo>
                  <a:lnTo>
                    <a:pt x="808" y="173"/>
                  </a:lnTo>
                  <a:lnTo>
                    <a:pt x="784" y="187"/>
                  </a:lnTo>
                  <a:lnTo>
                    <a:pt x="761" y="204"/>
                  </a:lnTo>
                  <a:lnTo>
                    <a:pt x="739" y="225"/>
                  </a:lnTo>
                  <a:lnTo>
                    <a:pt x="720" y="247"/>
                  </a:lnTo>
                  <a:lnTo>
                    <a:pt x="702" y="271"/>
                  </a:lnTo>
                  <a:lnTo>
                    <a:pt x="688" y="295"/>
                  </a:lnTo>
                  <a:lnTo>
                    <a:pt x="676" y="320"/>
                  </a:lnTo>
                  <a:lnTo>
                    <a:pt x="667" y="347"/>
                  </a:lnTo>
                  <a:lnTo>
                    <a:pt x="683" y="338"/>
                  </a:lnTo>
                  <a:lnTo>
                    <a:pt x="699" y="330"/>
                  </a:lnTo>
                  <a:lnTo>
                    <a:pt x="716" y="320"/>
                  </a:lnTo>
                  <a:lnTo>
                    <a:pt x="734" y="312"/>
                  </a:lnTo>
                  <a:lnTo>
                    <a:pt x="751" y="304"/>
                  </a:lnTo>
                  <a:lnTo>
                    <a:pt x="768" y="296"/>
                  </a:lnTo>
                  <a:lnTo>
                    <a:pt x="787" y="288"/>
                  </a:lnTo>
                  <a:lnTo>
                    <a:pt x="804" y="281"/>
                  </a:lnTo>
                  <a:lnTo>
                    <a:pt x="776" y="304"/>
                  </a:lnTo>
                  <a:lnTo>
                    <a:pt x="750" y="327"/>
                  </a:lnTo>
                  <a:lnTo>
                    <a:pt x="722" y="353"/>
                  </a:lnTo>
                  <a:lnTo>
                    <a:pt x="698" y="378"/>
                  </a:lnTo>
                  <a:lnTo>
                    <a:pt x="676" y="407"/>
                  </a:lnTo>
                  <a:lnTo>
                    <a:pt x="659" y="437"/>
                  </a:lnTo>
                  <a:lnTo>
                    <a:pt x="647" y="468"/>
                  </a:lnTo>
                  <a:lnTo>
                    <a:pt x="641" y="502"/>
                  </a:lnTo>
                  <a:lnTo>
                    <a:pt x="659" y="487"/>
                  </a:lnTo>
                  <a:lnTo>
                    <a:pt x="675" y="474"/>
                  </a:lnTo>
                  <a:lnTo>
                    <a:pt x="692" y="460"/>
                  </a:lnTo>
                  <a:lnTo>
                    <a:pt x="711" y="447"/>
                  </a:lnTo>
                  <a:lnTo>
                    <a:pt x="728" y="434"/>
                  </a:lnTo>
                  <a:lnTo>
                    <a:pt x="746" y="424"/>
                  </a:lnTo>
                  <a:lnTo>
                    <a:pt x="766" y="414"/>
                  </a:lnTo>
                  <a:lnTo>
                    <a:pt x="785" y="404"/>
                  </a:lnTo>
                  <a:lnTo>
                    <a:pt x="779" y="413"/>
                  </a:lnTo>
                  <a:lnTo>
                    <a:pt x="770" y="419"/>
                  </a:lnTo>
                  <a:lnTo>
                    <a:pt x="761" y="428"/>
                  </a:lnTo>
                  <a:lnTo>
                    <a:pt x="753" y="434"/>
                  </a:lnTo>
                  <a:lnTo>
                    <a:pt x="744" y="442"/>
                  </a:lnTo>
                  <a:lnTo>
                    <a:pt x="737" y="451"/>
                  </a:lnTo>
                  <a:lnTo>
                    <a:pt x="730" y="461"/>
                  </a:lnTo>
                  <a:lnTo>
                    <a:pt x="727" y="471"/>
                  </a:lnTo>
                  <a:lnTo>
                    <a:pt x="716" y="491"/>
                  </a:lnTo>
                  <a:lnTo>
                    <a:pt x="705" y="510"/>
                  </a:lnTo>
                  <a:lnTo>
                    <a:pt x="694" y="530"/>
                  </a:lnTo>
                  <a:lnTo>
                    <a:pt x="684" y="551"/>
                  </a:lnTo>
                  <a:lnTo>
                    <a:pt x="676" y="572"/>
                  </a:lnTo>
                  <a:lnTo>
                    <a:pt x="670" y="593"/>
                  </a:lnTo>
                  <a:lnTo>
                    <a:pt x="669" y="616"/>
                  </a:lnTo>
                  <a:lnTo>
                    <a:pt x="670" y="641"/>
                  </a:lnTo>
                  <a:lnTo>
                    <a:pt x="682" y="626"/>
                  </a:lnTo>
                  <a:lnTo>
                    <a:pt x="692" y="610"/>
                  </a:lnTo>
                  <a:lnTo>
                    <a:pt x="704" y="593"/>
                  </a:lnTo>
                  <a:lnTo>
                    <a:pt x="716" y="577"/>
                  </a:lnTo>
                  <a:lnTo>
                    <a:pt x="729" y="561"/>
                  </a:lnTo>
                  <a:lnTo>
                    <a:pt x="742" y="545"/>
                  </a:lnTo>
                  <a:lnTo>
                    <a:pt x="757" y="530"/>
                  </a:lnTo>
                  <a:lnTo>
                    <a:pt x="773" y="516"/>
                  </a:lnTo>
                  <a:lnTo>
                    <a:pt x="799" y="493"/>
                  </a:lnTo>
                  <a:lnTo>
                    <a:pt x="828" y="472"/>
                  </a:lnTo>
                  <a:lnTo>
                    <a:pt x="858" y="453"/>
                  </a:lnTo>
                  <a:lnTo>
                    <a:pt x="889" y="436"/>
                  </a:lnTo>
                  <a:lnTo>
                    <a:pt x="921" y="421"/>
                  </a:lnTo>
                  <a:lnTo>
                    <a:pt x="954" y="408"/>
                  </a:lnTo>
                  <a:lnTo>
                    <a:pt x="988" y="396"/>
                  </a:lnTo>
                  <a:lnTo>
                    <a:pt x="1022" y="387"/>
                  </a:lnTo>
                  <a:lnTo>
                    <a:pt x="1057" y="381"/>
                  </a:lnTo>
                  <a:lnTo>
                    <a:pt x="1092" y="377"/>
                  </a:lnTo>
                  <a:lnTo>
                    <a:pt x="1128" y="376"/>
                  </a:lnTo>
                  <a:lnTo>
                    <a:pt x="1162" y="377"/>
                  </a:lnTo>
                  <a:lnTo>
                    <a:pt x="1198" y="380"/>
                  </a:lnTo>
                  <a:lnTo>
                    <a:pt x="1232" y="386"/>
                  </a:lnTo>
                  <a:lnTo>
                    <a:pt x="1267" y="395"/>
                  </a:lnTo>
                  <a:lnTo>
                    <a:pt x="1302" y="408"/>
                  </a:lnTo>
                  <a:lnTo>
                    <a:pt x="1338" y="428"/>
                  </a:lnTo>
                  <a:lnTo>
                    <a:pt x="1372" y="452"/>
                  </a:lnTo>
                  <a:lnTo>
                    <a:pt x="1401" y="481"/>
                  </a:lnTo>
                  <a:lnTo>
                    <a:pt x="1425" y="513"/>
                  </a:lnTo>
                  <a:lnTo>
                    <a:pt x="1444" y="548"/>
                  </a:lnTo>
                  <a:lnTo>
                    <a:pt x="1459" y="587"/>
                  </a:lnTo>
                  <a:lnTo>
                    <a:pt x="1470" y="627"/>
                  </a:lnTo>
                  <a:lnTo>
                    <a:pt x="1473" y="667"/>
                  </a:lnTo>
                  <a:lnTo>
                    <a:pt x="1471" y="716"/>
                  </a:lnTo>
                  <a:lnTo>
                    <a:pt x="1466" y="764"/>
                  </a:lnTo>
                  <a:lnTo>
                    <a:pt x="1458" y="810"/>
                  </a:lnTo>
                  <a:lnTo>
                    <a:pt x="1444" y="854"/>
                  </a:lnTo>
                  <a:lnTo>
                    <a:pt x="1440" y="857"/>
                  </a:lnTo>
                  <a:lnTo>
                    <a:pt x="1444" y="812"/>
                  </a:lnTo>
                  <a:lnTo>
                    <a:pt x="1443" y="769"/>
                  </a:lnTo>
                  <a:lnTo>
                    <a:pt x="1435" y="727"/>
                  </a:lnTo>
                  <a:lnTo>
                    <a:pt x="1421" y="688"/>
                  </a:lnTo>
                  <a:lnTo>
                    <a:pt x="1401" y="650"/>
                  </a:lnTo>
                  <a:lnTo>
                    <a:pt x="1375" y="616"/>
                  </a:lnTo>
                  <a:lnTo>
                    <a:pt x="1345" y="584"/>
                  </a:lnTo>
                  <a:lnTo>
                    <a:pt x="1310" y="557"/>
                  </a:lnTo>
                  <a:lnTo>
                    <a:pt x="1314" y="582"/>
                  </a:lnTo>
                  <a:lnTo>
                    <a:pt x="1317" y="606"/>
                  </a:lnTo>
                  <a:lnTo>
                    <a:pt x="1317" y="631"/>
                  </a:lnTo>
                  <a:lnTo>
                    <a:pt x="1313" y="657"/>
                  </a:lnTo>
                  <a:lnTo>
                    <a:pt x="1308" y="682"/>
                  </a:lnTo>
                  <a:lnTo>
                    <a:pt x="1303" y="706"/>
                  </a:lnTo>
                  <a:lnTo>
                    <a:pt x="1295" y="729"/>
                  </a:lnTo>
                  <a:lnTo>
                    <a:pt x="1285" y="751"/>
                  </a:lnTo>
                  <a:lnTo>
                    <a:pt x="1284" y="719"/>
                  </a:lnTo>
                  <a:lnTo>
                    <a:pt x="1280" y="687"/>
                  </a:lnTo>
                  <a:lnTo>
                    <a:pt x="1269" y="657"/>
                  </a:lnTo>
                  <a:lnTo>
                    <a:pt x="1255" y="628"/>
                  </a:lnTo>
                  <a:lnTo>
                    <a:pt x="1237" y="602"/>
                  </a:lnTo>
                  <a:lnTo>
                    <a:pt x="1215" y="576"/>
                  </a:lnTo>
                  <a:lnTo>
                    <a:pt x="1190" y="555"/>
                  </a:lnTo>
                  <a:lnTo>
                    <a:pt x="1162" y="537"/>
                  </a:lnTo>
                  <a:lnTo>
                    <a:pt x="1149" y="530"/>
                  </a:lnTo>
                  <a:lnTo>
                    <a:pt x="1137" y="524"/>
                  </a:lnTo>
                  <a:lnTo>
                    <a:pt x="1124" y="519"/>
                  </a:lnTo>
                  <a:lnTo>
                    <a:pt x="1111" y="514"/>
                  </a:lnTo>
                  <a:lnTo>
                    <a:pt x="1099" y="508"/>
                  </a:lnTo>
                  <a:lnTo>
                    <a:pt x="1085" y="505"/>
                  </a:lnTo>
                  <a:lnTo>
                    <a:pt x="1072" y="501"/>
                  </a:lnTo>
                  <a:lnTo>
                    <a:pt x="1058" y="498"/>
                  </a:lnTo>
                  <a:lnTo>
                    <a:pt x="1084" y="522"/>
                  </a:lnTo>
                  <a:lnTo>
                    <a:pt x="1107" y="550"/>
                  </a:lnTo>
                  <a:lnTo>
                    <a:pt x="1128" y="577"/>
                  </a:lnTo>
                  <a:lnTo>
                    <a:pt x="1144" y="608"/>
                  </a:lnTo>
                  <a:lnTo>
                    <a:pt x="1156" y="640"/>
                  </a:lnTo>
                  <a:lnTo>
                    <a:pt x="1166" y="673"/>
                  </a:lnTo>
                  <a:lnTo>
                    <a:pt x="1171" y="709"/>
                  </a:lnTo>
                  <a:lnTo>
                    <a:pt x="1173" y="744"/>
                  </a:lnTo>
                  <a:lnTo>
                    <a:pt x="1166" y="718"/>
                  </a:lnTo>
                  <a:lnTo>
                    <a:pt x="1153" y="693"/>
                  </a:lnTo>
                  <a:lnTo>
                    <a:pt x="1136" y="668"/>
                  </a:lnTo>
                  <a:lnTo>
                    <a:pt x="1116" y="645"/>
                  </a:lnTo>
                  <a:lnTo>
                    <a:pt x="1093" y="626"/>
                  </a:lnTo>
                  <a:lnTo>
                    <a:pt x="1068" y="608"/>
                  </a:lnTo>
                  <a:lnTo>
                    <a:pt x="1042" y="595"/>
                  </a:lnTo>
                  <a:lnTo>
                    <a:pt x="1016" y="585"/>
                  </a:lnTo>
                  <a:lnTo>
                    <a:pt x="1002" y="582"/>
                  </a:lnTo>
                  <a:lnTo>
                    <a:pt x="986" y="580"/>
                  </a:lnTo>
                  <a:lnTo>
                    <a:pt x="971" y="578"/>
                  </a:lnTo>
                  <a:lnTo>
                    <a:pt x="955" y="578"/>
                  </a:lnTo>
                  <a:lnTo>
                    <a:pt x="939" y="581"/>
                  </a:lnTo>
                  <a:lnTo>
                    <a:pt x="924" y="583"/>
                  </a:lnTo>
                  <a:lnTo>
                    <a:pt x="909" y="588"/>
                  </a:lnTo>
                  <a:lnTo>
                    <a:pt x="895" y="593"/>
                  </a:lnTo>
                  <a:lnTo>
                    <a:pt x="911" y="606"/>
                  </a:lnTo>
                  <a:lnTo>
                    <a:pt x="925" y="620"/>
                  </a:lnTo>
                  <a:lnTo>
                    <a:pt x="936" y="636"/>
                  </a:lnTo>
                  <a:lnTo>
                    <a:pt x="947" y="652"/>
                  </a:lnTo>
                  <a:lnTo>
                    <a:pt x="956" y="669"/>
                  </a:lnTo>
                  <a:lnTo>
                    <a:pt x="963" y="687"/>
                  </a:lnTo>
                  <a:lnTo>
                    <a:pt x="969" y="705"/>
                  </a:lnTo>
                  <a:lnTo>
                    <a:pt x="973" y="724"/>
                  </a:lnTo>
                  <a:lnTo>
                    <a:pt x="967" y="720"/>
                  </a:lnTo>
                  <a:lnTo>
                    <a:pt x="962" y="716"/>
                  </a:lnTo>
                  <a:lnTo>
                    <a:pt x="958" y="711"/>
                  </a:lnTo>
                  <a:lnTo>
                    <a:pt x="955" y="705"/>
                  </a:lnTo>
                  <a:lnTo>
                    <a:pt x="951" y="699"/>
                  </a:lnTo>
                  <a:lnTo>
                    <a:pt x="948" y="694"/>
                  </a:lnTo>
                  <a:lnTo>
                    <a:pt x="943" y="688"/>
                  </a:lnTo>
                  <a:lnTo>
                    <a:pt x="939" y="683"/>
                  </a:lnTo>
                  <a:lnTo>
                    <a:pt x="921" y="672"/>
                  </a:lnTo>
                  <a:lnTo>
                    <a:pt x="902" y="663"/>
                  </a:lnTo>
                  <a:lnTo>
                    <a:pt x="882" y="656"/>
                  </a:lnTo>
                  <a:lnTo>
                    <a:pt x="861" y="650"/>
                  </a:lnTo>
                  <a:lnTo>
                    <a:pt x="841" y="648"/>
                  </a:lnTo>
                  <a:lnTo>
                    <a:pt x="819" y="646"/>
                  </a:lnTo>
                  <a:lnTo>
                    <a:pt x="797" y="649"/>
                  </a:lnTo>
                  <a:lnTo>
                    <a:pt x="775" y="653"/>
                  </a:lnTo>
                  <a:lnTo>
                    <a:pt x="766" y="656"/>
                  </a:lnTo>
                  <a:lnTo>
                    <a:pt x="757" y="659"/>
                  </a:lnTo>
                  <a:lnTo>
                    <a:pt x="747" y="664"/>
                  </a:lnTo>
                  <a:lnTo>
                    <a:pt x="739" y="668"/>
                  </a:lnTo>
                  <a:lnTo>
                    <a:pt x="730" y="673"/>
                  </a:lnTo>
                  <a:lnTo>
                    <a:pt x="722" y="679"/>
                  </a:lnTo>
                  <a:lnTo>
                    <a:pt x="714" y="684"/>
                  </a:lnTo>
                  <a:lnTo>
                    <a:pt x="706" y="690"/>
                  </a:lnTo>
                  <a:lnTo>
                    <a:pt x="720" y="699"/>
                  </a:lnTo>
                  <a:lnTo>
                    <a:pt x="734" y="706"/>
                  </a:lnTo>
                  <a:lnTo>
                    <a:pt x="749" y="714"/>
                  </a:lnTo>
                  <a:lnTo>
                    <a:pt x="762" y="720"/>
                  </a:lnTo>
                  <a:lnTo>
                    <a:pt x="777" y="726"/>
                  </a:lnTo>
                  <a:lnTo>
                    <a:pt x="792" y="732"/>
                  </a:lnTo>
                  <a:lnTo>
                    <a:pt x="808" y="737"/>
                  </a:lnTo>
                  <a:lnTo>
                    <a:pt x="823" y="742"/>
                  </a:lnTo>
                  <a:lnTo>
                    <a:pt x="838" y="748"/>
                  </a:lnTo>
                  <a:lnTo>
                    <a:pt x="853" y="754"/>
                  </a:lnTo>
                  <a:lnTo>
                    <a:pt x="868" y="759"/>
                  </a:lnTo>
                  <a:lnTo>
                    <a:pt x="883" y="766"/>
                  </a:lnTo>
                  <a:lnTo>
                    <a:pt x="898" y="773"/>
                  </a:lnTo>
                  <a:lnTo>
                    <a:pt x="912" y="780"/>
                  </a:lnTo>
                  <a:lnTo>
                    <a:pt x="926" y="789"/>
                  </a:lnTo>
                  <a:lnTo>
                    <a:pt x="940" y="799"/>
                  </a:lnTo>
                  <a:lnTo>
                    <a:pt x="961" y="816"/>
                  </a:lnTo>
                  <a:lnTo>
                    <a:pt x="981" y="832"/>
                  </a:lnTo>
                  <a:lnTo>
                    <a:pt x="1002" y="850"/>
                  </a:lnTo>
                  <a:lnTo>
                    <a:pt x="1022" y="868"/>
                  </a:lnTo>
                  <a:lnTo>
                    <a:pt x="1042" y="886"/>
                  </a:lnTo>
                  <a:lnTo>
                    <a:pt x="1063" y="905"/>
                  </a:lnTo>
                  <a:lnTo>
                    <a:pt x="1083" y="923"/>
                  </a:lnTo>
                  <a:lnTo>
                    <a:pt x="1102" y="943"/>
                  </a:lnTo>
                  <a:lnTo>
                    <a:pt x="1121" y="962"/>
                  </a:lnTo>
                  <a:lnTo>
                    <a:pt x="1139" y="983"/>
                  </a:lnTo>
                  <a:lnTo>
                    <a:pt x="1156" y="1003"/>
                  </a:lnTo>
                  <a:lnTo>
                    <a:pt x="1173" y="1024"/>
                  </a:lnTo>
                  <a:lnTo>
                    <a:pt x="1189" y="1045"/>
                  </a:lnTo>
                  <a:lnTo>
                    <a:pt x="1202" y="1067"/>
                  </a:lnTo>
                  <a:lnTo>
                    <a:pt x="1216" y="1089"/>
                  </a:lnTo>
                  <a:lnTo>
                    <a:pt x="1228" y="1112"/>
                  </a:lnTo>
                  <a:lnTo>
                    <a:pt x="1255" y="1171"/>
                  </a:lnTo>
                  <a:lnTo>
                    <a:pt x="1278" y="1233"/>
                  </a:lnTo>
                  <a:lnTo>
                    <a:pt x="1295" y="1297"/>
                  </a:lnTo>
                  <a:lnTo>
                    <a:pt x="1305" y="1364"/>
                  </a:lnTo>
                  <a:lnTo>
                    <a:pt x="1310" y="1433"/>
                  </a:lnTo>
                  <a:lnTo>
                    <a:pt x="1308" y="1501"/>
                  </a:lnTo>
                  <a:lnTo>
                    <a:pt x="1302" y="1569"/>
                  </a:lnTo>
                  <a:lnTo>
                    <a:pt x="1288" y="1635"/>
                  </a:lnTo>
                  <a:lnTo>
                    <a:pt x="1257" y="1733"/>
                  </a:lnTo>
                  <a:lnTo>
                    <a:pt x="1274" y="1735"/>
                  </a:lnTo>
                  <a:lnTo>
                    <a:pt x="1292" y="1735"/>
                  </a:lnTo>
                  <a:lnTo>
                    <a:pt x="1310" y="1734"/>
                  </a:lnTo>
                  <a:lnTo>
                    <a:pt x="1327" y="1732"/>
                  </a:lnTo>
                  <a:lnTo>
                    <a:pt x="1344" y="1730"/>
                  </a:lnTo>
                  <a:lnTo>
                    <a:pt x="1363" y="1727"/>
                  </a:lnTo>
                  <a:lnTo>
                    <a:pt x="1381" y="1727"/>
                  </a:lnTo>
                  <a:lnTo>
                    <a:pt x="1401" y="1730"/>
                  </a:lnTo>
                  <a:lnTo>
                    <a:pt x="1425" y="1734"/>
                  </a:lnTo>
                  <a:lnTo>
                    <a:pt x="1448" y="1740"/>
                  </a:lnTo>
                  <a:lnTo>
                    <a:pt x="1470" y="1748"/>
                  </a:lnTo>
                  <a:lnTo>
                    <a:pt x="1492" y="1757"/>
                  </a:lnTo>
                  <a:lnTo>
                    <a:pt x="1512" y="1769"/>
                  </a:lnTo>
                  <a:lnTo>
                    <a:pt x="1532" y="1784"/>
                  </a:lnTo>
                  <a:lnTo>
                    <a:pt x="1549" y="1801"/>
                  </a:lnTo>
                  <a:lnTo>
                    <a:pt x="1565" y="1822"/>
                  </a:lnTo>
                  <a:lnTo>
                    <a:pt x="1577" y="1838"/>
                  </a:lnTo>
                  <a:lnTo>
                    <a:pt x="1588" y="1854"/>
                  </a:lnTo>
                  <a:lnTo>
                    <a:pt x="1601" y="1871"/>
                  </a:lnTo>
                  <a:lnTo>
                    <a:pt x="1615" y="1887"/>
                  </a:lnTo>
                  <a:lnTo>
                    <a:pt x="1629" y="1902"/>
                  </a:lnTo>
                  <a:lnTo>
                    <a:pt x="1645" y="1916"/>
                  </a:lnTo>
                  <a:lnTo>
                    <a:pt x="1662" y="1927"/>
                  </a:lnTo>
                  <a:lnTo>
                    <a:pt x="1681" y="1935"/>
                  </a:lnTo>
                  <a:lnTo>
                    <a:pt x="1701" y="1939"/>
                  </a:lnTo>
                  <a:lnTo>
                    <a:pt x="1722" y="1945"/>
                  </a:lnTo>
                  <a:lnTo>
                    <a:pt x="1743" y="1953"/>
                  </a:lnTo>
                  <a:lnTo>
                    <a:pt x="1762" y="1964"/>
                  </a:lnTo>
                  <a:lnTo>
                    <a:pt x="1780" y="1976"/>
                  </a:lnTo>
                  <a:lnTo>
                    <a:pt x="1796" y="1992"/>
                  </a:lnTo>
                  <a:lnTo>
                    <a:pt x="1808" y="2010"/>
                  </a:lnTo>
                  <a:lnTo>
                    <a:pt x="1819" y="2030"/>
                  </a:lnTo>
                  <a:lnTo>
                    <a:pt x="1820" y="2043"/>
                  </a:lnTo>
                  <a:lnTo>
                    <a:pt x="1819" y="2056"/>
                  </a:lnTo>
                  <a:lnTo>
                    <a:pt x="1815" y="2067"/>
                  </a:lnTo>
                  <a:lnTo>
                    <a:pt x="1810" y="2078"/>
                  </a:lnTo>
                  <a:lnTo>
                    <a:pt x="1803" y="2088"/>
                  </a:lnTo>
                  <a:lnTo>
                    <a:pt x="1796" y="2097"/>
                  </a:lnTo>
                  <a:lnTo>
                    <a:pt x="1788" y="2108"/>
                  </a:lnTo>
                  <a:lnTo>
                    <a:pt x="1781" y="2118"/>
                  </a:lnTo>
                  <a:lnTo>
                    <a:pt x="1762" y="2129"/>
                  </a:lnTo>
                  <a:lnTo>
                    <a:pt x="1744" y="2140"/>
                  </a:lnTo>
                  <a:lnTo>
                    <a:pt x="1724" y="2148"/>
                  </a:lnTo>
                  <a:lnTo>
                    <a:pt x="1704" y="2155"/>
                  </a:lnTo>
                  <a:lnTo>
                    <a:pt x="1683" y="2159"/>
                  </a:lnTo>
                  <a:lnTo>
                    <a:pt x="1661" y="2164"/>
                  </a:lnTo>
                  <a:lnTo>
                    <a:pt x="1639" y="2166"/>
                  </a:lnTo>
                  <a:lnTo>
                    <a:pt x="1617" y="2169"/>
                  </a:lnTo>
                  <a:lnTo>
                    <a:pt x="1595" y="2169"/>
                  </a:lnTo>
                  <a:lnTo>
                    <a:pt x="1573" y="2166"/>
                  </a:lnTo>
                  <a:lnTo>
                    <a:pt x="1552" y="2162"/>
                  </a:lnTo>
                  <a:lnTo>
                    <a:pt x="1531" y="2155"/>
                  </a:lnTo>
                  <a:lnTo>
                    <a:pt x="1510" y="2148"/>
                  </a:lnTo>
                  <a:lnTo>
                    <a:pt x="1489" y="2140"/>
                  </a:lnTo>
                  <a:lnTo>
                    <a:pt x="1469" y="2133"/>
                  </a:lnTo>
                  <a:lnTo>
                    <a:pt x="1448" y="2125"/>
                  </a:lnTo>
                  <a:lnTo>
                    <a:pt x="1427" y="2119"/>
                  </a:lnTo>
                  <a:lnTo>
                    <a:pt x="1406" y="2113"/>
                  </a:lnTo>
                  <a:lnTo>
                    <a:pt x="1387" y="2110"/>
                  </a:lnTo>
                  <a:lnTo>
                    <a:pt x="1366" y="2110"/>
                  </a:lnTo>
                  <a:lnTo>
                    <a:pt x="1345" y="2111"/>
                  </a:lnTo>
                  <a:lnTo>
                    <a:pt x="1325" y="2117"/>
                  </a:lnTo>
                  <a:lnTo>
                    <a:pt x="1303" y="2125"/>
                  </a:lnTo>
                  <a:lnTo>
                    <a:pt x="1282" y="2139"/>
                  </a:lnTo>
                  <a:lnTo>
                    <a:pt x="1270" y="2150"/>
                  </a:lnTo>
                  <a:lnTo>
                    <a:pt x="1259" y="2162"/>
                  </a:lnTo>
                  <a:lnTo>
                    <a:pt x="1247" y="2172"/>
                  </a:lnTo>
                  <a:lnTo>
                    <a:pt x="1236" y="2182"/>
                  </a:lnTo>
                  <a:lnTo>
                    <a:pt x="1224" y="2193"/>
                  </a:lnTo>
                  <a:lnTo>
                    <a:pt x="1212" y="2203"/>
                  </a:lnTo>
                  <a:lnTo>
                    <a:pt x="1200" y="2212"/>
                  </a:lnTo>
                  <a:lnTo>
                    <a:pt x="1187" y="2220"/>
                  </a:lnTo>
                  <a:lnTo>
                    <a:pt x="1175" y="2229"/>
                  </a:lnTo>
                  <a:lnTo>
                    <a:pt x="1162" y="2237"/>
                  </a:lnTo>
                  <a:lnTo>
                    <a:pt x="1148" y="2244"/>
                  </a:lnTo>
                  <a:lnTo>
                    <a:pt x="1134" y="2250"/>
                  </a:lnTo>
                  <a:lnTo>
                    <a:pt x="1122" y="2255"/>
                  </a:lnTo>
                  <a:lnTo>
                    <a:pt x="1107" y="2261"/>
                  </a:lnTo>
                  <a:lnTo>
                    <a:pt x="1093" y="2264"/>
                  </a:lnTo>
                  <a:lnTo>
                    <a:pt x="1078" y="2268"/>
                  </a:lnTo>
                  <a:lnTo>
                    <a:pt x="1058" y="2272"/>
                  </a:lnTo>
                  <a:lnTo>
                    <a:pt x="1039" y="2277"/>
                  </a:lnTo>
                  <a:lnTo>
                    <a:pt x="1019" y="2278"/>
                  </a:lnTo>
                  <a:lnTo>
                    <a:pt x="1000" y="2279"/>
                  </a:lnTo>
                  <a:lnTo>
                    <a:pt x="980" y="2278"/>
                  </a:lnTo>
                  <a:lnTo>
                    <a:pt x="961" y="2276"/>
                  </a:lnTo>
                  <a:lnTo>
                    <a:pt x="942" y="2272"/>
                  </a:lnTo>
                  <a:lnTo>
                    <a:pt x="923" y="2269"/>
                  </a:lnTo>
                  <a:lnTo>
                    <a:pt x="904" y="2263"/>
                  </a:lnTo>
                  <a:lnTo>
                    <a:pt x="886" y="2257"/>
                  </a:lnTo>
                  <a:lnTo>
                    <a:pt x="867" y="2252"/>
                  </a:lnTo>
                  <a:lnTo>
                    <a:pt x="850" y="2244"/>
                  </a:lnTo>
                  <a:lnTo>
                    <a:pt x="833" y="2237"/>
                  </a:lnTo>
                  <a:lnTo>
                    <a:pt x="814" y="2229"/>
                  </a:lnTo>
                  <a:lnTo>
                    <a:pt x="798" y="2220"/>
                  </a:lnTo>
                  <a:lnTo>
                    <a:pt x="781" y="2212"/>
                  </a:lnTo>
                  <a:lnTo>
                    <a:pt x="762" y="2203"/>
                  </a:lnTo>
                  <a:lnTo>
                    <a:pt x="745" y="2194"/>
                  </a:lnTo>
                  <a:lnTo>
                    <a:pt x="727" y="2184"/>
                  </a:lnTo>
                  <a:lnTo>
                    <a:pt x="709" y="2173"/>
                  </a:lnTo>
                  <a:lnTo>
                    <a:pt x="692" y="2162"/>
                  </a:lnTo>
                  <a:lnTo>
                    <a:pt x="675" y="2150"/>
                  </a:lnTo>
                  <a:lnTo>
                    <a:pt x="659" y="2139"/>
                  </a:lnTo>
                  <a:lnTo>
                    <a:pt x="641" y="2127"/>
                  </a:lnTo>
                  <a:lnTo>
                    <a:pt x="624" y="2117"/>
                  </a:lnTo>
                  <a:lnTo>
                    <a:pt x="607" y="2106"/>
                  </a:lnTo>
                  <a:lnTo>
                    <a:pt x="588" y="2096"/>
                  </a:lnTo>
                  <a:lnTo>
                    <a:pt x="570" y="2088"/>
                  </a:lnTo>
                  <a:lnTo>
                    <a:pt x="552" y="2080"/>
                  </a:lnTo>
                  <a:lnTo>
                    <a:pt x="533" y="2074"/>
                  </a:lnTo>
                  <a:lnTo>
                    <a:pt x="514" y="2070"/>
                  </a:lnTo>
                  <a:lnTo>
                    <a:pt x="493" y="2066"/>
                  </a:lnTo>
                  <a:lnTo>
                    <a:pt x="481" y="2070"/>
                  </a:lnTo>
                  <a:lnTo>
                    <a:pt x="470" y="2072"/>
                  </a:lnTo>
                  <a:lnTo>
                    <a:pt x="457" y="2075"/>
                  </a:lnTo>
                  <a:lnTo>
                    <a:pt x="446" y="2078"/>
                  </a:lnTo>
                  <a:lnTo>
                    <a:pt x="433" y="2081"/>
                  </a:lnTo>
                  <a:lnTo>
                    <a:pt x="420" y="2083"/>
                  </a:lnTo>
                  <a:lnTo>
                    <a:pt x="408" y="2085"/>
                  </a:lnTo>
                  <a:lnTo>
                    <a:pt x="395" y="2087"/>
                  </a:lnTo>
                  <a:lnTo>
                    <a:pt x="382" y="2088"/>
                  </a:lnTo>
                  <a:lnTo>
                    <a:pt x="370" y="2089"/>
                  </a:lnTo>
                  <a:lnTo>
                    <a:pt x="357" y="2089"/>
                  </a:lnTo>
                  <a:lnTo>
                    <a:pt x="344" y="2088"/>
                  </a:lnTo>
                  <a:lnTo>
                    <a:pt x="333" y="2087"/>
                  </a:lnTo>
                  <a:lnTo>
                    <a:pt x="320" y="2086"/>
                  </a:lnTo>
                  <a:lnTo>
                    <a:pt x="307" y="2082"/>
                  </a:lnTo>
                  <a:lnTo>
                    <a:pt x="296" y="2079"/>
                  </a:lnTo>
                  <a:lnTo>
                    <a:pt x="285" y="2074"/>
                  </a:lnTo>
                  <a:lnTo>
                    <a:pt x="275" y="2070"/>
                  </a:lnTo>
                  <a:lnTo>
                    <a:pt x="264" y="2064"/>
                  </a:lnTo>
                  <a:lnTo>
                    <a:pt x="254" y="2057"/>
                  </a:lnTo>
                  <a:lnTo>
                    <a:pt x="245" y="2050"/>
                  </a:lnTo>
                  <a:lnTo>
                    <a:pt x="238" y="2041"/>
                  </a:lnTo>
                  <a:lnTo>
                    <a:pt x="234" y="2030"/>
                  </a:lnTo>
                  <a:lnTo>
                    <a:pt x="232" y="2018"/>
                  </a:lnTo>
                  <a:lnTo>
                    <a:pt x="239" y="1992"/>
                  </a:lnTo>
                  <a:lnTo>
                    <a:pt x="251" y="1974"/>
                  </a:lnTo>
                  <a:lnTo>
                    <a:pt x="268" y="1960"/>
                  </a:lnTo>
                  <a:lnTo>
                    <a:pt x="289" y="1949"/>
                  </a:lnTo>
                  <a:lnTo>
                    <a:pt x="310" y="1939"/>
                  </a:lnTo>
                  <a:lnTo>
                    <a:pt x="333" y="1930"/>
                  </a:lnTo>
                  <a:lnTo>
                    <a:pt x="353" y="1919"/>
                  </a:lnTo>
                  <a:lnTo>
                    <a:pt x="372" y="1905"/>
                  </a:lnTo>
                  <a:lnTo>
                    <a:pt x="378" y="1891"/>
                  </a:lnTo>
                  <a:lnTo>
                    <a:pt x="385" y="1876"/>
                  </a:lnTo>
                  <a:lnTo>
                    <a:pt x="393" y="1861"/>
                  </a:lnTo>
                  <a:lnTo>
                    <a:pt x="402" y="1847"/>
                  </a:lnTo>
                  <a:lnTo>
                    <a:pt x="411" y="1832"/>
                  </a:lnTo>
                  <a:lnTo>
                    <a:pt x="423" y="1818"/>
                  </a:lnTo>
                  <a:lnTo>
                    <a:pt x="434" y="1806"/>
                  </a:lnTo>
                  <a:lnTo>
                    <a:pt x="446" y="1793"/>
                  </a:lnTo>
                  <a:lnTo>
                    <a:pt x="459" y="1781"/>
                  </a:lnTo>
                  <a:lnTo>
                    <a:pt x="472" y="1771"/>
                  </a:lnTo>
                  <a:lnTo>
                    <a:pt x="487" y="1762"/>
                  </a:lnTo>
                  <a:lnTo>
                    <a:pt x="502" y="1754"/>
                  </a:lnTo>
                  <a:lnTo>
                    <a:pt x="517" y="1748"/>
                  </a:lnTo>
                  <a:lnTo>
                    <a:pt x="533" y="1742"/>
                  </a:lnTo>
                  <a:lnTo>
                    <a:pt x="549" y="1740"/>
                  </a:lnTo>
                  <a:lnTo>
                    <a:pt x="567" y="1739"/>
                  </a:lnTo>
                  <a:lnTo>
                    <a:pt x="590" y="1739"/>
                  </a:lnTo>
                  <a:lnTo>
                    <a:pt x="613" y="1742"/>
                  </a:lnTo>
                  <a:lnTo>
                    <a:pt x="636" y="1746"/>
                  </a:lnTo>
                  <a:lnTo>
                    <a:pt x="659" y="1749"/>
                  </a:lnTo>
                  <a:lnTo>
                    <a:pt x="682" y="1752"/>
                  </a:lnTo>
                  <a:lnTo>
                    <a:pt x="704" y="1749"/>
                  </a:lnTo>
                  <a:lnTo>
                    <a:pt x="724" y="1742"/>
                  </a:lnTo>
                  <a:lnTo>
                    <a:pt x="744" y="1728"/>
                  </a:lnTo>
                  <a:lnTo>
                    <a:pt x="762" y="1709"/>
                  </a:lnTo>
                  <a:lnTo>
                    <a:pt x="782" y="1690"/>
                  </a:lnTo>
                  <a:lnTo>
                    <a:pt x="802" y="1673"/>
                  </a:lnTo>
                  <a:lnTo>
                    <a:pt x="823" y="1658"/>
                  </a:lnTo>
                  <a:lnTo>
                    <a:pt x="846" y="1647"/>
                  </a:lnTo>
                  <a:lnTo>
                    <a:pt x="871" y="1637"/>
                  </a:lnTo>
                  <a:lnTo>
                    <a:pt x="896" y="1632"/>
                  </a:lnTo>
                  <a:lnTo>
                    <a:pt x="923" y="1631"/>
                  </a:lnTo>
                  <a:lnTo>
                    <a:pt x="932" y="1632"/>
                  </a:lnTo>
                  <a:lnTo>
                    <a:pt x="940" y="1633"/>
                  </a:lnTo>
                  <a:lnTo>
                    <a:pt x="949" y="1635"/>
                  </a:lnTo>
                  <a:lnTo>
                    <a:pt x="957" y="1636"/>
                  </a:lnTo>
                  <a:lnTo>
                    <a:pt x="966" y="1639"/>
                  </a:lnTo>
                  <a:lnTo>
                    <a:pt x="974" y="1642"/>
                  </a:lnTo>
                  <a:lnTo>
                    <a:pt x="982" y="1644"/>
                  </a:lnTo>
                  <a:lnTo>
                    <a:pt x="990" y="1648"/>
                  </a:lnTo>
                  <a:lnTo>
                    <a:pt x="1030" y="1584"/>
                  </a:lnTo>
                  <a:lnTo>
                    <a:pt x="1057" y="1513"/>
                  </a:lnTo>
                  <a:lnTo>
                    <a:pt x="1073" y="1438"/>
                  </a:lnTo>
                  <a:lnTo>
                    <a:pt x="1079" y="1359"/>
                  </a:lnTo>
                  <a:lnTo>
                    <a:pt x="1076" y="1280"/>
                  </a:lnTo>
                  <a:lnTo>
                    <a:pt x="1063" y="1203"/>
                  </a:lnTo>
                  <a:lnTo>
                    <a:pt x="1042" y="1129"/>
                  </a:lnTo>
                  <a:lnTo>
                    <a:pt x="1012" y="1062"/>
                  </a:lnTo>
                  <a:lnTo>
                    <a:pt x="1001" y="1039"/>
                  </a:lnTo>
                  <a:lnTo>
                    <a:pt x="989" y="1016"/>
                  </a:lnTo>
                  <a:lnTo>
                    <a:pt x="976" y="993"/>
                  </a:lnTo>
                  <a:lnTo>
                    <a:pt x="961" y="970"/>
                  </a:lnTo>
                  <a:lnTo>
                    <a:pt x="944" y="947"/>
                  </a:lnTo>
                  <a:lnTo>
                    <a:pt x="928" y="925"/>
                  </a:lnTo>
                  <a:lnTo>
                    <a:pt x="910" y="905"/>
                  </a:lnTo>
                  <a:lnTo>
                    <a:pt x="891" y="884"/>
                  </a:lnTo>
                  <a:lnTo>
                    <a:pt x="872" y="864"/>
                  </a:lnTo>
                  <a:lnTo>
                    <a:pt x="851" y="845"/>
                  </a:lnTo>
                  <a:lnTo>
                    <a:pt x="830" y="826"/>
                  </a:lnTo>
                  <a:lnTo>
                    <a:pt x="810" y="810"/>
                  </a:lnTo>
                  <a:lnTo>
                    <a:pt x="788" y="794"/>
                  </a:lnTo>
                  <a:lnTo>
                    <a:pt x="765" y="779"/>
                  </a:lnTo>
                  <a:lnTo>
                    <a:pt x="742" y="765"/>
                  </a:lnTo>
                  <a:lnTo>
                    <a:pt x="719" y="754"/>
                  </a:lnTo>
                  <a:lnTo>
                    <a:pt x="705" y="749"/>
                  </a:lnTo>
                  <a:lnTo>
                    <a:pt x="692" y="747"/>
                  </a:lnTo>
                  <a:lnTo>
                    <a:pt x="678" y="748"/>
                  </a:lnTo>
                  <a:lnTo>
                    <a:pt x="664" y="751"/>
                  </a:lnTo>
                  <a:lnTo>
                    <a:pt x="652" y="757"/>
                  </a:lnTo>
                  <a:lnTo>
                    <a:pt x="639" y="763"/>
                  </a:lnTo>
                  <a:lnTo>
                    <a:pt x="626" y="770"/>
                  </a:lnTo>
                  <a:lnTo>
                    <a:pt x="615" y="777"/>
                  </a:lnTo>
                  <a:lnTo>
                    <a:pt x="599" y="793"/>
                  </a:lnTo>
                  <a:lnTo>
                    <a:pt x="586" y="810"/>
                  </a:lnTo>
                  <a:lnTo>
                    <a:pt x="576" y="830"/>
                  </a:lnTo>
                  <a:lnTo>
                    <a:pt x="568" y="849"/>
                  </a:lnTo>
                  <a:lnTo>
                    <a:pt x="563" y="870"/>
                  </a:lnTo>
                  <a:lnTo>
                    <a:pt x="560" y="892"/>
                  </a:lnTo>
                  <a:lnTo>
                    <a:pt x="560" y="914"/>
                  </a:lnTo>
                  <a:lnTo>
                    <a:pt x="563" y="937"/>
                  </a:lnTo>
                  <a:lnTo>
                    <a:pt x="565" y="948"/>
                  </a:lnTo>
                  <a:lnTo>
                    <a:pt x="569" y="959"/>
                  </a:lnTo>
                  <a:lnTo>
                    <a:pt x="573" y="969"/>
                  </a:lnTo>
                  <a:lnTo>
                    <a:pt x="578" y="978"/>
                  </a:lnTo>
                  <a:lnTo>
                    <a:pt x="584" y="989"/>
                  </a:lnTo>
                  <a:lnTo>
                    <a:pt x="590" y="998"/>
                  </a:lnTo>
                  <a:lnTo>
                    <a:pt x="597" y="1007"/>
                  </a:lnTo>
                  <a:lnTo>
                    <a:pt x="603" y="1016"/>
                  </a:lnTo>
                  <a:lnTo>
                    <a:pt x="597" y="1015"/>
                  </a:lnTo>
                  <a:lnTo>
                    <a:pt x="591" y="1013"/>
                  </a:lnTo>
                  <a:lnTo>
                    <a:pt x="585" y="1009"/>
                  </a:lnTo>
                  <a:lnTo>
                    <a:pt x="579" y="1005"/>
                  </a:lnTo>
                  <a:lnTo>
                    <a:pt x="573" y="1001"/>
                  </a:lnTo>
                  <a:lnTo>
                    <a:pt x="568" y="996"/>
                  </a:lnTo>
                  <a:lnTo>
                    <a:pt x="563" y="991"/>
                  </a:lnTo>
                  <a:lnTo>
                    <a:pt x="557" y="986"/>
                  </a:lnTo>
                  <a:lnTo>
                    <a:pt x="550" y="978"/>
                  </a:lnTo>
                  <a:lnTo>
                    <a:pt x="544" y="970"/>
                  </a:lnTo>
                  <a:lnTo>
                    <a:pt x="537" y="962"/>
                  </a:lnTo>
                  <a:lnTo>
                    <a:pt x="530" y="954"/>
                  </a:lnTo>
                  <a:lnTo>
                    <a:pt x="524" y="946"/>
                  </a:lnTo>
                  <a:lnTo>
                    <a:pt x="517" y="938"/>
                  </a:lnTo>
                  <a:lnTo>
                    <a:pt x="511" y="930"/>
                  </a:lnTo>
                  <a:lnTo>
                    <a:pt x="505" y="922"/>
                  </a:lnTo>
                  <a:lnTo>
                    <a:pt x="502" y="956"/>
                  </a:lnTo>
                  <a:lnTo>
                    <a:pt x="504" y="991"/>
                  </a:lnTo>
                  <a:lnTo>
                    <a:pt x="510" y="1023"/>
                  </a:lnTo>
                  <a:lnTo>
                    <a:pt x="522" y="1054"/>
                  </a:lnTo>
                  <a:lnTo>
                    <a:pt x="535" y="1084"/>
                  </a:lnTo>
                  <a:lnTo>
                    <a:pt x="554" y="1113"/>
                  </a:lnTo>
                  <a:lnTo>
                    <a:pt x="577" y="1140"/>
                  </a:lnTo>
                  <a:lnTo>
                    <a:pt x="602" y="1165"/>
                  </a:lnTo>
                  <a:lnTo>
                    <a:pt x="585" y="1160"/>
                  </a:lnTo>
                  <a:lnTo>
                    <a:pt x="568" y="1153"/>
                  </a:lnTo>
                  <a:lnTo>
                    <a:pt x="550" y="1148"/>
                  </a:lnTo>
                  <a:lnTo>
                    <a:pt x="534" y="1140"/>
                  </a:lnTo>
                  <a:lnTo>
                    <a:pt x="517" y="1130"/>
                  </a:lnTo>
                  <a:lnTo>
                    <a:pt x="502" y="1121"/>
                  </a:lnTo>
                  <a:lnTo>
                    <a:pt x="486" y="1110"/>
                  </a:lnTo>
                  <a:lnTo>
                    <a:pt x="471" y="1097"/>
                  </a:lnTo>
                  <a:lnTo>
                    <a:pt x="448" y="1069"/>
                  </a:lnTo>
                  <a:lnTo>
                    <a:pt x="449" y="1091"/>
                  </a:lnTo>
                  <a:lnTo>
                    <a:pt x="453" y="1112"/>
                  </a:lnTo>
                  <a:lnTo>
                    <a:pt x="457" y="1133"/>
                  </a:lnTo>
                  <a:lnTo>
                    <a:pt x="463" y="1153"/>
                  </a:lnTo>
                  <a:lnTo>
                    <a:pt x="470" y="1173"/>
                  </a:lnTo>
                  <a:lnTo>
                    <a:pt x="478" y="1194"/>
                  </a:lnTo>
                  <a:lnTo>
                    <a:pt x="486" y="1212"/>
                  </a:lnTo>
                  <a:lnTo>
                    <a:pt x="495" y="1232"/>
                  </a:lnTo>
                  <a:lnTo>
                    <a:pt x="504" y="1247"/>
                  </a:lnTo>
                  <a:lnTo>
                    <a:pt x="515" y="1262"/>
                  </a:lnTo>
                  <a:lnTo>
                    <a:pt x="526" y="1276"/>
                  </a:lnTo>
                  <a:lnTo>
                    <a:pt x="540" y="1289"/>
                  </a:lnTo>
                  <a:lnTo>
                    <a:pt x="554" y="1302"/>
                  </a:lnTo>
                  <a:lnTo>
                    <a:pt x="568" y="1312"/>
                  </a:lnTo>
                  <a:lnTo>
                    <a:pt x="584" y="1322"/>
                  </a:lnTo>
                  <a:lnTo>
                    <a:pt x="599" y="1330"/>
                  </a:lnTo>
                  <a:lnTo>
                    <a:pt x="579" y="1333"/>
                  </a:lnTo>
                  <a:lnTo>
                    <a:pt x="560" y="1333"/>
                  </a:lnTo>
                  <a:lnTo>
                    <a:pt x="539" y="1331"/>
                  </a:lnTo>
                  <a:lnTo>
                    <a:pt x="519" y="1325"/>
                  </a:lnTo>
                  <a:lnTo>
                    <a:pt x="500" y="1318"/>
                  </a:lnTo>
                  <a:lnTo>
                    <a:pt x="481" y="1310"/>
                  </a:lnTo>
                  <a:lnTo>
                    <a:pt x="463" y="1301"/>
                  </a:lnTo>
                  <a:lnTo>
                    <a:pt x="446" y="1291"/>
                  </a:lnTo>
                  <a:lnTo>
                    <a:pt x="451" y="1314"/>
                  </a:lnTo>
                  <a:lnTo>
                    <a:pt x="462" y="1337"/>
                  </a:lnTo>
                  <a:lnTo>
                    <a:pt x="474" y="1359"/>
                  </a:lnTo>
                  <a:lnTo>
                    <a:pt x="489" y="1378"/>
                  </a:lnTo>
                  <a:lnTo>
                    <a:pt x="507" y="1398"/>
                  </a:lnTo>
                  <a:lnTo>
                    <a:pt x="526" y="1415"/>
                  </a:lnTo>
                  <a:lnTo>
                    <a:pt x="547" y="1430"/>
                  </a:lnTo>
                  <a:lnTo>
                    <a:pt x="568" y="1443"/>
                  </a:lnTo>
                  <a:lnTo>
                    <a:pt x="547" y="1442"/>
                  </a:lnTo>
                  <a:lnTo>
                    <a:pt x="526" y="1438"/>
                  </a:lnTo>
                  <a:lnTo>
                    <a:pt x="507" y="1432"/>
                  </a:lnTo>
                  <a:lnTo>
                    <a:pt x="487" y="1425"/>
                  </a:lnTo>
                  <a:lnTo>
                    <a:pt x="469" y="1417"/>
                  </a:lnTo>
                  <a:lnTo>
                    <a:pt x="451" y="1407"/>
                  </a:lnTo>
                  <a:lnTo>
                    <a:pt x="434" y="1395"/>
                  </a:lnTo>
                  <a:lnTo>
                    <a:pt x="417" y="1384"/>
                  </a:lnTo>
                  <a:lnTo>
                    <a:pt x="380" y="1346"/>
                  </a:lnTo>
                  <a:lnTo>
                    <a:pt x="349" y="1303"/>
                  </a:lnTo>
                  <a:lnTo>
                    <a:pt x="326" y="1258"/>
                  </a:lnTo>
                  <a:lnTo>
                    <a:pt x="308" y="1210"/>
                  </a:lnTo>
                  <a:lnTo>
                    <a:pt x="298" y="1160"/>
                  </a:lnTo>
                  <a:lnTo>
                    <a:pt x="295" y="1110"/>
                  </a:lnTo>
                  <a:lnTo>
                    <a:pt x="298" y="1058"/>
                  </a:lnTo>
                  <a:lnTo>
                    <a:pt x="310" y="1006"/>
                  </a:lnTo>
                  <a:lnTo>
                    <a:pt x="318" y="981"/>
                  </a:lnTo>
                  <a:lnTo>
                    <a:pt x="328" y="955"/>
                  </a:lnTo>
                  <a:lnTo>
                    <a:pt x="341" y="932"/>
                  </a:lnTo>
                  <a:lnTo>
                    <a:pt x="356" y="909"/>
                  </a:lnTo>
                  <a:lnTo>
                    <a:pt x="372" y="887"/>
                  </a:lnTo>
                  <a:lnTo>
                    <a:pt x="389" y="865"/>
                  </a:lnTo>
                  <a:lnTo>
                    <a:pt x="409" y="846"/>
                  </a:lnTo>
                  <a:lnTo>
                    <a:pt x="429" y="826"/>
                  </a:lnTo>
                  <a:lnTo>
                    <a:pt x="450" y="809"/>
                  </a:lnTo>
                  <a:lnTo>
                    <a:pt x="473" y="792"/>
                  </a:lnTo>
                  <a:lnTo>
                    <a:pt x="496" y="776"/>
                  </a:lnTo>
                  <a:lnTo>
                    <a:pt x="519" y="761"/>
                  </a:lnTo>
                  <a:lnTo>
                    <a:pt x="544" y="748"/>
                  </a:lnTo>
                  <a:lnTo>
                    <a:pt x="568" y="735"/>
                  </a:lnTo>
                  <a:lnTo>
                    <a:pt x="591" y="724"/>
                  </a:lnTo>
                  <a:lnTo>
                    <a:pt x="615" y="714"/>
                  </a:lnTo>
                  <a:lnTo>
                    <a:pt x="605" y="708"/>
                  </a:lnTo>
                  <a:lnTo>
                    <a:pt x="593" y="703"/>
                  </a:lnTo>
                  <a:lnTo>
                    <a:pt x="582" y="699"/>
                  </a:lnTo>
                  <a:lnTo>
                    <a:pt x="570" y="697"/>
                  </a:lnTo>
                  <a:lnTo>
                    <a:pt x="558" y="696"/>
                  </a:lnTo>
                  <a:lnTo>
                    <a:pt x="546" y="696"/>
                  </a:lnTo>
                  <a:lnTo>
                    <a:pt x="533" y="697"/>
                  </a:lnTo>
                  <a:lnTo>
                    <a:pt x="520" y="698"/>
                  </a:lnTo>
                  <a:lnTo>
                    <a:pt x="509" y="701"/>
                  </a:lnTo>
                  <a:lnTo>
                    <a:pt x="496" y="704"/>
                  </a:lnTo>
                  <a:lnTo>
                    <a:pt x="484" y="708"/>
                  </a:lnTo>
                  <a:lnTo>
                    <a:pt x="472" y="712"/>
                  </a:lnTo>
                  <a:lnTo>
                    <a:pt x="461" y="717"/>
                  </a:lnTo>
                  <a:lnTo>
                    <a:pt x="450" y="721"/>
                  </a:lnTo>
                  <a:lnTo>
                    <a:pt x="440" y="727"/>
                  </a:lnTo>
                  <a:lnTo>
                    <a:pt x="429" y="732"/>
                  </a:lnTo>
                  <a:lnTo>
                    <a:pt x="433" y="724"/>
                  </a:lnTo>
                  <a:lnTo>
                    <a:pt x="436" y="717"/>
                  </a:lnTo>
                  <a:lnTo>
                    <a:pt x="442" y="710"/>
                  </a:lnTo>
                  <a:lnTo>
                    <a:pt x="448" y="703"/>
                  </a:lnTo>
                  <a:lnTo>
                    <a:pt x="454" y="697"/>
                  </a:lnTo>
                  <a:lnTo>
                    <a:pt x="461" y="690"/>
                  </a:lnTo>
                  <a:lnTo>
                    <a:pt x="466" y="684"/>
                  </a:lnTo>
                  <a:lnTo>
                    <a:pt x="472" y="678"/>
                  </a:lnTo>
                  <a:lnTo>
                    <a:pt x="456" y="680"/>
                  </a:lnTo>
                  <a:lnTo>
                    <a:pt x="441" y="684"/>
                  </a:lnTo>
                  <a:lnTo>
                    <a:pt x="425" y="689"/>
                  </a:lnTo>
                  <a:lnTo>
                    <a:pt x="410" y="695"/>
                  </a:lnTo>
                  <a:lnTo>
                    <a:pt x="395" y="702"/>
                  </a:lnTo>
                  <a:lnTo>
                    <a:pt x="380" y="710"/>
                  </a:lnTo>
                  <a:lnTo>
                    <a:pt x="365" y="718"/>
                  </a:lnTo>
                  <a:lnTo>
                    <a:pt x="351" y="726"/>
                  </a:lnTo>
                  <a:lnTo>
                    <a:pt x="341" y="734"/>
                  </a:lnTo>
                  <a:lnTo>
                    <a:pt x="332" y="742"/>
                  </a:lnTo>
                  <a:lnTo>
                    <a:pt x="323" y="750"/>
                  </a:lnTo>
                  <a:lnTo>
                    <a:pt x="314" y="759"/>
                  </a:lnTo>
                  <a:lnTo>
                    <a:pt x="306" y="769"/>
                  </a:lnTo>
                  <a:lnTo>
                    <a:pt x="298" y="778"/>
                  </a:lnTo>
                  <a:lnTo>
                    <a:pt x="289" y="787"/>
                  </a:lnTo>
                  <a:lnTo>
                    <a:pt x="280" y="795"/>
                  </a:lnTo>
                  <a:lnTo>
                    <a:pt x="284" y="781"/>
                  </a:lnTo>
                  <a:lnTo>
                    <a:pt x="289" y="767"/>
                  </a:lnTo>
                  <a:lnTo>
                    <a:pt x="295" y="755"/>
                  </a:lnTo>
                  <a:lnTo>
                    <a:pt x="300" y="741"/>
                  </a:lnTo>
                  <a:lnTo>
                    <a:pt x="307" y="728"/>
                  </a:lnTo>
                  <a:lnTo>
                    <a:pt x="314" y="716"/>
                  </a:lnTo>
                  <a:lnTo>
                    <a:pt x="321" y="704"/>
                  </a:lnTo>
                  <a:lnTo>
                    <a:pt x="329" y="693"/>
                  </a:lnTo>
                  <a:lnTo>
                    <a:pt x="306" y="699"/>
                  </a:lnTo>
                  <a:lnTo>
                    <a:pt x="285" y="710"/>
                  </a:lnTo>
                  <a:lnTo>
                    <a:pt x="266" y="724"/>
                  </a:lnTo>
                  <a:lnTo>
                    <a:pt x="247" y="740"/>
                  </a:lnTo>
                  <a:lnTo>
                    <a:pt x="230" y="758"/>
                  </a:lnTo>
                  <a:lnTo>
                    <a:pt x="214" y="778"/>
                  </a:lnTo>
                  <a:lnTo>
                    <a:pt x="199" y="796"/>
                  </a:lnTo>
                  <a:lnTo>
                    <a:pt x="185" y="816"/>
                  </a:lnTo>
                  <a:lnTo>
                    <a:pt x="178" y="829"/>
                  </a:lnTo>
                  <a:lnTo>
                    <a:pt x="170" y="841"/>
                  </a:lnTo>
                  <a:lnTo>
                    <a:pt x="163" y="854"/>
                  </a:lnTo>
                  <a:lnTo>
                    <a:pt x="156" y="868"/>
                  </a:lnTo>
                  <a:lnTo>
                    <a:pt x="150" y="880"/>
                  </a:lnTo>
                  <a:lnTo>
                    <a:pt x="145" y="894"/>
                  </a:lnTo>
                  <a:lnTo>
                    <a:pt x="140" y="908"/>
                  </a:lnTo>
                  <a:lnTo>
                    <a:pt x="138" y="923"/>
                  </a:lnTo>
                  <a:lnTo>
                    <a:pt x="131" y="883"/>
                  </a:lnTo>
                  <a:lnTo>
                    <a:pt x="131" y="841"/>
                  </a:lnTo>
                  <a:lnTo>
                    <a:pt x="137" y="801"/>
                  </a:lnTo>
                  <a:lnTo>
                    <a:pt x="146" y="763"/>
                  </a:lnTo>
                  <a:lnTo>
                    <a:pt x="125" y="776"/>
                  </a:lnTo>
                  <a:lnTo>
                    <a:pt x="106" y="792"/>
                  </a:lnTo>
                  <a:lnTo>
                    <a:pt x="88" y="809"/>
                  </a:lnTo>
                  <a:lnTo>
                    <a:pt x="72" y="829"/>
                  </a:lnTo>
                  <a:lnTo>
                    <a:pt x="59" y="848"/>
                  </a:lnTo>
                  <a:lnTo>
                    <a:pt x="45" y="870"/>
                  </a:lnTo>
                  <a:lnTo>
                    <a:pt x="33" y="891"/>
                  </a:lnTo>
                  <a:lnTo>
                    <a:pt x="23" y="913"/>
                  </a:lnTo>
                  <a:lnTo>
                    <a:pt x="12" y="976"/>
                  </a:lnTo>
                  <a:lnTo>
                    <a:pt x="3" y="938"/>
                  </a:lnTo>
                  <a:lnTo>
                    <a:pt x="0" y="898"/>
                  </a:lnTo>
                  <a:lnTo>
                    <a:pt x="1" y="856"/>
                  </a:lnTo>
                  <a:lnTo>
                    <a:pt x="3" y="815"/>
                  </a:lnTo>
                  <a:lnTo>
                    <a:pt x="8" y="793"/>
                  </a:lnTo>
                  <a:lnTo>
                    <a:pt x="16" y="771"/>
                  </a:lnTo>
                  <a:lnTo>
                    <a:pt x="24" y="749"/>
                  </a:lnTo>
                  <a:lnTo>
                    <a:pt x="35" y="728"/>
                  </a:lnTo>
                  <a:lnTo>
                    <a:pt x="48" y="709"/>
                  </a:lnTo>
                  <a:lnTo>
                    <a:pt x="62" y="690"/>
                  </a:lnTo>
                  <a:lnTo>
                    <a:pt x="78" y="673"/>
                  </a:lnTo>
                  <a:lnTo>
                    <a:pt x="94" y="656"/>
                  </a:lnTo>
                  <a:lnTo>
                    <a:pt x="113" y="640"/>
                  </a:lnTo>
                  <a:lnTo>
                    <a:pt x="131" y="626"/>
                  </a:lnTo>
                  <a:lnTo>
                    <a:pt x="152" y="613"/>
                  </a:lnTo>
                  <a:lnTo>
                    <a:pt x="171" y="600"/>
                  </a:lnTo>
                  <a:lnTo>
                    <a:pt x="193" y="590"/>
                  </a:lnTo>
                  <a:lnTo>
                    <a:pt x="214" y="582"/>
                  </a:lnTo>
                  <a:lnTo>
                    <a:pt x="236" y="575"/>
                  </a:lnTo>
                  <a:lnTo>
                    <a:pt x="258" y="569"/>
                  </a:lnTo>
                  <a:lnTo>
                    <a:pt x="279" y="566"/>
                  </a:lnTo>
                  <a:lnTo>
                    <a:pt x="299" y="562"/>
                  </a:lnTo>
                  <a:lnTo>
                    <a:pt x="320" y="560"/>
                  </a:lnTo>
                  <a:lnTo>
                    <a:pt x="341" y="559"/>
                  </a:lnTo>
                  <a:lnTo>
                    <a:pt x="363" y="559"/>
                  </a:lnTo>
                  <a:lnTo>
                    <a:pt x="383" y="559"/>
                  </a:lnTo>
                  <a:lnTo>
                    <a:pt x="404" y="559"/>
                  </a:lnTo>
                  <a:lnTo>
                    <a:pt x="425" y="561"/>
                  </a:lnTo>
                  <a:lnTo>
                    <a:pt x="446" y="563"/>
                  </a:lnTo>
                  <a:lnTo>
                    <a:pt x="466" y="567"/>
                  </a:lnTo>
                  <a:lnTo>
                    <a:pt x="487" y="572"/>
                  </a:lnTo>
                  <a:lnTo>
                    <a:pt x="507" y="576"/>
                  </a:lnTo>
                  <a:lnTo>
                    <a:pt x="526" y="582"/>
                  </a:lnTo>
                  <a:lnTo>
                    <a:pt x="546" y="589"/>
                  </a:lnTo>
                  <a:lnTo>
                    <a:pt x="564" y="597"/>
                  </a:lnTo>
                  <a:lnTo>
                    <a:pt x="582" y="605"/>
                  </a:lnTo>
                  <a:lnTo>
                    <a:pt x="578" y="595"/>
                  </a:lnTo>
                  <a:lnTo>
                    <a:pt x="573" y="584"/>
                  </a:lnTo>
                  <a:lnTo>
                    <a:pt x="569" y="574"/>
                  </a:lnTo>
                  <a:lnTo>
                    <a:pt x="563" y="563"/>
                  </a:lnTo>
                  <a:lnTo>
                    <a:pt x="557" y="553"/>
                  </a:lnTo>
                  <a:lnTo>
                    <a:pt x="553" y="543"/>
                  </a:lnTo>
                  <a:lnTo>
                    <a:pt x="547" y="532"/>
                  </a:lnTo>
                  <a:lnTo>
                    <a:pt x="544" y="522"/>
                  </a:lnTo>
                  <a:lnTo>
                    <a:pt x="534" y="492"/>
                  </a:lnTo>
                  <a:lnTo>
                    <a:pt x="529" y="462"/>
                  </a:lnTo>
                  <a:lnTo>
                    <a:pt x="525" y="433"/>
                  </a:lnTo>
                  <a:lnTo>
                    <a:pt x="525" y="403"/>
                  </a:lnTo>
                  <a:lnTo>
                    <a:pt x="526" y="374"/>
                  </a:lnTo>
                  <a:lnTo>
                    <a:pt x="531" y="346"/>
                  </a:lnTo>
                  <a:lnTo>
                    <a:pt x="537" y="318"/>
                  </a:lnTo>
                  <a:lnTo>
                    <a:pt x="546" y="290"/>
                  </a:lnTo>
                  <a:lnTo>
                    <a:pt x="556" y="264"/>
                  </a:lnTo>
                  <a:lnTo>
                    <a:pt x="569" y="237"/>
                  </a:lnTo>
                  <a:lnTo>
                    <a:pt x="584" y="212"/>
                  </a:lnTo>
                  <a:lnTo>
                    <a:pt x="601" y="188"/>
                  </a:lnTo>
                  <a:lnTo>
                    <a:pt x="620" y="165"/>
                  </a:lnTo>
                  <a:lnTo>
                    <a:pt x="640" y="143"/>
                  </a:lnTo>
                  <a:lnTo>
                    <a:pt x="662" y="121"/>
                  </a:lnTo>
                  <a:lnTo>
                    <a:pt x="685" y="101"/>
                  </a:lnTo>
                  <a:lnTo>
                    <a:pt x="702" y="86"/>
                  </a:lnTo>
                  <a:lnTo>
                    <a:pt x="721" y="73"/>
                  </a:lnTo>
                  <a:lnTo>
                    <a:pt x="741" y="60"/>
                  </a:lnTo>
                  <a:lnTo>
                    <a:pt x="760" y="48"/>
                  </a:lnTo>
                  <a:lnTo>
                    <a:pt x="780" y="37"/>
                  </a:lnTo>
                  <a:lnTo>
                    <a:pt x="799" y="25"/>
                  </a:lnTo>
                  <a:lnTo>
                    <a:pt x="819" y="13"/>
                  </a:lnTo>
                  <a:lnTo>
                    <a:pt x="837" y="0"/>
                  </a:lnTo>
                  <a:lnTo>
                    <a:pt x="833" y="7"/>
                  </a:lnTo>
                  <a:lnTo>
                    <a:pt x="826" y="14"/>
                  </a:lnTo>
                  <a:lnTo>
                    <a:pt x="819" y="21"/>
                  </a:lnTo>
                  <a:lnTo>
                    <a:pt x="811" y="27"/>
                  </a:lnTo>
                  <a:lnTo>
                    <a:pt x="803" y="32"/>
                  </a:lnTo>
                  <a:lnTo>
                    <a:pt x="796" y="39"/>
                  </a:lnTo>
                  <a:lnTo>
                    <a:pt x="788" y="46"/>
                  </a:lnTo>
                  <a:lnTo>
                    <a:pt x="781" y="53"/>
                  </a:lnTo>
                  <a:close/>
                </a:path>
              </a:pathLst>
            </a:custGeom>
            <a:solidFill>
              <a:srgbClr val="66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84" name="Text Box 142"/>
            <p:cNvSpPr txBox="1">
              <a:spLocks noChangeArrowheads="1"/>
            </p:cNvSpPr>
            <p:nvPr/>
          </p:nvSpPr>
          <p:spPr bwMode="auto">
            <a:xfrm>
              <a:off x="2304" y="1152"/>
              <a:ext cx="999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100" b="1"/>
                <a:t>Intranet</a:t>
              </a:r>
            </a:p>
          </p:txBody>
        </p:sp>
        <p:sp>
          <p:nvSpPr>
            <p:cNvPr id="10385" name="Freeform 144"/>
            <p:cNvSpPr>
              <a:spLocks/>
            </p:cNvSpPr>
            <p:nvPr/>
          </p:nvSpPr>
          <p:spPr bwMode="auto">
            <a:xfrm>
              <a:off x="2448" y="2928"/>
              <a:ext cx="910" cy="1140"/>
            </a:xfrm>
            <a:custGeom>
              <a:avLst/>
              <a:gdLst>
                <a:gd name="T0" fmla="*/ 48 w 1820"/>
                <a:gd name="T1" fmla="*/ 10 h 2279"/>
                <a:gd name="T2" fmla="*/ 52 w 1820"/>
                <a:gd name="T3" fmla="*/ 11 h 2279"/>
                <a:gd name="T4" fmla="*/ 45 w 1820"/>
                <a:gd name="T5" fmla="*/ 20 h 2279"/>
                <a:gd name="T6" fmla="*/ 41 w 1820"/>
                <a:gd name="T7" fmla="*/ 30 h 2279"/>
                <a:gd name="T8" fmla="*/ 48 w 1820"/>
                <a:gd name="T9" fmla="*/ 27 h 2279"/>
                <a:gd name="T10" fmla="*/ 42 w 1820"/>
                <a:gd name="T11" fmla="*/ 39 h 2279"/>
                <a:gd name="T12" fmla="*/ 54 w 1820"/>
                <a:gd name="T13" fmla="*/ 29 h 2279"/>
                <a:gd name="T14" fmla="*/ 80 w 1820"/>
                <a:gd name="T15" fmla="*/ 25 h 2279"/>
                <a:gd name="T16" fmla="*/ 92 w 1820"/>
                <a:gd name="T17" fmla="*/ 51 h 2279"/>
                <a:gd name="T18" fmla="*/ 83 w 1820"/>
                <a:gd name="T19" fmla="*/ 38 h 2279"/>
                <a:gd name="T20" fmla="*/ 76 w 1820"/>
                <a:gd name="T21" fmla="*/ 36 h 2279"/>
                <a:gd name="T22" fmla="*/ 70 w 1820"/>
                <a:gd name="T23" fmla="*/ 35 h 2279"/>
                <a:gd name="T24" fmla="*/ 67 w 1820"/>
                <a:gd name="T25" fmla="*/ 38 h 2279"/>
                <a:gd name="T26" fmla="*/ 58 w 1820"/>
                <a:gd name="T27" fmla="*/ 39 h 2279"/>
                <a:gd name="T28" fmla="*/ 60 w 1820"/>
                <a:gd name="T29" fmla="*/ 44 h 2279"/>
                <a:gd name="T30" fmla="*/ 48 w 1820"/>
                <a:gd name="T31" fmla="*/ 42 h 2279"/>
                <a:gd name="T32" fmla="*/ 50 w 1820"/>
                <a:gd name="T33" fmla="*/ 46 h 2279"/>
                <a:gd name="T34" fmla="*/ 62 w 1820"/>
                <a:gd name="T35" fmla="*/ 52 h 2279"/>
                <a:gd name="T36" fmla="*/ 76 w 1820"/>
                <a:gd name="T37" fmla="*/ 67 h 2279"/>
                <a:gd name="T38" fmla="*/ 80 w 1820"/>
                <a:gd name="T39" fmla="*/ 109 h 2279"/>
                <a:gd name="T40" fmla="*/ 95 w 1820"/>
                <a:gd name="T41" fmla="*/ 111 h 2279"/>
                <a:gd name="T42" fmla="*/ 107 w 1820"/>
                <a:gd name="T43" fmla="*/ 122 h 2279"/>
                <a:gd name="T44" fmla="*/ 113 w 1820"/>
                <a:gd name="T45" fmla="*/ 131 h 2279"/>
                <a:gd name="T46" fmla="*/ 100 w 1820"/>
                <a:gd name="T47" fmla="*/ 136 h 2279"/>
                <a:gd name="T48" fmla="*/ 85 w 1820"/>
                <a:gd name="T49" fmla="*/ 132 h 2279"/>
                <a:gd name="T50" fmla="*/ 74 w 1820"/>
                <a:gd name="T51" fmla="*/ 140 h 2279"/>
                <a:gd name="T52" fmla="*/ 62 w 1820"/>
                <a:gd name="T53" fmla="*/ 143 h 2279"/>
                <a:gd name="T54" fmla="*/ 48 w 1820"/>
                <a:gd name="T55" fmla="*/ 138 h 2279"/>
                <a:gd name="T56" fmla="*/ 35 w 1820"/>
                <a:gd name="T57" fmla="*/ 130 h 2279"/>
                <a:gd name="T58" fmla="*/ 24 w 1820"/>
                <a:gd name="T59" fmla="*/ 131 h 2279"/>
                <a:gd name="T60" fmla="*/ 16 w 1820"/>
                <a:gd name="T61" fmla="*/ 129 h 2279"/>
                <a:gd name="T62" fmla="*/ 24 w 1820"/>
                <a:gd name="T63" fmla="*/ 119 h 2279"/>
                <a:gd name="T64" fmla="*/ 33 w 1820"/>
                <a:gd name="T65" fmla="*/ 110 h 2279"/>
                <a:gd name="T66" fmla="*/ 48 w 1820"/>
                <a:gd name="T67" fmla="*/ 107 h 2279"/>
                <a:gd name="T68" fmla="*/ 61 w 1820"/>
                <a:gd name="T69" fmla="*/ 103 h 2279"/>
                <a:gd name="T70" fmla="*/ 63 w 1820"/>
                <a:gd name="T71" fmla="*/ 65 h 2279"/>
                <a:gd name="T72" fmla="*/ 50 w 1820"/>
                <a:gd name="T73" fmla="*/ 50 h 2279"/>
                <a:gd name="T74" fmla="*/ 38 w 1820"/>
                <a:gd name="T75" fmla="*/ 50 h 2279"/>
                <a:gd name="T76" fmla="*/ 37 w 1820"/>
                <a:gd name="T77" fmla="*/ 62 h 2279"/>
                <a:gd name="T78" fmla="*/ 35 w 1820"/>
                <a:gd name="T79" fmla="*/ 62 h 2279"/>
                <a:gd name="T80" fmla="*/ 34 w 1820"/>
                <a:gd name="T81" fmla="*/ 68 h 2279"/>
                <a:gd name="T82" fmla="*/ 28 w 1820"/>
                <a:gd name="T83" fmla="*/ 67 h 2279"/>
                <a:gd name="T84" fmla="*/ 34 w 1820"/>
                <a:gd name="T85" fmla="*/ 81 h 2279"/>
                <a:gd name="T86" fmla="*/ 28 w 1820"/>
                <a:gd name="T87" fmla="*/ 81 h 2279"/>
                <a:gd name="T88" fmla="*/ 31 w 1820"/>
                <a:gd name="T89" fmla="*/ 90 h 2279"/>
                <a:gd name="T90" fmla="*/ 20 w 1820"/>
                <a:gd name="T91" fmla="*/ 63 h 2279"/>
                <a:gd name="T92" fmla="*/ 33 w 1820"/>
                <a:gd name="T93" fmla="*/ 48 h 2279"/>
                <a:gd name="T94" fmla="*/ 33 w 1820"/>
                <a:gd name="T95" fmla="*/ 44 h 2279"/>
                <a:gd name="T96" fmla="*/ 28 w 1820"/>
                <a:gd name="T97" fmla="*/ 44 h 2279"/>
                <a:gd name="T98" fmla="*/ 22 w 1820"/>
                <a:gd name="T99" fmla="*/ 46 h 2279"/>
                <a:gd name="T100" fmla="*/ 19 w 1820"/>
                <a:gd name="T101" fmla="*/ 47 h 2279"/>
                <a:gd name="T102" fmla="*/ 12 w 1820"/>
                <a:gd name="T103" fmla="*/ 51 h 2279"/>
                <a:gd name="T104" fmla="*/ 10 w 1820"/>
                <a:gd name="T105" fmla="*/ 48 h 2279"/>
                <a:gd name="T106" fmla="*/ 1 w 1820"/>
                <a:gd name="T107" fmla="*/ 54 h 2279"/>
                <a:gd name="T108" fmla="*/ 10 w 1820"/>
                <a:gd name="T109" fmla="*/ 39 h 2279"/>
                <a:gd name="T110" fmla="*/ 26 w 1820"/>
                <a:gd name="T111" fmla="*/ 35 h 2279"/>
                <a:gd name="T112" fmla="*/ 36 w 1820"/>
                <a:gd name="T113" fmla="*/ 36 h 2279"/>
                <a:gd name="T114" fmla="*/ 34 w 1820"/>
                <a:gd name="T115" fmla="*/ 20 h 2279"/>
                <a:gd name="T116" fmla="*/ 47 w 1820"/>
                <a:gd name="T117" fmla="*/ 4 h 2279"/>
                <a:gd name="T118" fmla="*/ 50 w 1820"/>
                <a:gd name="T119" fmla="*/ 3 h 227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20"/>
                <a:gd name="T181" fmla="*/ 0 h 2279"/>
                <a:gd name="T182" fmla="*/ 1820 w 1820"/>
                <a:gd name="T183" fmla="*/ 2279 h 227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20" h="2279">
                  <a:moveTo>
                    <a:pt x="781" y="53"/>
                  </a:moveTo>
                  <a:lnTo>
                    <a:pt x="769" y="67"/>
                  </a:lnTo>
                  <a:lnTo>
                    <a:pt x="758" y="81"/>
                  </a:lnTo>
                  <a:lnTo>
                    <a:pt x="747" y="96"/>
                  </a:lnTo>
                  <a:lnTo>
                    <a:pt x="738" y="111"/>
                  </a:lnTo>
                  <a:lnTo>
                    <a:pt x="729" y="126"/>
                  </a:lnTo>
                  <a:lnTo>
                    <a:pt x="721" y="141"/>
                  </a:lnTo>
                  <a:lnTo>
                    <a:pt x="714" y="157"/>
                  </a:lnTo>
                  <a:lnTo>
                    <a:pt x="708" y="173"/>
                  </a:lnTo>
                  <a:lnTo>
                    <a:pt x="727" y="166"/>
                  </a:lnTo>
                  <a:lnTo>
                    <a:pt x="747" y="159"/>
                  </a:lnTo>
                  <a:lnTo>
                    <a:pt x="767" y="154"/>
                  </a:lnTo>
                  <a:lnTo>
                    <a:pt x="789" y="150"/>
                  </a:lnTo>
                  <a:lnTo>
                    <a:pt x="810" y="147"/>
                  </a:lnTo>
                  <a:lnTo>
                    <a:pt x="832" y="146"/>
                  </a:lnTo>
                  <a:lnTo>
                    <a:pt x="853" y="147"/>
                  </a:lnTo>
                  <a:lnTo>
                    <a:pt x="875" y="150"/>
                  </a:lnTo>
                  <a:lnTo>
                    <a:pt x="870" y="154"/>
                  </a:lnTo>
                  <a:lnTo>
                    <a:pt x="861" y="158"/>
                  </a:lnTo>
                  <a:lnTo>
                    <a:pt x="853" y="160"/>
                  </a:lnTo>
                  <a:lnTo>
                    <a:pt x="844" y="162"/>
                  </a:lnTo>
                  <a:lnTo>
                    <a:pt x="835" y="165"/>
                  </a:lnTo>
                  <a:lnTo>
                    <a:pt x="826" y="167"/>
                  </a:lnTo>
                  <a:lnTo>
                    <a:pt x="817" y="169"/>
                  </a:lnTo>
                  <a:lnTo>
                    <a:pt x="808" y="173"/>
                  </a:lnTo>
                  <a:lnTo>
                    <a:pt x="784" y="187"/>
                  </a:lnTo>
                  <a:lnTo>
                    <a:pt x="761" y="204"/>
                  </a:lnTo>
                  <a:lnTo>
                    <a:pt x="739" y="225"/>
                  </a:lnTo>
                  <a:lnTo>
                    <a:pt x="720" y="247"/>
                  </a:lnTo>
                  <a:lnTo>
                    <a:pt x="702" y="271"/>
                  </a:lnTo>
                  <a:lnTo>
                    <a:pt x="688" y="295"/>
                  </a:lnTo>
                  <a:lnTo>
                    <a:pt x="676" y="320"/>
                  </a:lnTo>
                  <a:lnTo>
                    <a:pt x="667" y="347"/>
                  </a:lnTo>
                  <a:lnTo>
                    <a:pt x="683" y="338"/>
                  </a:lnTo>
                  <a:lnTo>
                    <a:pt x="699" y="330"/>
                  </a:lnTo>
                  <a:lnTo>
                    <a:pt x="716" y="320"/>
                  </a:lnTo>
                  <a:lnTo>
                    <a:pt x="734" y="312"/>
                  </a:lnTo>
                  <a:lnTo>
                    <a:pt x="751" y="304"/>
                  </a:lnTo>
                  <a:lnTo>
                    <a:pt x="768" y="296"/>
                  </a:lnTo>
                  <a:lnTo>
                    <a:pt x="787" y="288"/>
                  </a:lnTo>
                  <a:lnTo>
                    <a:pt x="804" y="281"/>
                  </a:lnTo>
                  <a:lnTo>
                    <a:pt x="776" y="304"/>
                  </a:lnTo>
                  <a:lnTo>
                    <a:pt x="750" y="327"/>
                  </a:lnTo>
                  <a:lnTo>
                    <a:pt x="722" y="353"/>
                  </a:lnTo>
                  <a:lnTo>
                    <a:pt x="698" y="378"/>
                  </a:lnTo>
                  <a:lnTo>
                    <a:pt x="676" y="407"/>
                  </a:lnTo>
                  <a:lnTo>
                    <a:pt x="659" y="437"/>
                  </a:lnTo>
                  <a:lnTo>
                    <a:pt x="647" y="468"/>
                  </a:lnTo>
                  <a:lnTo>
                    <a:pt x="641" y="502"/>
                  </a:lnTo>
                  <a:lnTo>
                    <a:pt x="659" y="487"/>
                  </a:lnTo>
                  <a:lnTo>
                    <a:pt x="675" y="474"/>
                  </a:lnTo>
                  <a:lnTo>
                    <a:pt x="692" y="460"/>
                  </a:lnTo>
                  <a:lnTo>
                    <a:pt x="711" y="447"/>
                  </a:lnTo>
                  <a:lnTo>
                    <a:pt x="728" y="434"/>
                  </a:lnTo>
                  <a:lnTo>
                    <a:pt x="746" y="424"/>
                  </a:lnTo>
                  <a:lnTo>
                    <a:pt x="766" y="414"/>
                  </a:lnTo>
                  <a:lnTo>
                    <a:pt x="785" y="404"/>
                  </a:lnTo>
                  <a:lnTo>
                    <a:pt x="779" y="413"/>
                  </a:lnTo>
                  <a:lnTo>
                    <a:pt x="770" y="419"/>
                  </a:lnTo>
                  <a:lnTo>
                    <a:pt x="761" y="428"/>
                  </a:lnTo>
                  <a:lnTo>
                    <a:pt x="753" y="434"/>
                  </a:lnTo>
                  <a:lnTo>
                    <a:pt x="744" y="442"/>
                  </a:lnTo>
                  <a:lnTo>
                    <a:pt x="737" y="451"/>
                  </a:lnTo>
                  <a:lnTo>
                    <a:pt x="730" y="461"/>
                  </a:lnTo>
                  <a:lnTo>
                    <a:pt x="727" y="471"/>
                  </a:lnTo>
                  <a:lnTo>
                    <a:pt x="716" y="491"/>
                  </a:lnTo>
                  <a:lnTo>
                    <a:pt x="705" y="510"/>
                  </a:lnTo>
                  <a:lnTo>
                    <a:pt x="694" y="530"/>
                  </a:lnTo>
                  <a:lnTo>
                    <a:pt x="684" y="551"/>
                  </a:lnTo>
                  <a:lnTo>
                    <a:pt x="676" y="572"/>
                  </a:lnTo>
                  <a:lnTo>
                    <a:pt x="670" y="593"/>
                  </a:lnTo>
                  <a:lnTo>
                    <a:pt x="669" y="616"/>
                  </a:lnTo>
                  <a:lnTo>
                    <a:pt x="670" y="641"/>
                  </a:lnTo>
                  <a:lnTo>
                    <a:pt x="682" y="626"/>
                  </a:lnTo>
                  <a:lnTo>
                    <a:pt x="692" y="610"/>
                  </a:lnTo>
                  <a:lnTo>
                    <a:pt x="704" y="593"/>
                  </a:lnTo>
                  <a:lnTo>
                    <a:pt x="716" y="577"/>
                  </a:lnTo>
                  <a:lnTo>
                    <a:pt x="729" y="561"/>
                  </a:lnTo>
                  <a:lnTo>
                    <a:pt x="742" y="545"/>
                  </a:lnTo>
                  <a:lnTo>
                    <a:pt x="757" y="530"/>
                  </a:lnTo>
                  <a:lnTo>
                    <a:pt x="773" y="516"/>
                  </a:lnTo>
                  <a:lnTo>
                    <a:pt x="799" y="493"/>
                  </a:lnTo>
                  <a:lnTo>
                    <a:pt x="828" y="472"/>
                  </a:lnTo>
                  <a:lnTo>
                    <a:pt x="858" y="453"/>
                  </a:lnTo>
                  <a:lnTo>
                    <a:pt x="889" y="436"/>
                  </a:lnTo>
                  <a:lnTo>
                    <a:pt x="921" y="421"/>
                  </a:lnTo>
                  <a:lnTo>
                    <a:pt x="954" y="408"/>
                  </a:lnTo>
                  <a:lnTo>
                    <a:pt x="988" y="396"/>
                  </a:lnTo>
                  <a:lnTo>
                    <a:pt x="1022" y="387"/>
                  </a:lnTo>
                  <a:lnTo>
                    <a:pt x="1057" y="381"/>
                  </a:lnTo>
                  <a:lnTo>
                    <a:pt x="1092" y="377"/>
                  </a:lnTo>
                  <a:lnTo>
                    <a:pt x="1128" y="376"/>
                  </a:lnTo>
                  <a:lnTo>
                    <a:pt x="1162" y="377"/>
                  </a:lnTo>
                  <a:lnTo>
                    <a:pt x="1198" y="380"/>
                  </a:lnTo>
                  <a:lnTo>
                    <a:pt x="1232" y="386"/>
                  </a:lnTo>
                  <a:lnTo>
                    <a:pt x="1267" y="395"/>
                  </a:lnTo>
                  <a:lnTo>
                    <a:pt x="1302" y="408"/>
                  </a:lnTo>
                  <a:lnTo>
                    <a:pt x="1338" y="428"/>
                  </a:lnTo>
                  <a:lnTo>
                    <a:pt x="1372" y="452"/>
                  </a:lnTo>
                  <a:lnTo>
                    <a:pt x="1401" y="481"/>
                  </a:lnTo>
                  <a:lnTo>
                    <a:pt x="1425" y="513"/>
                  </a:lnTo>
                  <a:lnTo>
                    <a:pt x="1444" y="548"/>
                  </a:lnTo>
                  <a:lnTo>
                    <a:pt x="1459" y="587"/>
                  </a:lnTo>
                  <a:lnTo>
                    <a:pt x="1470" y="627"/>
                  </a:lnTo>
                  <a:lnTo>
                    <a:pt x="1473" y="667"/>
                  </a:lnTo>
                  <a:lnTo>
                    <a:pt x="1471" y="716"/>
                  </a:lnTo>
                  <a:lnTo>
                    <a:pt x="1466" y="764"/>
                  </a:lnTo>
                  <a:lnTo>
                    <a:pt x="1458" y="810"/>
                  </a:lnTo>
                  <a:lnTo>
                    <a:pt x="1444" y="854"/>
                  </a:lnTo>
                  <a:lnTo>
                    <a:pt x="1440" y="857"/>
                  </a:lnTo>
                  <a:lnTo>
                    <a:pt x="1444" y="812"/>
                  </a:lnTo>
                  <a:lnTo>
                    <a:pt x="1443" y="769"/>
                  </a:lnTo>
                  <a:lnTo>
                    <a:pt x="1435" y="727"/>
                  </a:lnTo>
                  <a:lnTo>
                    <a:pt x="1421" y="688"/>
                  </a:lnTo>
                  <a:lnTo>
                    <a:pt x="1401" y="650"/>
                  </a:lnTo>
                  <a:lnTo>
                    <a:pt x="1375" y="616"/>
                  </a:lnTo>
                  <a:lnTo>
                    <a:pt x="1345" y="584"/>
                  </a:lnTo>
                  <a:lnTo>
                    <a:pt x="1310" y="557"/>
                  </a:lnTo>
                  <a:lnTo>
                    <a:pt x="1314" y="582"/>
                  </a:lnTo>
                  <a:lnTo>
                    <a:pt x="1317" y="606"/>
                  </a:lnTo>
                  <a:lnTo>
                    <a:pt x="1317" y="631"/>
                  </a:lnTo>
                  <a:lnTo>
                    <a:pt x="1313" y="657"/>
                  </a:lnTo>
                  <a:lnTo>
                    <a:pt x="1308" y="682"/>
                  </a:lnTo>
                  <a:lnTo>
                    <a:pt x="1303" y="706"/>
                  </a:lnTo>
                  <a:lnTo>
                    <a:pt x="1295" y="729"/>
                  </a:lnTo>
                  <a:lnTo>
                    <a:pt x="1285" y="751"/>
                  </a:lnTo>
                  <a:lnTo>
                    <a:pt x="1284" y="719"/>
                  </a:lnTo>
                  <a:lnTo>
                    <a:pt x="1280" y="687"/>
                  </a:lnTo>
                  <a:lnTo>
                    <a:pt x="1269" y="657"/>
                  </a:lnTo>
                  <a:lnTo>
                    <a:pt x="1255" y="628"/>
                  </a:lnTo>
                  <a:lnTo>
                    <a:pt x="1237" y="602"/>
                  </a:lnTo>
                  <a:lnTo>
                    <a:pt x="1215" y="576"/>
                  </a:lnTo>
                  <a:lnTo>
                    <a:pt x="1190" y="555"/>
                  </a:lnTo>
                  <a:lnTo>
                    <a:pt x="1162" y="537"/>
                  </a:lnTo>
                  <a:lnTo>
                    <a:pt x="1149" y="530"/>
                  </a:lnTo>
                  <a:lnTo>
                    <a:pt x="1137" y="524"/>
                  </a:lnTo>
                  <a:lnTo>
                    <a:pt x="1124" y="519"/>
                  </a:lnTo>
                  <a:lnTo>
                    <a:pt x="1111" y="514"/>
                  </a:lnTo>
                  <a:lnTo>
                    <a:pt x="1099" y="508"/>
                  </a:lnTo>
                  <a:lnTo>
                    <a:pt x="1085" y="505"/>
                  </a:lnTo>
                  <a:lnTo>
                    <a:pt x="1072" y="501"/>
                  </a:lnTo>
                  <a:lnTo>
                    <a:pt x="1058" y="498"/>
                  </a:lnTo>
                  <a:lnTo>
                    <a:pt x="1084" y="522"/>
                  </a:lnTo>
                  <a:lnTo>
                    <a:pt x="1107" y="550"/>
                  </a:lnTo>
                  <a:lnTo>
                    <a:pt x="1128" y="577"/>
                  </a:lnTo>
                  <a:lnTo>
                    <a:pt x="1144" y="608"/>
                  </a:lnTo>
                  <a:lnTo>
                    <a:pt x="1156" y="640"/>
                  </a:lnTo>
                  <a:lnTo>
                    <a:pt x="1166" y="673"/>
                  </a:lnTo>
                  <a:lnTo>
                    <a:pt x="1171" y="709"/>
                  </a:lnTo>
                  <a:lnTo>
                    <a:pt x="1173" y="744"/>
                  </a:lnTo>
                  <a:lnTo>
                    <a:pt x="1166" y="718"/>
                  </a:lnTo>
                  <a:lnTo>
                    <a:pt x="1153" y="693"/>
                  </a:lnTo>
                  <a:lnTo>
                    <a:pt x="1136" y="668"/>
                  </a:lnTo>
                  <a:lnTo>
                    <a:pt x="1116" y="645"/>
                  </a:lnTo>
                  <a:lnTo>
                    <a:pt x="1093" y="626"/>
                  </a:lnTo>
                  <a:lnTo>
                    <a:pt x="1068" y="608"/>
                  </a:lnTo>
                  <a:lnTo>
                    <a:pt x="1042" y="595"/>
                  </a:lnTo>
                  <a:lnTo>
                    <a:pt x="1016" y="585"/>
                  </a:lnTo>
                  <a:lnTo>
                    <a:pt x="1002" y="582"/>
                  </a:lnTo>
                  <a:lnTo>
                    <a:pt x="986" y="580"/>
                  </a:lnTo>
                  <a:lnTo>
                    <a:pt x="971" y="578"/>
                  </a:lnTo>
                  <a:lnTo>
                    <a:pt x="955" y="578"/>
                  </a:lnTo>
                  <a:lnTo>
                    <a:pt x="939" y="581"/>
                  </a:lnTo>
                  <a:lnTo>
                    <a:pt x="924" y="583"/>
                  </a:lnTo>
                  <a:lnTo>
                    <a:pt x="909" y="588"/>
                  </a:lnTo>
                  <a:lnTo>
                    <a:pt x="895" y="593"/>
                  </a:lnTo>
                  <a:lnTo>
                    <a:pt x="911" y="606"/>
                  </a:lnTo>
                  <a:lnTo>
                    <a:pt x="925" y="620"/>
                  </a:lnTo>
                  <a:lnTo>
                    <a:pt x="936" y="636"/>
                  </a:lnTo>
                  <a:lnTo>
                    <a:pt x="947" y="652"/>
                  </a:lnTo>
                  <a:lnTo>
                    <a:pt x="956" y="669"/>
                  </a:lnTo>
                  <a:lnTo>
                    <a:pt x="963" y="687"/>
                  </a:lnTo>
                  <a:lnTo>
                    <a:pt x="969" y="705"/>
                  </a:lnTo>
                  <a:lnTo>
                    <a:pt x="973" y="724"/>
                  </a:lnTo>
                  <a:lnTo>
                    <a:pt x="967" y="720"/>
                  </a:lnTo>
                  <a:lnTo>
                    <a:pt x="962" y="716"/>
                  </a:lnTo>
                  <a:lnTo>
                    <a:pt x="958" y="711"/>
                  </a:lnTo>
                  <a:lnTo>
                    <a:pt x="955" y="705"/>
                  </a:lnTo>
                  <a:lnTo>
                    <a:pt x="951" y="699"/>
                  </a:lnTo>
                  <a:lnTo>
                    <a:pt x="948" y="694"/>
                  </a:lnTo>
                  <a:lnTo>
                    <a:pt x="943" y="688"/>
                  </a:lnTo>
                  <a:lnTo>
                    <a:pt x="939" y="683"/>
                  </a:lnTo>
                  <a:lnTo>
                    <a:pt x="921" y="672"/>
                  </a:lnTo>
                  <a:lnTo>
                    <a:pt x="902" y="663"/>
                  </a:lnTo>
                  <a:lnTo>
                    <a:pt x="882" y="656"/>
                  </a:lnTo>
                  <a:lnTo>
                    <a:pt x="861" y="650"/>
                  </a:lnTo>
                  <a:lnTo>
                    <a:pt x="841" y="648"/>
                  </a:lnTo>
                  <a:lnTo>
                    <a:pt x="819" y="646"/>
                  </a:lnTo>
                  <a:lnTo>
                    <a:pt x="797" y="649"/>
                  </a:lnTo>
                  <a:lnTo>
                    <a:pt x="775" y="653"/>
                  </a:lnTo>
                  <a:lnTo>
                    <a:pt x="766" y="656"/>
                  </a:lnTo>
                  <a:lnTo>
                    <a:pt x="757" y="659"/>
                  </a:lnTo>
                  <a:lnTo>
                    <a:pt x="747" y="664"/>
                  </a:lnTo>
                  <a:lnTo>
                    <a:pt x="739" y="668"/>
                  </a:lnTo>
                  <a:lnTo>
                    <a:pt x="730" y="673"/>
                  </a:lnTo>
                  <a:lnTo>
                    <a:pt x="722" y="679"/>
                  </a:lnTo>
                  <a:lnTo>
                    <a:pt x="714" y="684"/>
                  </a:lnTo>
                  <a:lnTo>
                    <a:pt x="706" y="690"/>
                  </a:lnTo>
                  <a:lnTo>
                    <a:pt x="720" y="699"/>
                  </a:lnTo>
                  <a:lnTo>
                    <a:pt x="734" y="706"/>
                  </a:lnTo>
                  <a:lnTo>
                    <a:pt x="749" y="714"/>
                  </a:lnTo>
                  <a:lnTo>
                    <a:pt x="762" y="720"/>
                  </a:lnTo>
                  <a:lnTo>
                    <a:pt x="777" y="726"/>
                  </a:lnTo>
                  <a:lnTo>
                    <a:pt x="792" y="732"/>
                  </a:lnTo>
                  <a:lnTo>
                    <a:pt x="808" y="737"/>
                  </a:lnTo>
                  <a:lnTo>
                    <a:pt x="823" y="742"/>
                  </a:lnTo>
                  <a:lnTo>
                    <a:pt x="838" y="748"/>
                  </a:lnTo>
                  <a:lnTo>
                    <a:pt x="853" y="754"/>
                  </a:lnTo>
                  <a:lnTo>
                    <a:pt x="868" y="759"/>
                  </a:lnTo>
                  <a:lnTo>
                    <a:pt x="883" y="766"/>
                  </a:lnTo>
                  <a:lnTo>
                    <a:pt x="898" y="773"/>
                  </a:lnTo>
                  <a:lnTo>
                    <a:pt x="912" y="780"/>
                  </a:lnTo>
                  <a:lnTo>
                    <a:pt x="926" y="789"/>
                  </a:lnTo>
                  <a:lnTo>
                    <a:pt x="940" y="799"/>
                  </a:lnTo>
                  <a:lnTo>
                    <a:pt x="961" y="816"/>
                  </a:lnTo>
                  <a:lnTo>
                    <a:pt x="981" y="832"/>
                  </a:lnTo>
                  <a:lnTo>
                    <a:pt x="1002" y="850"/>
                  </a:lnTo>
                  <a:lnTo>
                    <a:pt x="1022" y="868"/>
                  </a:lnTo>
                  <a:lnTo>
                    <a:pt x="1042" y="886"/>
                  </a:lnTo>
                  <a:lnTo>
                    <a:pt x="1063" y="905"/>
                  </a:lnTo>
                  <a:lnTo>
                    <a:pt x="1083" y="923"/>
                  </a:lnTo>
                  <a:lnTo>
                    <a:pt x="1102" y="943"/>
                  </a:lnTo>
                  <a:lnTo>
                    <a:pt x="1121" y="962"/>
                  </a:lnTo>
                  <a:lnTo>
                    <a:pt x="1139" y="983"/>
                  </a:lnTo>
                  <a:lnTo>
                    <a:pt x="1156" y="1003"/>
                  </a:lnTo>
                  <a:lnTo>
                    <a:pt x="1173" y="1024"/>
                  </a:lnTo>
                  <a:lnTo>
                    <a:pt x="1189" y="1045"/>
                  </a:lnTo>
                  <a:lnTo>
                    <a:pt x="1202" y="1067"/>
                  </a:lnTo>
                  <a:lnTo>
                    <a:pt x="1216" y="1089"/>
                  </a:lnTo>
                  <a:lnTo>
                    <a:pt x="1228" y="1112"/>
                  </a:lnTo>
                  <a:lnTo>
                    <a:pt x="1255" y="1171"/>
                  </a:lnTo>
                  <a:lnTo>
                    <a:pt x="1278" y="1233"/>
                  </a:lnTo>
                  <a:lnTo>
                    <a:pt x="1295" y="1297"/>
                  </a:lnTo>
                  <a:lnTo>
                    <a:pt x="1305" y="1364"/>
                  </a:lnTo>
                  <a:lnTo>
                    <a:pt x="1310" y="1433"/>
                  </a:lnTo>
                  <a:lnTo>
                    <a:pt x="1308" y="1501"/>
                  </a:lnTo>
                  <a:lnTo>
                    <a:pt x="1302" y="1569"/>
                  </a:lnTo>
                  <a:lnTo>
                    <a:pt x="1288" y="1635"/>
                  </a:lnTo>
                  <a:lnTo>
                    <a:pt x="1257" y="1733"/>
                  </a:lnTo>
                  <a:lnTo>
                    <a:pt x="1274" y="1735"/>
                  </a:lnTo>
                  <a:lnTo>
                    <a:pt x="1292" y="1735"/>
                  </a:lnTo>
                  <a:lnTo>
                    <a:pt x="1310" y="1734"/>
                  </a:lnTo>
                  <a:lnTo>
                    <a:pt x="1327" y="1732"/>
                  </a:lnTo>
                  <a:lnTo>
                    <a:pt x="1344" y="1730"/>
                  </a:lnTo>
                  <a:lnTo>
                    <a:pt x="1363" y="1727"/>
                  </a:lnTo>
                  <a:lnTo>
                    <a:pt x="1381" y="1727"/>
                  </a:lnTo>
                  <a:lnTo>
                    <a:pt x="1401" y="1730"/>
                  </a:lnTo>
                  <a:lnTo>
                    <a:pt x="1425" y="1734"/>
                  </a:lnTo>
                  <a:lnTo>
                    <a:pt x="1448" y="1740"/>
                  </a:lnTo>
                  <a:lnTo>
                    <a:pt x="1470" y="1748"/>
                  </a:lnTo>
                  <a:lnTo>
                    <a:pt x="1492" y="1757"/>
                  </a:lnTo>
                  <a:lnTo>
                    <a:pt x="1512" y="1769"/>
                  </a:lnTo>
                  <a:lnTo>
                    <a:pt x="1532" y="1784"/>
                  </a:lnTo>
                  <a:lnTo>
                    <a:pt x="1549" y="1801"/>
                  </a:lnTo>
                  <a:lnTo>
                    <a:pt x="1565" y="1822"/>
                  </a:lnTo>
                  <a:lnTo>
                    <a:pt x="1577" y="1838"/>
                  </a:lnTo>
                  <a:lnTo>
                    <a:pt x="1588" y="1854"/>
                  </a:lnTo>
                  <a:lnTo>
                    <a:pt x="1601" y="1871"/>
                  </a:lnTo>
                  <a:lnTo>
                    <a:pt x="1615" y="1887"/>
                  </a:lnTo>
                  <a:lnTo>
                    <a:pt x="1629" y="1902"/>
                  </a:lnTo>
                  <a:lnTo>
                    <a:pt x="1645" y="1916"/>
                  </a:lnTo>
                  <a:lnTo>
                    <a:pt x="1662" y="1927"/>
                  </a:lnTo>
                  <a:lnTo>
                    <a:pt x="1681" y="1935"/>
                  </a:lnTo>
                  <a:lnTo>
                    <a:pt x="1701" y="1939"/>
                  </a:lnTo>
                  <a:lnTo>
                    <a:pt x="1722" y="1945"/>
                  </a:lnTo>
                  <a:lnTo>
                    <a:pt x="1743" y="1953"/>
                  </a:lnTo>
                  <a:lnTo>
                    <a:pt x="1762" y="1964"/>
                  </a:lnTo>
                  <a:lnTo>
                    <a:pt x="1780" y="1976"/>
                  </a:lnTo>
                  <a:lnTo>
                    <a:pt x="1796" y="1992"/>
                  </a:lnTo>
                  <a:lnTo>
                    <a:pt x="1808" y="2010"/>
                  </a:lnTo>
                  <a:lnTo>
                    <a:pt x="1819" y="2030"/>
                  </a:lnTo>
                  <a:lnTo>
                    <a:pt x="1820" y="2043"/>
                  </a:lnTo>
                  <a:lnTo>
                    <a:pt x="1819" y="2056"/>
                  </a:lnTo>
                  <a:lnTo>
                    <a:pt x="1815" y="2067"/>
                  </a:lnTo>
                  <a:lnTo>
                    <a:pt x="1810" y="2078"/>
                  </a:lnTo>
                  <a:lnTo>
                    <a:pt x="1803" y="2088"/>
                  </a:lnTo>
                  <a:lnTo>
                    <a:pt x="1796" y="2097"/>
                  </a:lnTo>
                  <a:lnTo>
                    <a:pt x="1788" y="2108"/>
                  </a:lnTo>
                  <a:lnTo>
                    <a:pt x="1781" y="2118"/>
                  </a:lnTo>
                  <a:lnTo>
                    <a:pt x="1762" y="2129"/>
                  </a:lnTo>
                  <a:lnTo>
                    <a:pt x="1744" y="2140"/>
                  </a:lnTo>
                  <a:lnTo>
                    <a:pt x="1724" y="2148"/>
                  </a:lnTo>
                  <a:lnTo>
                    <a:pt x="1704" y="2155"/>
                  </a:lnTo>
                  <a:lnTo>
                    <a:pt x="1683" y="2159"/>
                  </a:lnTo>
                  <a:lnTo>
                    <a:pt x="1661" y="2164"/>
                  </a:lnTo>
                  <a:lnTo>
                    <a:pt x="1639" y="2166"/>
                  </a:lnTo>
                  <a:lnTo>
                    <a:pt x="1617" y="2169"/>
                  </a:lnTo>
                  <a:lnTo>
                    <a:pt x="1595" y="2169"/>
                  </a:lnTo>
                  <a:lnTo>
                    <a:pt x="1573" y="2166"/>
                  </a:lnTo>
                  <a:lnTo>
                    <a:pt x="1552" y="2162"/>
                  </a:lnTo>
                  <a:lnTo>
                    <a:pt x="1531" y="2155"/>
                  </a:lnTo>
                  <a:lnTo>
                    <a:pt x="1510" y="2148"/>
                  </a:lnTo>
                  <a:lnTo>
                    <a:pt x="1489" y="2140"/>
                  </a:lnTo>
                  <a:lnTo>
                    <a:pt x="1469" y="2133"/>
                  </a:lnTo>
                  <a:lnTo>
                    <a:pt x="1448" y="2125"/>
                  </a:lnTo>
                  <a:lnTo>
                    <a:pt x="1427" y="2119"/>
                  </a:lnTo>
                  <a:lnTo>
                    <a:pt x="1406" y="2113"/>
                  </a:lnTo>
                  <a:lnTo>
                    <a:pt x="1387" y="2110"/>
                  </a:lnTo>
                  <a:lnTo>
                    <a:pt x="1366" y="2110"/>
                  </a:lnTo>
                  <a:lnTo>
                    <a:pt x="1345" y="2111"/>
                  </a:lnTo>
                  <a:lnTo>
                    <a:pt x="1325" y="2117"/>
                  </a:lnTo>
                  <a:lnTo>
                    <a:pt x="1303" y="2125"/>
                  </a:lnTo>
                  <a:lnTo>
                    <a:pt x="1282" y="2139"/>
                  </a:lnTo>
                  <a:lnTo>
                    <a:pt x="1270" y="2150"/>
                  </a:lnTo>
                  <a:lnTo>
                    <a:pt x="1259" y="2162"/>
                  </a:lnTo>
                  <a:lnTo>
                    <a:pt x="1247" y="2172"/>
                  </a:lnTo>
                  <a:lnTo>
                    <a:pt x="1236" y="2182"/>
                  </a:lnTo>
                  <a:lnTo>
                    <a:pt x="1224" y="2193"/>
                  </a:lnTo>
                  <a:lnTo>
                    <a:pt x="1212" y="2203"/>
                  </a:lnTo>
                  <a:lnTo>
                    <a:pt x="1200" y="2212"/>
                  </a:lnTo>
                  <a:lnTo>
                    <a:pt x="1187" y="2220"/>
                  </a:lnTo>
                  <a:lnTo>
                    <a:pt x="1175" y="2229"/>
                  </a:lnTo>
                  <a:lnTo>
                    <a:pt x="1162" y="2237"/>
                  </a:lnTo>
                  <a:lnTo>
                    <a:pt x="1148" y="2244"/>
                  </a:lnTo>
                  <a:lnTo>
                    <a:pt x="1134" y="2250"/>
                  </a:lnTo>
                  <a:lnTo>
                    <a:pt x="1122" y="2255"/>
                  </a:lnTo>
                  <a:lnTo>
                    <a:pt x="1107" y="2261"/>
                  </a:lnTo>
                  <a:lnTo>
                    <a:pt x="1093" y="2264"/>
                  </a:lnTo>
                  <a:lnTo>
                    <a:pt x="1078" y="2268"/>
                  </a:lnTo>
                  <a:lnTo>
                    <a:pt x="1058" y="2272"/>
                  </a:lnTo>
                  <a:lnTo>
                    <a:pt x="1039" y="2277"/>
                  </a:lnTo>
                  <a:lnTo>
                    <a:pt x="1019" y="2278"/>
                  </a:lnTo>
                  <a:lnTo>
                    <a:pt x="1000" y="2279"/>
                  </a:lnTo>
                  <a:lnTo>
                    <a:pt x="980" y="2278"/>
                  </a:lnTo>
                  <a:lnTo>
                    <a:pt x="961" y="2276"/>
                  </a:lnTo>
                  <a:lnTo>
                    <a:pt x="942" y="2272"/>
                  </a:lnTo>
                  <a:lnTo>
                    <a:pt x="923" y="2269"/>
                  </a:lnTo>
                  <a:lnTo>
                    <a:pt x="904" y="2263"/>
                  </a:lnTo>
                  <a:lnTo>
                    <a:pt x="886" y="2257"/>
                  </a:lnTo>
                  <a:lnTo>
                    <a:pt x="867" y="2252"/>
                  </a:lnTo>
                  <a:lnTo>
                    <a:pt x="850" y="2244"/>
                  </a:lnTo>
                  <a:lnTo>
                    <a:pt x="833" y="2237"/>
                  </a:lnTo>
                  <a:lnTo>
                    <a:pt x="814" y="2229"/>
                  </a:lnTo>
                  <a:lnTo>
                    <a:pt x="798" y="2220"/>
                  </a:lnTo>
                  <a:lnTo>
                    <a:pt x="781" y="2212"/>
                  </a:lnTo>
                  <a:lnTo>
                    <a:pt x="762" y="2203"/>
                  </a:lnTo>
                  <a:lnTo>
                    <a:pt x="745" y="2194"/>
                  </a:lnTo>
                  <a:lnTo>
                    <a:pt x="727" y="2184"/>
                  </a:lnTo>
                  <a:lnTo>
                    <a:pt x="709" y="2173"/>
                  </a:lnTo>
                  <a:lnTo>
                    <a:pt x="692" y="2162"/>
                  </a:lnTo>
                  <a:lnTo>
                    <a:pt x="675" y="2150"/>
                  </a:lnTo>
                  <a:lnTo>
                    <a:pt x="659" y="2139"/>
                  </a:lnTo>
                  <a:lnTo>
                    <a:pt x="641" y="2127"/>
                  </a:lnTo>
                  <a:lnTo>
                    <a:pt x="624" y="2117"/>
                  </a:lnTo>
                  <a:lnTo>
                    <a:pt x="607" y="2106"/>
                  </a:lnTo>
                  <a:lnTo>
                    <a:pt x="588" y="2096"/>
                  </a:lnTo>
                  <a:lnTo>
                    <a:pt x="570" y="2088"/>
                  </a:lnTo>
                  <a:lnTo>
                    <a:pt x="552" y="2080"/>
                  </a:lnTo>
                  <a:lnTo>
                    <a:pt x="533" y="2074"/>
                  </a:lnTo>
                  <a:lnTo>
                    <a:pt x="514" y="2070"/>
                  </a:lnTo>
                  <a:lnTo>
                    <a:pt x="493" y="2066"/>
                  </a:lnTo>
                  <a:lnTo>
                    <a:pt x="481" y="2070"/>
                  </a:lnTo>
                  <a:lnTo>
                    <a:pt x="470" y="2072"/>
                  </a:lnTo>
                  <a:lnTo>
                    <a:pt x="457" y="2075"/>
                  </a:lnTo>
                  <a:lnTo>
                    <a:pt x="446" y="2078"/>
                  </a:lnTo>
                  <a:lnTo>
                    <a:pt x="433" y="2081"/>
                  </a:lnTo>
                  <a:lnTo>
                    <a:pt x="420" y="2083"/>
                  </a:lnTo>
                  <a:lnTo>
                    <a:pt x="408" y="2085"/>
                  </a:lnTo>
                  <a:lnTo>
                    <a:pt x="395" y="2087"/>
                  </a:lnTo>
                  <a:lnTo>
                    <a:pt x="382" y="2088"/>
                  </a:lnTo>
                  <a:lnTo>
                    <a:pt x="370" y="2089"/>
                  </a:lnTo>
                  <a:lnTo>
                    <a:pt x="357" y="2089"/>
                  </a:lnTo>
                  <a:lnTo>
                    <a:pt x="344" y="2088"/>
                  </a:lnTo>
                  <a:lnTo>
                    <a:pt x="333" y="2087"/>
                  </a:lnTo>
                  <a:lnTo>
                    <a:pt x="320" y="2086"/>
                  </a:lnTo>
                  <a:lnTo>
                    <a:pt x="307" y="2082"/>
                  </a:lnTo>
                  <a:lnTo>
                    <a:pt x="296" y="2079"/>
                  </a:lnTo>
                  <a:lnTo>
                    <a:pt x="285" y="2074"/>
                  </a:lnTo>
                  <a:lnTo>
                    <a:pt x="275" y="2070"/>
                  </a:lnTo>
                  <a:lnTo>
                    <a:pt x="264" y="2064"/>
                  </a:lnTo>
                  <a:lnTo>
                    <a:pt x="254" y="2057"/>
                  </a:lnTo>
                  <a:lnTo>
                    <a:pt x="245" y="2050"/>
                  </a:lnTo>
                  <a:lnTo>
                    <a:pt x="238" y="2041"/>
                  </a:lnTo>
                  <a:lnTo>
                    <a:pt x="234" y="2030"/>
                  </a:lnTo>
                  <a:lnTo>
                    <a:pt x="232" y="2018"/>
                  </a:lnTo>
                  <a:lnTo>
                    <a:pt x="239" y="1992"/>
                  </a:lnTo>
                  <a:lnTo>
                    <a:pt x="251" y="1974"/>
                  </a:lnTo>
                  <a:lnTo>
                    <a:pt x="268" y="1960"/>
                  </a:lnTo>
                  <a:lnTo>
                    <a:pt x="289" y="1949"/>
                  </a:lnTo>
                  <a:lnTo>
                    <a:pt x="310" y="1939"/>
                  </a:lnTo>
                  <a:lnTo>
                    <a:pt x="333" y="1930"/>
                  </a:lnTo>
                  <a:lnTo>
                    <a:pt x="353" y="1919"/>
                  </a:lnTo>
                  <a:lnTo>
                    <a:pt x="372" y="1905"/>
                  </a:lnTo>
                  <a:lnTo>
                    <a:pt x="378" y="1891"/>
                  </a:lnTo>
                  <a:lnTo>
                    <a:pt x="385" y="1876"/>
                  </a:lnTo>
                  <a:lnTo>
                    <a:pt x="393" y="1861"/>
                  </a:lnTo>
                  <a:lnTo>
                    <a:pt x="402" y="1847"/>
                  </a:lnTo>
                  <a:lnTo>
                    <a:pt x="411" y="1832"/>
                  </a:lnTo>
                  <a:lnTo>
                    <a:pt x="423" y="1818"/>
                  </a:lnTo>
                  <a:lnTo>
                    <a:pt x="434" y="1806"/>
                  </a:lnTo>
                  <a:lnTo>
                    <a:pt x="446" y="1793"/>
                  </a:lnTo>
                  <a:lnTo>
                    <a:pt x="459" y="1781"/>
                  </a:lnTo>
                  <a:lnTo>
                    <a:pt x="472" y="1771"/>
                  </a:lnTo>
                  <a:lnTo>
                    <a:pt x="487" y="1762"/>
                  </a:lnTo>
                  <a:lnTo>
                    <a:pt x="502" y="1754"/>
                  </a:lnTo>
                  <a:lnTo>
                    <a:pt x="517" y="1748"/>
                  </a:lnTo>
                  <a:lnTo>
                    <a:pt x="533" y="1742"/>
                  </a:lnTo>
                  <a:lnTo>
                    <a:pt x="549" y="1740"/>
                  </a:lnTo>
                  <a:lnTo>
                    <a:pt x="567" y="1739"/>
                  </a:lnTo>
                  <a:lnTo>
                    <a:pt x="590" y="1739"/>
                  </a:lnTo>
                  <a:lnTo>
                    <a:pt x="613" y="1742"/>
                  </a:lnTo>
                  <a:lnTo>
                    <a:pt x="636" y="1746"/>
                  </a:lnTo>
                  <a:lnTo>
                    <a:pt x="659" y="1749"/>
                  </a:lnTo>
                  <a:lnTo>
                    <a:pt x="682" y="1752"/>
                  </a:lnTo>
                  <a:lnTo>
                    <a:pt x="704" y="1749"/>
                  </a:lnTo>
                  <a:lnTo>
                    <a:pt x="724" y="1742"/>
                  </a:lnTo>
                  <a:lnTo>
                    <a:pt x="744" y="1728"/>
                  </a:lnTo>
                  <a:lnTo>
                    <a:pt x="762" y="1709"/>
                  </a:lnTo>
                  <a:lnTo>
                    <a:pt x="782" y="1690"/>
                  </a:lnTo>
                  <a:lnTo>
                    <a:pt x="802" y="1673"/>
                  </a:lnTo>
                  <a:lnTo>
                    <a:pt x="823" y="1658"/>
                  </a:lnTo>
                  <a:lnTo>
                    <a:pt x="846" y="1647"/>
                  </a:lnTo>
                  <a:lnTo>
                    <a:pt x="871" y="1637"/>
                  </a:lnTo>
                  <a:lnTo>
                    <a:pt x="896" y="1632"/>
                  </a:lnTo>
                  <a:lnTo>
                    <a:pt x="923" y="1631"/>
                  </a:lnTo>
                  <a:lnTo>
                    <a:pt x="932" y="1632"/>
                  </a:lnTo>
                  <a:lnTo>
                    <a:pt x="940" y="1633"/>
                  </a:lnTo>
                  <a:lnTo>
                    <a:pt x="949" y="1635"/>
                  </a:lnTo>
                  <a:lnTo>
                    <a:pt x="957" y="1636"/>
                  </a:lnTo>
                  <a:lnTo>
                    <a:pt x="966" y="1639"/>
                  </a:lnTo>
                  <a:lnTo>
                    <a:pt x="974" y="1642"/>
                  </a:lnTo>
                  <a:lnTo>
                    <a:pt x="982" y="1644"/>
                  </a:lnTo>
                  <a:lnTo>
                    <a:pt x="990" y="1648"/>
                  </a:lnTo>
                  <a:lnTo>
                    <a:pt x="1030" y="1584"/>
                  </a:lnTo>
                  <a:lnTo>
                    <a:pt x="1057" y="1513"/>
                  </a:lnTo>
                  <a:lnTo>
                    <a:pt x="1073" y="1438"/>
                  </a:lnTo>
                  <a:lnTo>
                    <a:pt x="1079" y="1359"/>
                  </a:lnTo>
                  <a:lnTo>
                    <a:pt x="1076" y="1280"/>
                  </a:lnTo>
                  <a:lnTo>
                    <a:pt x="1063" y="1203"/>
                  </a:lnTo>
                  <a:lnTo>
                    <a:pt x="1042" y="1129"/>
                  </a:lnTo>
                  <a:lnTo>
                    <a:pt x="1012" y="1062"/>
                  </a:lnTo>
                  <a:lnTo>
                    <a:pt x="1001" y="1039"/>
                  </a:lnTo>
                  <a:lnTo>
                    <a:pt x="989" y="1016"/>
                  </a:lnTo>
                  <a:lnTo>
                    <a:pt x="976" y="993"/>
                  </a:lnTo>
                  <a:lnTo>
                    <a:pt x="961" y="970"/>
                  </a:lnTo>
                  <a:lnTo>
                    <a:pt x="944" y="947"/>
                  </a:lnTo>
                  <a:lnTo>
                    <a:pt x="928" y="925"/>
                  </a:lnTo>
                  <a:lnTo>
                    <a:pt x="910" y="905"/>
                  </a:lnTo>
                  <a:lnTo>
                    <a:pt x="891" y="884"/>
                  </a:lnTo>
                  <a:lnTo>
                    <a:pt x="872" y="864"/>
                  </a:lnTo>
                  <a:lnTo>
                    <a:pt x="851" y="845"/>
                  </a:lnTo>
                  <a:lnTo>
                    <a:pt x="830" y="826"/>
                  </a:lnTo>
                  <a:lnTo>
                    <a:pt x="810" y="810"/>
                  </a:lnTo>
                  <a:lnTo>
                    <a:pt x="788" y="794"/>
                  </a:lnTo>
                  <a:lnTo>
                    <a:pt x="765" y="779"/>
                  </a:lnTo>
                  <a:lnTo>
                    <a:pt x="742" y="765"/>
                  </a:lnTo>
                  <a:lnTo>
                    <a:pt x="719" y="754"/>
                  </a:lnTo>
                  <a:lnTo>
                    <a:pt x="705" y="749"/>
                  </a:lnTo>
                  <a:lnTo>
                    <a:pt x="692" y="747"/>
                  </a:lnTo>
                  <a:lnTo>
                    <a:pt x="678" y="748"/>
                  </a:lnTo>
                  <a:lnTo>
                    <a:pt x="664" y="751"/>
                  </a:lnTo>
                  <a:lnTo>
                    <a:pt x="652" y="757"/>
                  </a:lnTo>
                  <a:lnTo>
                    <a:pt x="639" y="763"/>
                  </a:lnTo>
                  <a:lnTo>
                    <a:pt x="626" y="770"/>
                  </a:lnTo>
                  <a:lnTo>
                    <a:pt x="615" y="777"/>
                  </a:lnTo>
                  <a:lnTo>
                    <a:pt x="599" y="793"/>
                  </a:lnTo>
                  <a:lnTo>
                    <a:pt x="586" y="810"/>
                  </a:lnTo>
                  <a:lnTo>
                    <a:pt x="576" y="830"/>
                  </a:lnTo>
                  <a:lnTo>
                    <a:pt x="568" y="849"/>
                  </a:lnTo>
                  <a:lnTo>
                    <a:pt x="563" y="870"/>
                  </a:lnTo>
                  <a:lnTo>
                    <a:pt x="560" y="892"/>
                  </a:lnTo>
                  <a:lnTo>
                    <a:pt x="560" y="914"/>
                  </a:lnTo>
                  <a:lnTo>
                    <a:pt x="563" y="937"/>
                  </a:lnTo>
                  <a:lnTo>
                    <a:pt x="565" y="948"/>
                  </a:lnTo>
                  <a:lnTo>
                    <a:pt x="569" y="959"/>
                  </a:lnTo>
                  <a:lnTo>
                    <a:pt x="573" y="969"/>
                  </a:lnTo>
                  <a:lnTo>
                    <a:pt x="578" y="978"/>
                  </a:lnTo>
                  <a:lnTo>
                    <a:pt x="584" y="989"/>
                  </a:lnTo>
                  <a:lnTo>
                    <a:pt x="590" y="998"/>
                  </a:lnTo>
                  <a:lnTo>
                    <a:pt x="597" y="1007"/>
                  </a:lnTo>
                  <a:lnTo>
                    <a:pt x="603" y="1016"/>
                  </a:lnTo>
                  <a:lnTo>
                    <a:pt x="597" y="1015"/>
                  </a:lnTo>
                  <a:lnTo>
                    <a:pt x="591" y="1013"/>
                  </a:lnTo>
                  <a:lnTo>
                    <a:pt x="585" y="1009"/>
                  </a:lnTo>
                  <a:lnTo>
                    <a:pt x="579" y="1005"/>
                  </a:lnTo>
                  <a:lnTo>
                    <a:pt x="573" y="1001"/>
                  </a:lnTo>
                  <a:lnTo>
                    <a:pt x="568" y="996"/>
                  </a:lnTo>
                  <a:lnTo>
                    <a:pt x="563" y="991"/>
                  </a:lnTo>
                  <a:lnTo>
                    <a:pt x="557" y="986"/>
                  </a:lnTo>
                  <a:lnTo>
                    <a:pt x="550" y="978"/>
                  </a:lnTo>
                  <a:lnTo>
                    <a:pt x="544" y="970"/>
                  </a:lnTo>
                  <a:lnTo>
                    <a:pt x="537" y="962"/>
                  </a:lnTo>
                  <a:lnTo>
                    <a:pt x="530" y="954"/>
                  </a:lnTo>
                  <a:lnTo>
                    <a:pt x="524" y="946"/>
                  </a:lnTo>
                  <a:lnTo>
                    <a:pt x="517" y="938"/>
                  </a:lnTo>
                  <a:lnTo>
                    <a:pt x="511" y="930"/>
                  </a:lnTo>
                  <a:lnTo>
                    <a:pt x="505" y="922"/>
                  </a:lnTo>
                  <a:lnTo>
                    <a:pt x="502" y="956"/>
                  </a:lnTo>
                  <a:lnTo>
                    <a:pt x="504" y="991"/>
                  </a:lnTo>
                  <a:lnTo>
                    <a:pt x="510" y="1023"/>
                  </a:lnTo>
                  <a:lnTo>
                    <a:pt x="522" y="1054"/>
                  </a:lnTo>
                  <a:lnTo>
                    <a:pt x="535" y="1084"/>
                  </a:lnTo>
                  <a:lnTo>
                    <a:pt x="554" y="1113"/>
                  </a:lnTo>
                  <a:lnTo>
                    <a:pt x="577" y="1140"/>
                  </a:lnTo>
                  <a:lnTo>
                    <a:pt x="602" y="1165"/>
                  </a:lnTo>
                  <a:lnTo>
                    <a:pt x="585" y="1160"/>
                  </a:lnTo>
                  <a:lnTo>
                    <a:pt x="568" y="1153"/>
                  </a:lnTo>
                  <a:lnTo>
                    <a:pt x="550" y="1148"/>
                  </a:lnTo>
                  <a:lnTo>
                    <a:pt x="534" y="1140"/>
                  </a:lnTo>
                  <a:lnTo>
                    <a:pt x="517" y="1130"/>
                  </a:lnTo>
                  <a:lnTo>
                    <a:pt x="502" y="1121"/>
                  </a:lnTo>
                  <a:lnTo>
                    <a:pt x="486" y="1110"/>
                  </a:lnTo>
                  <a:lnTo>
                    <a:pt x="471" y="1097"/>
                  </a:lnTo>
                  <a:lnTo>
                    <a:pt x="448" y="1069"/>
                  </a:lnTo>
                  <a:lnTo>
                    <a:pt x="449" y="1091"/>
                  </a:lnTo>
                  <a:lnTo>
                    <a:pt x="453" y="1112"/>
                  </a:lnTo>
                  <a:lnTo>
                    <a:pt x="457" y="1133"/>
                  </a:lnTo>
                  <a:lnTo>
                    <a:pt x="463" y="1153"/>
                  </a:lnTo>
                  <a:lnTo>
                    <a:pt x="470" y="1173"/>
                  </a:lnTo>
                  <a:lnTo>
                    <a:pt x="478" y="1194"/>
                  </a:lnTo>
                  <a:lnTo>
                    <a:pt x="486" y="1212"/>
                  </a:lnTo>
                  <a:lnTo>
                    <a:pt x="495" y="1232"/>
                  </a:lnTo>
                  <a:lnTo>
                    <a:pt x="504" y="1247"/>
                  </a:lnTo>
                  <a:lnTo>
                    <a:pt x="515" y="1262"/>
                  </a:lnTo>
                  <a:lnTo>
                    <a:pt x="526" y="1276"/>
                  </a:lnTo>
                  <a:lnTo>
                    <a:pt x="540" y="1289"/>
                  </a:lnTo>
                  <a:lnTo>
                    <a:pt x="554" y="1302"/>
                  </a:lnTo>
                  <a:lnTo>
                    <a:pt x="568" y="1312"/>
                  </a:lnTo>
                  <a:lnTo>
                    <a:pt x="584" y="1322"/>
                  </a:lnTo>
                  <a:lnTo>
                    <a:pt x="599" y="1330"/>
                  </a:lnTo>
                  <a:lnTo>
                    <a:pt x="579" y="1333"/>
                  </a:lnTo>
                  <a:lnTo>
                    <a:pt x="560" y="1333"/>
                  </a:lnTo>
                  <a:lnTo>
                    <a:pt x="539" y="1331"/>
                  </a:lnTo>
                  <a:lnTo>
                    <a:pt x="519" y="1325"/>
                  </a:lnTo>
                  <a:lnTo>
                    <a:pt x="500" y="1318"/>
                  </a:lnTo>
                  <a:lnTo>
                    <a:pt x="481" y="1310"/>
                  </a:lnTo>
                  <a:lnTo>
                    <a:pt x="463" y="1301"/>
                  </a:lnTo>
                  <a:lnTo>
                    <a:pt x="446" y="1291"/>
                  </a:lnTo>
                  <a:lnTo>
                    <a:pt x="451" y="1314"/>
                  </a:lnTo>
                  <a:lnTo>
                    <a:pt x="462" y="1337"/>
                  </a:lnTo>
                  <a:lnTo>
                    <a:pt x="474" y="1359"/>
                  </a:lnTo>
                  <a:lnTo>
                    <a:pt x="489" y="1378"/>
                  </a:lnTo>
                  <a:lnTo>
                    <a:pt x="507" y="1398"/>
                  </a:lnTo>
                  <a:lnTo>
                    <a:pt x="526" y="1415"/>
                  </a:lnTo>
                  <a:lnTo>
                    <a:pt x="547" y="1430"/>
                  </a:lnTo>
                  <a:lnTo>
                    <a:pt x="568" y="1443"/>
                  </a:lnTo>
                  <a:lnTo>
                    <a:pt x="547" y="1442"/>
                  </a:lnTo>
                  <a:lnTo>
                    <a:pt x="526" y="1438"/>
                  </a:lnTo>
                  <a:lnTo>
                    <a:pt x="507" y="1432"/>
                  </a:lnTo>
                  <a:lnTo>
                    <a:pt x="487" y="1425"/>
                  </a:lnTo>
                  <a:lnTo>
                    <a:pt x="469" y="1417"/>
                  </a:lnTo>
                  <a:lnTo>
                    <a:pt x="451" y="1407"/>
                  </a:lnTo>
                  <a:lnTo>
                    <a:pt x="434" y="1395"/>
                  </a:lnTo>
                  <a:lnTo>
                    <a:pt x="417" y="1384"/>
                  </a:lnTo>
                  <a:lnTo>
                    <a:pt x="380" y="1346"/>
                  </a:lnTo>
                  <a:lnTo>
                    <a:pt x="349" y="1303"/>
                  </a:lnTo>
                  <a:lnTo>
                    <a:pt x="326" y="1258"/>
                  </a:lnTo>
                  <a:lnTo>
                    <a:pt x="308" y="1210"/>
                  </a:lnTo>
                  <a:lnTo>
                    <a:pt x="298" y="1160"/>
                  </a:lnTo>
                  <a:lnTo>
                    <a:pt x="295" y="1110"/>
                  </a:lnTo>
                  <a:lnTo>
                    <a:pt x="298" y="1058"/>
                  </a:lnTo>
                  <a:lnTo>
                    <a:pt x="310" y="1006"/>
                  </a:lnTo>
                  <a:lnTo>
                    <a:pt x="318" y="981"/>
                  </a:lnTo>
                  <a:lnTo>
                    <a:pt x="328" y="955"/>
                  </a:lnTo>
                  <a:lnTo>
                    <a:pt x="341" y="932"/>
                  </a:lnTo>
                  <a:lnTo>
                    <a:pt x="356" y="909"/>
                  </a:lnTo>
                  <a:lnTo>
                    <a:pt x="372" y="887"/>
                  </a:lnTo>
                  <a:lnTo>
                    <a:pt x="389" y="865"/>
                  </a:lnTo>
                  <a:lnTo>
                    <a:pt x="409" y="846"/>
                  </a:lnTo>
                  <a:lnTo>
                    <a:pt x="429" y="826"/>
                  </a:lnTo>
                  <a:lnTo>
                    <a:pt x="450" y="809"/>
                  </a:lnTo>
                  <a:lnTo>
                    <a:pt x="473" y="792"/>
                  </a:lnTo>
                  <a:lnTo>
                    <a:pt x="496" y="776"/>
                  </a:lnTo>
                  <a:lnTo>
                    <a:pt x="519" y="761"/>
                  </a:lnTo>
                  <a:lnTo>
                    <a:pt x="544" y="748"/>
                  </a:lnTo>
                  <a:lnTo>
                    <a:pt x="568" y="735"/>
                  </a:lnTo>
                  <a:lnTo>
                    <a:pt x="591" y="724"/>
                  </a:lnTo>
                  <a:lnTo>
                    <a:pt x="615" y="714"/>
                  </a:lnTo>
                  <a:lnTo>
                    <a:pt x="605" y="708"/>
                  </a:lnTo>
                  <a:lnTo>
                    <a:pt x="593" y="703"/>
                  </a:lnTo>
                  <a:lnTo>
                    <a:pt x="582" y="699"/>
                  </a:lnTo>
                  <a:lnTo>
                    <a:pt x="570" y="697"/>
                  </a:lnTo>
                  <a:lnTo>
                    <a:pt x="558" y="696"/>
                  </a:lnTo>
                  <a:lnTo>
                    <a:pt x="546" y="696"/>
                  </a:lnTo>
                  <a:lnTo>
                    <a:pt x="533" y="697"/>
                  </a:lnTo>
                  <a:lnTo>
                    <a:pt x="520" y="698"/>
                  </a:lnTo>
                  <a:lnTo>
                    <a:pt x="509" y="701"/>
                  </a:lnTo>
                  <a:lnTo>
                    <a:pt x="496" y="704"/>
                  </a:lnTo>
                  <a:lnTo>
                    <a:pt x="484" y="708"/>
                  </a:lnTo>
                  <a:lnTo>
                    <a:pt x="472" y="712"/>
                  </a:lnTo>
                  <a:lnTo>
                    <a:pt x="461" y="717"/>
                  </a:lnTo>
                  <a:lnTo>
                    <a:pt x="450" y="721"/>
                  </a:lnTo>
                  <a:lnTo>
                    <a:pt x="440" y="727"/>
                  </a:lnTo>
                  <a:lnTo>
                    <a:pt x="429" y="732"/>
                  </a:lnTo>
                  <a:lnTo>
                    <a:pt x="433" y="724"/>
                  </a:lnTo>
                  <a:lnTo>
                    <a:pt x="436" y="717"/>
                  </a:lnTo>
                  <a:lnTo>
                    <a:pt x="442" y="710"/>
                  </a:lnTo>
                  <a:lnTo>
                    <a:pt x="448" y="703"/>
                  </a:lnTo>
                  <a:lnTo>
                    <a:pt x="454" y="697"/>
                  </a:lnTo>
                  <a:lnTo>
                    <a:pt x="461" y="690"/>
                  </a:lnTo>
                  <a:lnTo>
                    <a:pt x="466" y="684"/>
                  </a:lnTo>
                  <a:lnTo>
                    <a:pt x="472" y="678"/>
                  </a:lnTo>
                  <a:lnTo>
                    <a:pt x="456" y="680"/>
                  </a:lnTo>
                  <a:lnTo>
                    <a:pt x="441" y="684"/>
                  </a:lnTo>
                  <a:lnTo>
                    <a:pt x="425" y="689"/>
                  </a:lnTo>
                  <a:lnTo>
                    <a:pt x="410" y="695"/>
                  </a:lnTo>
                  <a:lnTo>
                    <a:pt x="395" y="702"/>
                  </a:lnTo>
                  <a:lnTo>
                    <a:pt x="380" y="710"/>
                  </a:lnTo>
                  <a:lnTo>
                    <a:pt x="365" y="718"/>
                  </a:lnTo>
                  <a:lnTo>
                    <a:pt x="351" y="726"/>
                  </a:lnTo>
                  <a:lnTo>
                    <a:pt x="341" y="734"/>
                  </a:lnTo>
                  <a:lnTo>
                    <a:pt x="332" y="742"/>
                  </a:lnTo>
                  <a:lnTo>
                    <a:pt x="323" y="750"/>
                  </a:lnTo>
                  <a:lnTo>
                    <a:pt x="314" y="759"/>
                  </a:lnTo>
                  <a:lnTo>
                    <a:pt x="306" y="769"/>
                  </a:lnTo>
                  <a:lnTo>
                    <a:pt x="298" y="778"/>
                  </a:lnTo>
                  <a:lnTo>
                    <a:pt x="289" y="787"/>
                  </a:lnTo>
                  <a:lnTo>
                    <a:pt x="280" y="795"/>
                  </a:lnTo>
                  <a:lnTo>
                    <a:pt x="284" y="781"/>
                  </a:lnTo>
                  <a:lnTo>
                    <a:pt x="289" y="767"/>
                  </a:lnTo>
                  <a:lnTo>
                    <a:pt x="295" y="755"/>
                  </a:lnTo>
                  <a:lnTo>
                    <a:pt x="300" y="741"/>
                  </a:lnTo>
                  <a:lnTo>
                    <a:pt x="307" y="728"/>
                  </a:lnTo>
                  <a:lnTo>
                    <a:pt x="314" y="716"/>
                  </a:lnTo>
                  <a:lnTo>
                    <a:pt x="321" y="704"/>
                  </a:lnTo>
                  <a:lnTo>
                    <a:pt x="329" y="693"/>
                  </a:lnTo>
                  <a:lnTo>
                    <a:pt x="306" y="699"/>
                  </a:lnTo>
                  <a:lnTo>
                    <a:pt x="285" y="710"/>
                  </a:lnTo>
                  <a:lnTo>
                    <a:pt x="266" y="724"/>
                  </a:lnTo>
                  <a:lnTo>
                    <a:pt x="247" y="740"/>
                  </a:lnTo>
                  <a:lnTo>
                    <a:pt x="230" y="758"/>
                  </a:lnTo>
                  <a:lnTo>
                    <a:pt x="214" y="778"/>
                  </a:lnTo>
                  <a:lnTo>
                    <a:pt x="199" y="796"/>
                  </a:lnTo>
                  <a:lnTo>
                    <a:pt x="185" y="816"/>
                  </a:lnTo>
                  <a:lnTo>
                    <a:pt x="178" y="829"/>
                  </a:lnTo>
                  <a:lnTo>
                    <a:pt x="170" y="841"/>
                  </a:lnTo>
                  <a:lnTo>
                    <a:pt x="163" y="854"/>
                  </a:lnTo>
                  <a:lnTo>
                    <a:pt x="156" y="868"/>
                  </a:lnTo>
                  <a:lnTo>
                    <a:pt x="150" y="880"/>
                  </a:lnTo>
                  <a:lnTo>
                    <a:pt x="145" y="894"/>
                  </a:lnTo>
                  <a:lnTo>
                    <a:pt x="140" y="908"/>
                  </a:lnTo>
                  <a:lnTo>
                    <a:pt x="138" y="923"/>
                  </a:lnTo>
                  <a:lnTo>
                    <a:pt x="131" y="883"/>
                  </a:lnTo>
                  <a:lnTo>
                    <a:pt x="131" y="841"/>
                  </a:lnTo>
                  <a:lnTo>
                    <a:pt x="137" y="801"/>
                  </a:lnTo>
                  <a:lnTo>
                    <a:pt x="146" y="763"/>
                  </a:lnTo>
                  <a:lnTo>
                    <a:pt x="125" y="776"/>
                  </a:lnTo>
                  <a:lnTo>
                    <a:pt x="106" y="792"/>
                  </a:lnTo>
                  <a:lnTo>
                    <a:pt x="88" y="809"/>
                  </a:lnTo>
                  <a:lnTo>
                    <a:pt x="72" y="829"/>
                  </a:lnTo>
                  <a:lnTo>
                    <a:pt x="59" y="848"/>
                  </a:lnTo>
                  <a:lnTo>
                    <a:pt x="45" y="870"/>
                  </a:lnTo>
                  <a:lnTo>
                    <a:pt x="33" y="891"/>
                  </a:lnTo>
                  <a:lnTo>
                    <a:pt x="23" y="913"/>
                  </a:lnTo>
                  <a:lnTo>
                    <a:pt x="12" y="976"/>
                  </a:lnTo>
                  <a:lnTo>
                    <a:pt x="3" y="938"/>
                  </a:lnTo>
                  <a:lnTo>
                    <a:pt x="0" y="898"/>
                  </a:lnTo>
                  <a:lnTo>
                    <a:pt x="1" y="856"/>
                  </a:lnTo>
                  <a:lnTo>
                    <a:pt x="3" y="815"/>
                  </a:lnTo>
                  <a:lnTo>
                    <a:pt x="8" y="793"/>
                  </a:lnTo>
                  <a:lnTo>
                    <a:pt x="16" y="771"/>
                  </a:lnTo>
                  <a:lnTo>
                    <a:pt x="24" y="749"/>
                  </a:lnTo>
                  <a:lnTo>
                    <a:pt x="35" y="728"/>
                  </a:lnTo>
                  <a:lnTo>
                    <a:pt x="48" y="709"/>
                  </a:lnTo>
                  <a:lnTo>
                    <a:pt x="62" y="690"/>
                  </a:lnTo>
                  <a:lnTo>
                    <a:pt x="78" y="673"/>
                  </a:lnTo>
                  <a:lnTo>
                    <a:pt x="94" y="656"/>
                  </a:lnTo>
                  <a:lnTo>
                    <a:pt x="113" y="640"/>
                  </a:lnTo>
                  <a:lnTo>
                    <a:pt x="131" y="626"/>
                  </a:lnTo>
                  <a:lnTo>
                    <a:pt x="152" y="613"/>
                  </a:lnTo>
                  <a:lnTo>
                    <a:pt x="171" y="600"/>
                  </a:lnTo>
                  <a:lnTo>
                    <a:pt x="193" y="590"/>
                  </a:lnTo>
                  <a:lnTo>
                    <a:pt x="214" y="582"/>
                  </a:lnTo>
                  <a:lnTo>
                    <a:pt x="236" y="575"/>
                  </a:lnTo>
                  <a:lnTo>
                    <a:pt x="258" y="569"/>
                  </a:lnTo>
                  <a:lnTo>
                    <a:pt x="279" y="566"/>
                  </a:lnTo>
                  <a:lnTo>
                    <a:pt x="299" y="562"/>
                  </a:lnTo>
                  <a:lnTo>
                    <a:pt x="320" y="560"/>
                  </a:lnTo>
                  <a:lnTo>
                    <a:pt x="341" y="559"/>
                  </a:lnTo>
                  <a:lnTo>
                    <a:pt x="363" y="559"/>
                  </a:lnTo>
                  <a:lnTo>
                    <a:pt x="383" y="559"/>
                  </a:lnTo>
                  <a:lnTo>
                    <a:pt x="404" y="559"/>
                  </a:lnTo>
                  <a:lnTo>
                    <a:pt x="425" y="561"/>
                  </a:lnTo>
                  <a:lnTo>
                    <a:pt x="446" y="563"/>
                  </a:lnTo>
                  <a:lnTo>
                    <a:pt x="466" y="567"/>
                  </a:lnTo>
                  <a:lnTo>
                    <a:pt x="487" y="572"/>
                  </a:lnTo>
                  <a:lnTo>
                    <a:pt x="507" y="576"/>
                  </a:lnTo>
                  <a:lnTo>
                    <a:pt x="526" y="582"/>
                  </a:lnTo>
                  <a:lnTo>
                    <a:pt x="546" y="589"/>
                  </a:lnTo>
                  <a:lnTo>
                    <a:pt x="564" y="597"/>
                  </a:lnTo>
                  <a:lnTo>
                    <a:pt x="582" y="605"/>
                  </a:lnTo>
                  <a:lnTo>
                    <a:pt x="578" y="595"/>
                  </a:lnTo>
                  <a:lnTo>
                    <a:pt x="573" y="584"/>
                  </a:lnTo>
                  <a:lnTo>
                    <a:pt x="569" y="574"/>
                  </a:lnTo>
                  <a:lnTo>
                    <a:pt x="563" y="563"/>
                  </a:lnTo>
                  <a:lnTo>
                    <a:pt x="557" y="553"/>
                  </a:lnTo>
                  <a:lnTo>
                    <a:pt x="553" y="543"/>
                  </a:lnTo>
                  <a:lnTo>
                    <a:pt x="547" y="532"/>
                  </a:lnTo>
                  <a:lnTo>
                    <a:pt x="544" y="522"/>
                  </a:lnTo>
                  <a:lnTo>
                    <a:pt x="534" y="492"/>
                  </a:lnTo>
                  <a:lnTo>
                    <a:pt x="529" y="462"/>
                  </a:lnTo>
                  <a:lnTo>
                    <a:pt x="525" y="433"/>
                  </a:lnTo>
                  <a:lnTo>
                    <a:pt x="525" y="403"/>
                  </a:lnTo>
                  <a:lnTo>
                    <a:pt x="526" y="374"/>
                  </a:lnTo>
                  <a:lnTo>
                    <a:pt x="531" y="346"/>
                  </a:lnTo>
                  <a:lnTo>
                    <a:pt x="537" y="318"/>
                  </a:lnTo>
                  <a:lnTo>
                    <a:pt x="546" y="290"/>
                  </a:lnTo>
                  <a:lnTo>
                    <a:pt x="556" y="264"/>
                  </a:lnTo>
                  <a:lnTo>
                    <a:pt x="569" y="237"/>
                  </a:lnTo>
                  <a:lnTo>
                    <a:pt x="584" y="212"/>
                  </a:lnTo>
                  <a:lnTo>
                    <a:pt x="601" y="188"/>
                  </a:lnTo>
                  <a:lnTo>
                    <a:pt x="620" y="165"/>
                  </a:lnTo>
                  <a:lnTo>
                    <a:pt x="640" y="143"/>
                  </a:lnTo>
                  <a:lnTo>
                    <a:pt x="662" y="121"/>
                  </a:lnTo>
                  <a:lnTo>
                    <a:pt x="685" y="101"/>
                  </a:lnTo>
                  <a:lnTo>
                    <a:pt x="702" y="86"/>
                  </a:lnTo>
                  <a:lnTo>
                    <a:pt x="721" y="73"/>
                  </a:lnTo>
                  <a:lnTo>
                    <a:pt x="741" y="60"/>
                  </a:lnTo>
                  <a:lnTo>
                    <a:pt x="760" y="48"/>
                  </a:lnTo>
                  <a:lnTo>
                    <a:pt x="780" y="37"/>
                  </a:lnTo>
                  <a:lnTo>
                    <a:pt x="799" y="25"/>
                  </a:lnTo>
                  <a:lnTo>
                    <a:pt x="819" y="13"/>
                  </a:lnTo>
                  <a:lnTo>
                    <a:pt x="837" y="0"/>
                  </a:lnTo>
                  <a:lnTo>
                    <a:pt x="833" y="7"/>
                  </a:lnTo>
                  <a:lnTo>
                    <a:pt x="826" y="14"/>
                  </a:lnTo>
                  <a:lnTo>
                    <a:pt x="819" y="21"/>
                  </a:lnTo>
                  <a:lnTo>
                    <a:pt x="811" y="27"/>
                  </a:lnTo>
                  <a:lnTo>
                    <a:pt x="803" y="32"/>
                  </a:lnTo>
                  <a:lnTo>
                    <a:pt x="796" y="39"/>
                  </a:lnTo>
                  <a:lnTo>
                    <a:pt x="788" y="46"/>
                  </a:lnTo>
                  <a:lnTo>
                    <a:pt x="781" y="53"/>
                  </a:lnTo>
                  <a:close/>
                </a:path>
              </a:pathLst>
            </a:custGeom>
            <a:solidFill>
              <a:srgbClr val="800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 sz="1350"/>
            </a:p>
          </p:txBody>
        </p:sp>
        <p:sp>
          <p:nvSpPr>
            <p:cNvPr id="10386" name="Text Box 145"/>
            <p:cNvSpPr txBox="1">
              <a:spLocks noChangeArrowheads="1"/>
            </p:cNvSpPr>
            <p:nvPr/>
          </p:nvSpPr>
          <p:spPr bwMode="auto">
            <a:xfrm>
              <a:off x="2160" y="3984"/>
              <a:ext cx="1704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100" b="1"/>
                <a:t>E-Procurement</a:t>
              </a:r>
            </a:p>
          </p:txBody>
        </p:sp>
      </p:grpSp>
      <p:sp>
        <p:nvSpPr>
          <p:cNvPr id="10243" name="Rectangle 147"/>
          <p:cNvSpPr>
            <a:spLocks noChangeArrowheads="1"/>
          </p:cNvSpPr>
          <p:nvPr/>
        </p:nvSpPr>
        <p:spPr bwMode="auto">
          <a:xfrm>
            <a:off x="1143000" y="228600"/>
            <a:ext cx="6858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2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in </a:t>
            </a:r>
            <a:r>
              <a:rPr lang="de-DE" sz="28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progress</a:t>
            </a:r>
            <a:r>
              <a:rPr lang="de-DE" sz="2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de-DE" sz="28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Bridging</a:t>
            </a:r>
            <a:r>
              <a:rPr lang="de-DE" sz="2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Digital Islands</a:t>
            </a:r>
          </a:p>
        </p:txBody>
      </p:sp>
    </p:spTree>
    <p:extLst>
      <p:ext uri="{BB962C8B-B14F-4D97-AF65-F5344CB8AC3E}">
        <p14:creationId xmlns:p14="http://schemas.microsoft.com/office/powerpoint/2010/main" val="1176027783"/>
      </p:ext>
    </p:extLst>
  </p:cSld>
  <p:clrMapOvr>
    <a:masterClrMapping/>
  </p:clrMapOvr>
  <p:transition advTm="1912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091" y="843559"/>
            <a:ext cx="3184829" cy="3510390"/>
          </a:xfrm>
          <a:prstGeom prst="rect">
            <a:avLst/>
          </a:prstGeom>
        </p:spPr>
      </p:pic>
      <p:sp>
        <p:nvSpPr>
          <p:cNvPr id="2" name="Sprechblase: oval 1"/>
          <p:cNvSpPr/>
          <p:nvPr/>
        </p:nvSpPr>
        <p:spPr>
          <a:xfrm>
            <a:off x="4896036" y="465516"/>
            <a:ext cx="2376264" cy="972108"/>
          </a:xfrm>
          <a:prstGeom prst="wedgeEllipseCallout">
            <a:avLst>
              <a:gd name="adj1" fmla="val -52407"/>
              <a:gd name="adj2" fmla="val 76243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drop</a:t>
            </a:r>
            <a:r>
              <a:rPr lang="de-D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off online </a:t>
            </a:r>
          </a:p>
          <a:p>
            <a:pPr algn="ctr"/>
            <a:r>
              <a:rPr lang="de-DE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forms</a:t>
            </a:r>
            <a:r>
              <a:rPr lang="de-D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</a:t>
            </a:r>
            <a:endParaRPr lang="de-DE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813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73"/>
    </mc:Choice>
    <mc:Fallback xmlns="">
      <p:transition spd="slow" advTm="35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2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864</Words>
  <Application>Microsoft Office PowerPoint</Application>
  <PresentationFormat>Bildschirmpräsentation (16:9)</PresentationFormat>
  <Paragraphs>152</Paragraphs>
  <Slides>60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60</vt:i4>
      </vt:variant>
    </vt:vector>
  </HeadingPairs>
  <TitlesOfParts>
    <vt:vector size="70" baseType="lpstr">
      <vt:lpstr>Batang</vt:lpstr>
      <vt:lpstr>宋体</vt:lpstr>
      <vt:lpstr>Arial</vt:lpstr>
      <vt:lpstr>Arial Black</vt:lpstr>
      <vt:lpstr>Calibri</vt:lpstr>
      <vt:lpstr>Comic Sans MS</vt:lpstr>
      <vt:lpstr>Kristen ITC</vt:lpstr>
      <vt:lpstr>Showcard Gothic</vt:lpstr>
      <vt:lpstr>Times New Roman</vt:lpstr>
      <vt:lpstr>Larissa</vt:lpstr>
      <vt:lpstr>Digital Transformation 3 really big trends,  a triple jump, and lots of questions to ask yourself</vt:lpstr>
      <vt:lpstr>PowerPoint-Präsentation</vt:lpstr>
      <vt:lpstr>3 really big trends</vt:lpstr>
      <vt:lpstr>PowerPoint-Präsentation</vt:lpstr>
      <vt:lpstr>Digital acceleration</vt:lpstr>
      <vt:lpstr>PowerPoint-Präsentation</vt:lpstr>
      <vt:lpstr>“Right Information, Right Place,  Right Time”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Digital Transformation</vt:lpstr>
      <vt:lpstr>Seeing the world through other eyes</vt:lpstr>
      <vt:lpstr>PowerPoint-Präsentation</vt:lpstr>
      <vt:lpstr>Disruption!</vt:lpstr>
      <vt:lpstr>PowerPoint-Präsentation</vt:lpstr>
      <vt:lpstr>PowerPoint-Präsentation</vt:lpstr>
      <vt:lpstr>„Become a digital enterprise“</vt:lpstr>
      <vt:lpstr>Reduce Complexity!</vt:lpstr>
      <vt:lpstr>Deconstruct Hierarchies!</vt:lpstr>
      <vt:lpstr>Value Chain (old model)</vt:lpstr>
      <vt:lpstr>Value Chain (new model)</vt:lpstr>
      <vt:lpstr>Level the knowledge field!</vt:lpstr>
      <vt:lpstr>PowerPoint-Präsentation</vt:lpstr>
      <vt:lpstr>SECI</vt:lpstr>
      <vt:lpstr>What is a digital enterprise?</vt:lpstr>
      <vt:lpstr>Hire Knowledge Workers!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Why is this important?</vt:lpstr>
      <vt:lpstr>PowerPoint-Präsentation</vt:lpstr>
      <vt:lpstr>PowerPoint-Präsentation</vt:lpstr>
      <vt:lpstr>PowerPoint-Präsentation</vt:lpstr>
      <vt:lpstr>PowerPoint-Präsentation</vt:lpstr>
      <vt:lpstr>Link between education and unemployment</vt:lpstr>
      <vt:lpstr>PowerPoint-Präsentation</vt:lpstr>
      <vt:lpstr>PowerPoint-Präsentation</vt:lpstr>
      <vt:lpstr>Lattice vs. ladder</vt:lpstr>
      <vt:lpstr>PowerPoint-Präsentation</vt:lpstr>
      <vt:lpstr>Job hopping: the new normal</vt:lpstr>
      <vt:lpstr>The end of retirement</vt:lpstr>
      <vt:lpstr>The „gig economy“</vt:lpstr>
      <vt:lpstr>Key Takeaways</vt:lpstr>
      <vt:lpstr>PowerPoint-Präsentation</vt:lpstr>
      <vt:lpstr>PowerPoint-Präsentation</vt:lpstr>
      <vt:lpstr>The biggest question of all:</vt:lpstr>
      <vt:lpstr>You can‘t stop change from happening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Tim Cole</dc:creator>
  <cp:lastModifiedBy>Tim Cole</cp:lastModifiedBy>
  <cp:revision>105</cp:revision>
  <dcterms:created xsi:type="dcterms:W3CDTF">2016-01-26T05:07:24Z</dcterms:created>
  <dcterms:modified xsi:type="dcterms:W3CDTF">2018-09-13T09:03:54Z</dcterms:modified>
</cp:coreProperties>
</file>